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7" r:id="rId2"/>
    <p:sldId id="277" r:id="rId3"/>
    <p:sldId id="360" r:id="rId4"/>
    <p:sldId id="279" r:id="rId5"/>
    <p:sldId id="280" r:id="rId6"/>
    <p:sldId id="342" r:id="rId7"/>
    <p:sldId id="317" r:id="rId8"/>
    <p:sldId id="318" r:id="rId9"/>
    <p:sldId id="323" r:id="rId10"/>
    <p:sldId id="331" r:id="rId11"/>
    <p:sldId id="322" r:id="rId12"/>
    <p:sldId id="330" r:id="rId13"/>
    <p:sldId id="332" r:id="rId14"/>
    <p:sldId id="270" r:id="rId15"/>
    <p:sldId id="315" r:id="rId16"/>
    <p:sldId id="320" r:id="rId17"/>
    <p:sldId id="316" r:id="rId18"/>
    <p:sldId id="344" r:id="rId19"/>
    <p:sldId id="345" r:id="rId20"/>
    <p:sldId id="340" r:id="rId21"/>
    <p:sldId id="354" r:id="rId22"/>
    <p:sldId id="362" r:id="rId23"/>
    <p:sldId id="341" r:id="rId24"/>
    <p:sldId id="350" r:id="rId25"/>
    <p:sldId id="351" r:id="rId26"/>
    <p:sldId id="353" r:id="rId27"/>
    <p:sldId id="299" r:id="rId28"/>
    <p:sldId id="296" r:id="rId29"/>
    <p:sldId id="302" r:id="rId30"/>
    <p:sldId id="297" r:id="rId31"/>
    <p:sldId id="298" r:id="rId32"/>
    <p:sldId id="347" r:id="rId33"/>
    <p:sldId id="272" r:id="rId34"/>
  </p:sldIdLst>
  <p:sldSz cx="10680700" cy="7569200"/>
  <p:notesSz cx="10680700" cy="75692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84">
          <p15:clr>
            <a:srgbClr val="A4A3A4"/>
          </p15:clr>
        </p15:guide>
        <p15:guide id="2" pos="336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F6F"/>
    <a:srgbClr val="E0D616"/>
    <a:srgbClr val="F0E966"/>
    <a:srgbClr val="04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94660"/>
  </p:normalViewPr>
  <p:slideViewPr>
    <p:cSldViewPr>
      <p:cViewPr varScale="1">
        <p:scale>
          <a:sx n="74" d="100"/>
          <a:sy n="74" d="100"/>
        </p:scale>
        <p:origin x="1638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5574"/>
    </p:cViewPr>
  </p:sorterViewPr>
  <p:notesViewPr>
    <p:cSldViewPr>
      <p:cViewPr varScale="1">
        <p:scale>
          <a:sx n="100" d="100"/>
          <a:sy n="100" d="100"/>
        </p:scale>
        <p:origin x="-1548" y="-84"/>
      </p:cViewPr>
      <p:guideLst>
        <p:guide orient="horz" pos="2384"/>
        <p:guide pos="336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6049963" y="0"/>
            <a:ext cx="4627562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029FF-D02E-4A25-B591-EE3E7CE30175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7189788"/>
            <a:ext cx="462756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049963" y="7189788"/>
            <a:ext cx="4627562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1B5E-1479-4251-9BFA-1EC77581BC5B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83211"/>
            <a:ext cx="1905000" cy="4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30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049963" y="0"/>
            <a:ext cx="4627562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99E2F-13E0-4CDD-AA06-08DD23BE5DF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68388" y="3595688"/>
            <a:ext cx="8543925" cy="3405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7189788"/>
            <a:ext cx="462756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049963" y="7189788"/>
            <a:ext cx="4627562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FFA6E-8CE4-48FA-B855-6B6F0FA07EF5}" type="slidenum">
              <a:rPr lang="en-US" smtClean="0"/>
              <a:t>‹Nr.›</a:t>
            </a:fld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84150"/>
            <a:ext cx="2133600" cy="5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538538" y="946150"/>
            <a:ext cx="3603625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FA6E-8CE4-48FA-B855-6B6F0FA07E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538538" y="946150"/>
            <a:ext cx="3603625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FA6E-8CE4-48FA-B855-6B6F0FA07E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0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Max.mustermann@uni-flensburg.de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1650" y="384175"/>
            <a:ext cx="9613900" cy="685800"/>
          </a:xfrm>
          <a:prstGeom prst="rect">
            <a:avLst/>
          </a:prstGeom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800" b="0" i="0" u="none" strike="noStrike" kern="1200" spc="-20" baseline="0" noProof="0" smtClean="0">
                <a:solidFill>
                  <a:srgbClr val="6F6F6F"/>
                </a:solidFill>
                <a:cs typeface="Arial"/>
              </a:defRPr>
            </a:lvl1pPr>
          </a:lstStyle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01|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Der Titel 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  <a:endParaRPr lang="en-US" dirty="0"/>
          </a:p>
        </p:txBody>
      </p:sp>
      <p:sp>
        <p:nvSpPr>
          <p:cNvPr id="15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6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D79D32B-8803-48B1-AF1D-867F271348D4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7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 userDrawn="1"/>
        </p:nvSpPr>
        <p:spPr>
          <a:xfrm>
            <a:off x="501650" y="479425"/>
            <a:ext cx="97631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00|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Agenda</a:t>
            </a:r>
            <a:endParaRPr lang="de-DE" sz="2700" b="0" noProof="0" dirty="0">
              <a:solidFill>
                <a:srgbClr val="6F6F6F"/>
              </a:solidFill>
            </a:endParaRPr>
          </a:p>
        </p:txBody>
      </p:sp>
      <p:sp>
        <p:nvSpPr>
          <p:cNvPr id="6" name="Holder 3"/>
          <p:cNvSpPr>
            <a:spLocks noGrp="1"/>
          </p:cNvSpPr>
          <p:nvPr>
            <p:ph type="body" idx="1"/>
          </p:nvPr>
        </p:nvSpPr>
        <p:spPr>
          <a:xfrm>
            <a:off x="692150" y="1422400"/>
            <a:ext cx="9372600" cy="5334000"/>
          </a:xfrm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lang="de-DE" sz="2700" b="0" i="0" u="none" strike="noStrike" kern="1200" spc="-20" baseline="0" noProof="0" smtClean="0">
                <a:solidFill>
                  <a:srgbClr val="6F6F6F"/>
                </a:solidFill>
                <a:cs typeface="Arial"/>
              </a:defRPr>
            </a:lvl1pPr>
          </a:lstStyle>
          <a:p>
            <a:endParaRPr lang="en-US" sz="2700" b="1" i="0" u="none" strike="noStrike" kern="1200" baseline="0" dirty="0">
              <a:solidFill>
                <a:srgbClr val="047BC1"/>
              </a:solidFill>
              <a:latin typeface="+mn-lt"/>
              <a:ea typeface="+mn-ea"/>
              <a:cs typeface="+mn-cs"/>
            </a:endParaRPr>
          </a:p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01|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Thema Eins 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  <a:endParaRPr lang="de-DE" sz="2700" b="0" noProof="0" dirty="0">
              <a:solidFill>
                <a:srgbClr val="6F6F6F"/>
              </a:solidFill>
            </a:endParaRPr>
          </a:p>
          <a:p>
            <a:endParaRPr dirty="0"/>
          </a:p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02|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Thema Zwei 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  <a:endParaRPr lang="de-DE" sz="2700" b="0" noProof="0" dirty="0">
              <a:solidFill>
                <a:srgbClr val="6F6F6F"/>
              </a:solidFill>
            </a:endParaRPr>
          </a:p>
          <a:p>
            <a:endParaRPr lang="de-DE" dirty="0"/>
          </a:p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03|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Thema Drei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</a:p>
          <a:p>
            <a:endParaRPr lang="de-DE" sz="2700" b="0" i="0" u="none" strike="noStrike" kern="1200" spc="-20" baseline="0" noProof="0" dirty="0">
              <a:solidFill>
                <a:srgbClr val="6F6F6F"/>
              </a:solidFill>
              <a:latin typeface="+mn-lt"/>
              <a:ea typeface="+mn-ea"/>
              <a:cs typeface="Arial"/>
            </a:endParaRPr>
          </a:p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04|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Thema Vier 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  <a:endParaRPr lang="de-DE" sz="2700" b="0" noProof="0" dirty="0">
              <a:solidFill>
                <a:srgbClr val="6F6F6F"/>
              </a:solidFill>
            </a:endParaRPr>
          </a:p>
          <a:p>
            <a:endParaRPr lang="de-DE" sz="2700" b="0" noProof="0" dirty="0">
              <a:solidFill>
                <a:srgbClr val="6F6F6F"/>
              </a:solidFill>
            </a:endParaRPr>
          </a:p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05|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Thema Fünf 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  <a:endParaRPr lang="de-DE" sz="2700" b="0" noProof="0" dirty="0">
              <a:solidFill>
                <a:srgbClr val="6F6F6F"/>
              </a:solidFill>
            </a:endParaRPr>
          </a:p>
          <a:p>
            <a:endParaRPr lang="de-DE" sz="2700" b="0" noProof="0" dirty="0">
              <a:solidFill>
                <a:srgbClr val="6F6F6F"/>
              </a:solidFill>
            </a:endParaRPr>
          </a:p>
          <a:p>
            <a:endParaRPr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3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690656F6-F4FA-4A20-B01B-CF80E67D9D68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4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8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92150" y="1422400"/>
            <a:ext cx="4651076" cy="53141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16550" y="1422400"/>
            <a:ext cx="4651076" cy="5334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501650" y="384175"/>
            <a:ext cx="9613900" cy="685800"/>
          </a:xfrm>
          <a:prstGeom prst="rect">
            <a:avLst/>
          </a:prstGeom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800" b="0" i="0" u="none" strike="noStrike" kern="1200" spc="-20" baseline="0" noProof="0" smtClean="0">
                <a:solidFill>
                  <a:srgbClr val="6F6F6F"/>
                </a:solidFill>
                <a:cs typeface="Arial"/>
              </a:defRPr>
            </a:lvl1pPr>
          </a:lstStyle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01|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Der Titel 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  <a:endParaRPr lang="en-US" dirty="0"/>
          </a:p>
        </p:txBody>
      </p:sp>
      <p:sp>
        <p:nvSpPr>
          <p:cNvPr id="13" name="Fußzeilenplatzhalter 11"/>
          <p:cNvSpPr>
            <a:spLocks noGrp="1"/>
          </p:cNvSpPr>
          <p:nvPr>
            <p:ph type="ftr" sz="quarter" idx="10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1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E48F42C3-0DF4-4C1E-8234-606B1A9F84E4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501650" y="384175"/>
            <a:ext cx="9613900" cy="685800"/>
          </a:xfrm>
          <a:prstGeom prst="rect">
            <a:avLst/>
          </a:prstGeom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800" b="0" i="0" u="none" strike="noStrike" kern="1200" spc="-20" baseline="0" noProof="0" smtClean="0">
                <a:solidFill>
                  <a:srgbClr val="6F6F6F"/>
                </a:solidFill>
                <a:cs typeface="Arial"/>
              </a:defRPr>
            </a:lvl1pPr>
          </a:lstStyle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01|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Der Titel 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  <a:endParaRPr lang="en-US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1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E885EA34-EA09-47CA-80BC-A1FC2E444591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2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909" y="2346452"/>
            <a:ext cx="9088310" cy="158953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>
              <a:defRPr sz="3200" b="1">
                <a:solidFill>
                  <a:srgbClr val="6F6F6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10680700" cy="119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2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49C77722-211D-4F86-AEFF-56CC28A560E9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3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10680700" cy="721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9D5C5374-6E8C-45BB-9DF1-21FF11B565F5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1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2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0" y="1476006"/>
            <a:ext cx="10692003" cy="6103048"/>
          </a:xfrm>
          <a:custGeom>
            <a:avLst/>
            <a:gdLst/>
            <a:ahLst/>
            <a:cxnLst/>
            <a:rect l="l" t="t" r="r" b="b"/>
            <a:pathLst>
              <a:path w="10692003" h="6083998">
                <a:moveTo>
                  <a:pt x="0" y="6083998"/>
                </a:moveTo>
                <a:lnTo>
                  <a:pt x="10692003" y="6083998"/>
                </a:lnTo>
                <a:lnTo>
                  <a:pt x="10692003" y="0"/>
                </a:lnTo>
                <a:lnTo>
                  <a:pt x="0" y="0"/>
                </a:lnTo>
                <a:lnTo>
                  <a:pt x="0" y="6083998"/>
                </a:lnTo>
                <a:close/>
              </a:path>
            </a:pathLst>
          </a:custGeom>
          <a:solidFill>
            <a:srgbClr val="0E385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3"/>
          <p:cNvSpPr/>
          <p:nvPr userDrawn="1"/>
        </p:nvSpPr>
        <p:spPr>
          <a:xfrm>
            <a:off x="3995991" y="0"/>
            <a:ext cx="6695998" cy="1476006"/>
          </a:xfrm>
          <a:custGeom>
            <a:avLst/>
            <a:gdLst/>
            <a:ahLst/>
            <a:cxnLst/>
            <a:rect l="l" t="t" r="r" b="b"/>
            <a:pathLst>
              <a:path w="6695998" h="1476006">
                <a:moveTo>
                  <a:pt x="0" y="1476006"/>
                </a:moveTo>
                <a:lnTo>
                  <a:pt x="6695998" y="1476006"/>
                </a:lnTo>
                <a:lnTo>
                  <a:pt x="6695998" y="0"/>
                </a:lnTo>
                <a:lnTo>
                  <a:pt x="0" y="0"/>
                </a:lnTo>
                <a:lnTo>
                  <a:pt x="0" y="1476006"/>
                </a:lnTo>
                <a:close/>
              </a:path>
            </a:pathLst>
          </a:custGeom>
          <a:solidFill>
            <a:srgbClr val="047B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/>
          <p:nvPr userDrawn="1"/>
        </p:nvSpPr>
        <p:spPr>
          <a:xfrm>
            <a:off x="0" y="7201052"/>
            <a:ext cx="5985002" cy="378002"/>
          </a:xfrm>
          <a:custGeom>
            <a:avLst/>
            <a:gdLst/>
            <a:ahLst/>
            <a:cxnLst/>
            <a:rect l="l" t="t" r="r" b="b"/>
            <a:pathLst>
              <a:path w="5985002" h="378002">
                <a:moveTo>
                  <a:pt x="0" y="378002"/>
                </a:moveTo>
                <a:lnTo>
                  <a:pt x="5985002" y="378002"/>
                </a:lnTo>
                <a:lnTo>
                  <a:pt x="5985002" y="0"/>
                </a:lnTo>
                <a:lnTo>
                  <a:pt x="0" y="0"/>
                </a:lnTo>
                <a:lnTo>
                  <a:pt x="0" y="378002"/>
                </a:lnTo>
                <a:close/>
              </a:path>
            </a:pathLst>
          </a:custGeom>
          <a:solidFill>
            <a:srgbClr val="047B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692150" y="3251200"/>
            <a:ext cx="8610600" cy="1219200"/>
          </a:xfrm>
        </p:spPr>
        <p:txBody>
          <a:bodyPr/>
          <a:lstStyle>
            <a:lvl1pPr marL="0" indent="0">
              <a:buNone/>
              <a:defRPr lang="de-DE" sz="2700" b="0" i="0" u="none" strike="noStrike" kern="1200" spc="-20" baseline="0" noProof="0" smtClean="0">
                <a:solidFill>
                  <a:schemeClr val="bg1"/>
                </a:solidFill>
              </a:defRPr>
            </a:lvl1pPr>
          </a:lstStyle>
          <a:p>
            <a:r>
              <a:rPr lang="en-US" sz="27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BEISPIELÜBERSCHRIFT|</a:t>
            </a:r>
            <a:r>
              <a:rPr lang="en-US" sz="18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2700" b="0" i="0" u="none" strike="noStrike" kern="1200" spc="-2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HIER KANN DIE UNTERSCHRIFT EINGEFÜGT WERDEN</a:t>
            </a:r>
            <a:endParaRPr lang="de-DE" sz="2700" b="1" noProof="0" dirty="0">
              <a:solidFill>
                <a:schemeClr val="bg1"/>
              </a:solidFill>
            </a:endParaRPr>
          </a:p>
          <a:p>
            <a:pPr lvl="4"/>
            <a:endParaRPr lang="en-US" dirty="0"/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84175"/>
            <a:ext cx="3429000" cy="842441"/>
          </a:xfrm>
          <a:prstGeom prst="rect">
            <a:avLst/>
          </a:prstGeom>
        </p:spPr>
      </p:pic>
      <p:sp>
        <p:nvSpPr>
          <p:cNvPr id="3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33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96F6F8B0-A421-4995-AA3F-ABAC9701E580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34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0" y="1476006"/>
            <a:ext cx="10692003" cy="6103048"/>
          </a:xfrm>
          <a:custGeom>
            <a:avLst/>
            <a:gdLst/>
            <a:ahLst/>
            <a:cxnLst/>
            <a:rect l="l" t="t" r="r" b="b"/>
            <a:pathLst>
              <a:path w="10692003" h="6083998">
                <a:moveTo>
                  <a:pt x="0" y="6083998"/>
                </a:moveTo>
                <a:lnTo>
                  <a:pt x="10692003" y="6083998"/>
                </a:lnTo>
                <a:lnTo>
                  <a:pt x="10692003" y="0"/>
                </a:lnTo>
                <a:lnTo>
                  <a:pt x="0" y="0"/>
                </a:lnTo>
                <a:lnTo>
                  <a:pt x="0" y="6083998"/>
                </a:lnTo>
                <a:close/>
              </a:path>
            </a:pathLst>
          </a:custGeom>
          <a:solidFill>
            <a:srgbClr val="0E385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3"/>
          <p:cNvSpPr/>
          <p:nvPr userDrawn="1"/>
        </p:nvSpPr>
        <p:spPr>
          <a:xfrm>
            <a:off x="3995991" y="0"/>
            <a:ext cx="6695998" cy="1476006"/>
          </a:xfrm>
          <a:custGeom>
            <a:avLst/>
            <a:gdLst/>
            <a:ahLst/>
            <a:cxnLst/>
            <a:rect l="l" t="t" r="r" b="b"/>
            <a:pathLst>
              <a:path w="6695998" h="1476006">
                <a:moveTo>
                  <a:pt x="0" y="1476006"/>
                </a:moveTo>
                <a:lnTo>
                  <a:pt x="6695998" y="1476006"/>
                </a:lnTo>
                <a:lnTo>
                  <a:pt x="6695998" y="0"/>
                </a:lnTo>
                <a:lnTo>
                  <a:pt x="0" y="0"/>
                </a:lnTo>
                <a:lnTo>
                  <a:pt x="0" y="1476006"/>
                </a:lnTo>
                <a:close/>
              </a:path>
            </a:pathLst>
          </a:custGeom>
          <a:solidFill>
            <a:srgbClr val="047B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/>
          <p:nvPr userDrawn="1"/>
        </p:nvSpPr>
        <p:spPr>
          <a:xfrm>
            <a:off x="0" y="7201052"/>
            <a:ext cx="5985002" cy="378002"/>
          </a:xfrm>
          <a:custGeom>
            <a:avLst/>
            <a:gdLst/>
            <a:ahLst/>
            <a:cxnLst/>
            <a:rect l="l" t="t" r="r" b="b"/>
            <a:pathLst>
              <a:path w="5985002" h="378002">
                <a:moveTo>
                  <a:pt x="0" y="378002"/>
                </a:moveTo>
                <a:lnTo>
                  <a:pt x="5985002" y="378002"/>
                </a:lnTo>
                <a:lnTo>
                  <a:pt x="5985002" y="0"/>
                </a:lnTo>
                <a:lnTo>
                  <a:pt x="0" y="0"/>
                </a:lnTo>
                <a:lnTo>
                  <a:pt x="0" y="378002"/>
                </a:lnTo>
                <a:close/>
              </a:path>
            </a:pathLst>
          </a:custGeom>
          <a:solidFill>
            <a:srgbClr val="047B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feld 1"/>
          <p:cNvSpPr txBox="1"/>
          <p:nvPr userDrawn="1"/>
        </p:nvSpPr>
        <p:spPr>
          <a:xfrm>
            <a:off x="692150" y="3659219"/>
            <a:ext cx="259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chemeClr val="bg1"/>
                </a:solidFill>
              </a:rPr>
              <a:t>Ansprechpartner:</a:t>
            </a:r>
          </a:p>
          <a:p>
            <a:r>
              <a:rPr lang="de-DE" sz="1100" dirty="0">
                <a:solidFill>
                  <a:schemeClr val="bg1"/>
                </a:solidFill>
              </a:rPr>
              <a:t>Max Mustermann</a:t>
            </a:r>
          </a:p>
          <a:p>
            <a:r>
              <a:rPr lang="de-DE" sz="1100" dirty="0">
                <a:solidFill>
                  <a:schemeClr val="bg1"/>
                </a:solidFill>
              </a:rPr>
              <a:t>Tel.: +49 461 805 XXXX</a:t>
            </a:r>
          </a:p>
          <a:p>
            <a:r>
              <a:rPr lang="de-DE" sz="1100" dirty="0">
                <a:solidFill>
                  <a:schemeClr val="bg1"/>
                </a:solidFill>
              </a:rPr>
              <a:t>Fax:</a:t>
            </a:r>
            <a:r>
              <a:rPr lang="de-DE" sz="1100" baseline="0" dirty="0">
                <a:solidFill>
                  <a:schemeClr val="bg1"/>
                </a:solidFill>
              </a:rPr>
              <a:t> +49 461 805 XXXX</a:t>
            </a:r>
          </a:p>
          <a:p>
            <a:r>
              <a:rPr lang="de-DE" sz="1100" baseline="0" dirty="0">
                <a:solidFill>
                  <a:schemeClr val="bg1"/>
                </a:solidFill>
                <a:hlinkClick r:id="rId2"/>
              </a:rPr>
              <a:t>Max.mustermann@uni-flensburg.de</a:t>
            </a:r>
            <a:endParaRPr lang="de-DE" sz="1100" baseline="0" dirty="0">
              <a:solidFill>
                <a:schemeClr val="bg1"/>
              </a:solidFill>
            </a:endParaRPr>
          </a:p>
          <a:p>
            <a:r>
              <a:rPr lang="de-DE" sz="1100" baseline="0" dirty="0">
                <a:solidFill>
                  <a:schemeClr val="bg1"/>
                </a:solidFill>
              </a:rPr>
              <a:t>Munketoft – MV 000</a:t>
            </a:r>
          </a:p>
          <a:p>
            <a:endParaRPr lang="de-DE" sz="1100" baseline="0" dirty="0">
              <a:solidFill>
                <a:schemeClr val="bg1"/>
              </a:solidFill>
            </a:endParaRPr>
          </a:p>
          <a:p>
            <a:endParaRPr lang="de-DE" sz="1100" baseline="0" dirty="0">
              <a:solidFill>
                <a:schemeClr val="bg1"/>
              </a:solidFill>
            </a:endParaRPr>
          </a:p>
          <a:p>
            <a:endParaRPr lang="de-DE" sz="1100" baseline="0" dirty="0">
              <a:solidFill>
                <a:schemeClr val="bg1"/>
              </a:solidFill>
            </a:endParaRPr>
          </a:p>
          <a:p>
            <a:r>
              <a:rPr lang="de-DE" sz="1100" b="1" baseline="0" dirty="0">
                <a:solidFill>
                  <a:schemeClr val="bg1"/>
                </a:solidFill>
              </a:rPr>
              <a:t>Besucheranschrift:</a:t>
            </a:r>
          </a:p>
          <a:p>
            <a:r>
              <a:rPr lang="de-DE" sz="1100" baseline="0" dirty="0">
                <a:solidFill>
                  <a:schemeClr val="bg1"/>
                </a:solidFill>
              </a:rPr>
              <a:t>Munketoft 3b</a:t>
            </a:r>
          </a:p>
          <a:p>
            <a:r>
              <a:rPr lang="de-DE" sz="1100" baseline="0" dirty="0">
                <a:solidFill>
                  <a:schemeClr val="bg1"/>
                </a:solidFill>
              </a:rPr>
              <a:t>24937 Flensburg</a:t>
            </a:r>
          </a:p>
          <a:p>
            <a:r>
              <a:rPr lang="de-DE" sz="1100" baseline="0" dirty="0">
                <a:solidFill>
                  <a:schemeClr val="bg1"/>
                </a:solidFill>
              </a:rPr>
              <a:t>Germany</a:t>
            </a:r>
          </a:p>
          <a:p>
            <a:endParaRPr lang="de-DE" sz="1100" baseline="0" dirty="0">
              <a:solidFill>
                <a:schemeClr val="bg1"/>
              </a:solidFill>
            </a:endParaRPr>
          </a:p>
          <a:p>
            <a:endParaRPr lang="de-DE" sz="1100" baseline="0" dirty="0">
              <a:solidFill>
                <a:schemeClr val="bg1"/>
              </a:solidFill>
            </a:endParaRPr>
          </a:p>
          <a:p>
            <a:r>
              <a:rPr lang="de-DE" sz="1100" baseline="0" dirty="0">
                <a:solidFill>
                  <a:schemeClr val="bg1"/>
                </a:solidFill>
              </a:rPr>
              <a:t>www.uni-flensburg.de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84175"/>
            <a:ext cx="3429000" cy="842441"/>
          </a:xfrm>
          <a:prstGeom prst="rect">
            <a:avLst/>
          </a:prstGeom>
        </p:spPr>
      </p:pic>
      <p:sp>
        <p:nvSpPr>
          <p:cNvPr id="21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22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01581B3E-99B6-444D-9CAC-1E7638E1A386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23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8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chlussfolie_blan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0" y="1476006"/>
            <a:ext cx="10692003" cy="6103048"/>
          </a:xfrm>
          <a:custGeom>
            <a:avLst/>
            <a:gdLst/>
            <a:ahLst/>
            <a:cxnLst/>
            <a:rect l="l" t="t" r="r" b="b"/>
            <a:pathLst>
              <a:path w="10692003" h="6083998">
                <a:moveTo>
                  <a:pt x="0" y="6083998"/>
                </a:moveTo>
                <a:lnTo>
                  <a:pt x="10692003" y="6083998"/>
                </a:lnTo>
                <a:lnTo>
                  <a:pt x="10692003" y="0"/>
                </a:lnTo>
                <a:lnTo>
                  <a:pt x="0" y="0"/>
                </a:lnTo>
                <a:lnTo>
                  <a:pt x="0" y="6083998"/>
                </a:lnTo>
                <a:close/>
              </a:path>
            </a:pathLst>
          </a:custGeom>
          <a:solidFill>
            <a:srgbClr val="0E385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3"/>
          <p:cNvSpPr/>
          <p:nvPr userDrawn="1"/>
        </p:nvSpPr>
        <p:spPr>
          <a:xfrm>
            <a:off x="3995991" y="0"/>
            <a:ext cx="6695998" cy="1476006"/>
          </a:xfrm>
          <a:custGeom>
            <a:avLst/>
            <a:gdLst/>
            <a:ahLst/>
            <a:cxnLst/>
            <a:rect l="l" t="t" r="r" b="b"/>
            <a:pathLst>
              <a:path w="6695998" h="1476006">
                <a:moveTo>
                  <a:pt x="0" y="1476006"/>
                </a:moveTo>
                <a:lnTo>
                  <a:pt x="6695998" y="1476006"/>
                </a:lnTo>
                <a:lnTo>
                  <a:pt x="6695998" y="0"/>
                </a:lnTo>
                <a:lnTo>
                  <a:pt x="0" y="0"/>
                </a:lnTo>
                <a:lnTo>
                  <a:pt x="0" y="1476006"/>
                </a:lnTo>
                <a:close/>
              </a:path>
            </a:pathLst>
          </a:custGeom>
          <a:solidFill>
            <a:srgbClr val="047B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/>
          <p:nvPr userDrawn="1"/>
        </p:nvSpPr>
        <p:spPr>
          <a:xfrm>
            <a:off x="0" y="7201052"/>
            <a:ext cx="5985002" cy="378002"/>
          </a:xfrm>
          <a:custGeom>
            <a:avLst/>
            <a:gdLst/>
            <a:ahLst/>
            <a:cxnLst/>
            <a:rect l="l" t="t" r="r" b="b"/>
            <a:pathLst>
              <a:path w="5985002" h="378002">
                <a:moveTo>
                  <a:pt x="0" y="378002"/>
                </a:moveTo>
                <a:lnTo>
                  <a:pt x="5985002" y="378002"/>
                </a:lnTo>
                <a:lnTo>
                  <a:pt x="5985002" y="0"/>
                </a:lnTo>
                <a:lnTo>
                  <a:pt x="0" y="0"/>
                </a:lnTo>
                <a:lnTo>
                  <a:pt x="0" y="378002"/>
                </a:lnTo>
                <a:close/>
              </a:path>
            </a:pathLst>
          </a:custGeom>
          <a:solidFill>
            <a:srgbClr val="047BC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84175"/>
            <a:ext cx="3429000" cy="842441"/>
          </a:xfrm>
          <a:prstGeom prst="rect">
            <a:avLst/>
          </a:prstGeom>
        </p:spPr>
      </p:pic>
      <p:sp>
        <p:nvSpPr>
          <p:cNvPr id="19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20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B19BB000-60F8-4FC6-AEAD-5AD2AD71EA84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21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985002" y="7201052"/>
            <a:ext cx="4707001" cy="378002"/>
          </a:xfrm>
          <a:custGeom>
            <a:avLst/>
            <a:gdLst/>
            <a:ahLst/>
            <a:cxnLst/>
            <a:rect l="l" t="t" r="r" b="b"/>
            <a:pathLst>
              <a:path w="4707001" h="378002">
                <a:moveTo>
                  <a:pt x="0" y="378002"/>
                </a:moveTo>
                <a:lnTo>
                  <a:pt x="4707001" y="378002"/>
                </a:lnTo>
                <a:lnTo>
                  <a:pt x="4707001" y="0"/>
                </a:lnTo>
                <a:lnTo>
                  <a:pt x="0" y="0"/>
                </a:lnTo>
                <a:lnTo>
                  <a:pt x="0" y="378002"/>
                </a:lnTo>
                <a:close/>
              </a:path>
            </a:pathLst>
          </a:custGeom>
          <a:solidFill>
            <a:srgbClr val="0E385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7201052"/>
            <a:ext cx="5985002" cy="378002"/>
          </a:xfrm>
          <a:custGeom>
            <a:avLst/>
            <a:gdLst/>
            <a:ahLst/>
            <a:cxnLst/>
            <a:rect l="l" t="t" r="r" b="b"/>
            <a:pathLst>
              <a:path w="5985002" h="378002">
                <a:moveTo>
                  <a:pt x="0" y="378002"/>
                </a:moveTo>
                <a:lnTo>
                  <a:pt x="5985002" y="378002"/>
                </a:lnTo>
                <a:lnTo>
                  <a:pt x="5985002" y="0"/>
                </a:lnTo>
                <a:lnTo>
                  <a:pt x="0" y="0"/>
                </a:lnTo>
                <a:lnTo>
                  <a:pt x="0" y="378002"/>
                </a:lnTo>
                <a:close/>
              </a:path>
            </a:pathLst>
          </a:custGeom>
          <a:solidFill>
            <a:srgbClr val="047BC1"/>
          </a:solidFill>
        </p:spPr>
        <p:txBody>
          <a:bodyPr wrap="square" lIns="0" tIns="0" rIns="0" bIns="0" rtlCol="0">
            <a:noAutofit/>
          </a:bodyPr>
          <a:lstStyle/>
          <a:p>
            <a:endParaRPr b="0" i="0" u="none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2150" y="1422400"/>
            <a:ext cx="9372600" cy="5334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dirty="0"/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98475" y="203200"/>
            <a:ext cx="9613900" cy="104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b="1" i="0" u="none" strike="noStrike" kern="1200" baseline="0" dirty="0">
                <a:solidFill>
                  <a:srgbClr val="047BC1"/>
                </a:solidFill>
                <a:latin typeface="+mn-lt"/>
                <a:ea typeface="+mn-ea"/>
                <a:cs typeface="+mn-cs"/>
              </a:rPr>
              <a:t>01|</a:t>
            </a:r>
            <a:r>
              <a:rPr lang="en-US" sz="1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2700" b="1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Der Titel </a:t>
            </a:r>
            <a:r>
              <a:rPr lang="de-DE" sz="2700" b="0" i="0" u="none" strike="noStrike" kern="1200" spc="-20" baseline="0" noProof="0" dirty="0">
                <a:solidFill>
                  <a:srgbClr val="6F6F6F"/>
                </a:solidFill>
                <a:latin typeface="+mn-lt"/>
                <a:ea typeface="+mn-ea"/>
                <a:cs typeface="Arial"/>
              </a:rPr>
              <a:t>– Der Nebentitel</a:t>
            </a:r>
            <a:endParaRPr lang="en-US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91A35FE3-B411-4CA2-9ABC-8B3F1AB59D13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‹Nr.›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3" r:id="rId3"/>
    <p:sldLayoutId id="2147483664" r:id="rId4"/>
    <p:sldLayoutId id="2147483661" r:id="rId5"/>
    <p:sldLayoutId id="2147483668" r:id="rId6"/>
    <p:sldLayoutId id="2147483665" r:id="rId7"/>
    <p:sldLayoutId id="2147483666" r:id="rId8"/>
    <p:sldLayoutId id="2147483669" r:id="rId9"/>
  </p:sldLayoutIdLst>
  <p:hf hdr="0"/>
  <p:txStyles>
    <p:titleStyle>
      <a:lvl1pPr>
        <a:defRPr lang="de-DE" sz="1800" b="1" i="0" u="none" strike="noStrike" kern="1200" spc="-20" baseline="0" noProof="0" smtClean="0">
          <a:solidFill>
            <a:srgbClr val="6F6F6F"/>
          </a:solidFill>
          <a:latin typeface="+mj-lt"/>
          <a:cs typeface="Arial"/>
        </a:defRPr>
      </a:lvl1pPr>
    </p:titleStyle>
    <p:bodyStyle>
      <a:lvl1pPr marL="457200" indent="-457200">
        <a:buFont typeface="Wingdings" panose="05000000000000000000" pitchFamily="2" charset="2"/>
        <a:buChar char="§"/>
        <a:defRPr sz="2800">
          <a:solidFill>
            <a:srgbClr val="6F6F6F"/>
          </a:solidFill>
          <a:latin typeface="+mn-lt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em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personalrat-w@uni-flensburg.d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emf"/><Relationship Id="rId2" Type="http://schemas.openxmlformats.org/officeDocument/2006/relationships/audio" Target="../media/media6.mp4"/><Relationship Id="rId1" Type="http://schemas.microsoft.com/office/2007/relationships/media" Target="../media/media6.mp4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>
          <a:xfrm>
            <a:off x="654050" y="1803400"/>
            <a:ext cx="9372600" cy="5334000"/>
          </a:xfrm>
        </p:spPr>
        <p:txBody>
          <a:bodyPr/>
          <a:lstStyle/>
          <a:p>
            <a:endParaRPr lang="de-DE" b="1" dirty="0">
              <a:solidFill>
                <a:srgbClr val="047BC1"/>
              </a:solidFill>
            </a:endParaRPr>
          </a:p>
          <a:p>
            <a:r>
              <a:rPr lang="de-DE" b="1" dirty="0">
                <a:solidFill>
                  <a:srgbClr val="047BC1"/>
                </a:solidFill>
              </a:rPr>
              <a:t>01|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b="1" dirty="0"/>
              <a:t>Culture – </a:t>
            </a:r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„</a:t>
            </a:r>
            <a:r>
              <a:rPr lang="de-DE" b="1" dirty="0" err="1"/>
              <a:t>culture</a:t>
            </a:r>
            <a:r>
              <a:rPr lang="de-DE" b="1" dirty="0"/>
              <a:t>“? </a:t>
            </a:r>
            <a:r>
              <a:rPr lang="de-DE" b="1" dirty="0" err="1"/>
              <a:t>How</a:t>
            </a:r>
            <a:r>
              <a:rPr lang="de-DE" b="1" dirty="0"/>
              <a:t> </a:t>
            </a:r>
            <a:r>
              <a:rPr lang="de-DE" b="1" dirty="0" err="1"/>
              <a:t>does</a:t>
            </a:r>
            <a:r>
              <a:rPr lang="de-DE" b="1" dirty="0"/>
              <a:t> </a:t>
            </a:r>
            <a:r>
              <a:rPr lang="de-DE" b="1" dirty="0" err="1"/>
              <a:t>it</a:t>
            </a:r>
            <a:r>
              <a:rPr lang="de-DE" b="1" dirty="0"/>
              <a:t> </a:t>
            </a:r>
            <a:r>
              <a:rPr lang="de-DE" b="1" dirty="0" err="1"/>
              <a:t>affect</a:t>
            </a:r>
            <a:r>
              <a:rPr lang="de-DE" b="1" dirty="0"/>
              <a:t> </a:t>
            </a:r>
            <a:r>
              <a:rPr lang="de-DE" b="1" dirty="0" err="1"/>
              <a:t>us</a:t>
            </a:r>
            <a:r>
              <a:rPr lang="de-DE" b="1" dirty="0"/>
              <a:t>?</a:t>
            </a:r>
            <a:endParaRPr lang="de-DE" dirty="0"/>
          </a:p>
          <a:p>
            <a:endParaRPr lang="de-DE" dirty="0"/>
          </a:p>
          <a:p>
            <a:r>
              <a:rPr lang="de-DE" b="1" dirty="0">
                <a:solidFill>
                  <a:srgbClr val="047BC1"/>
                </a:solidFill>
              </a:rPr>
              <a:t>02|</a:t>
            </a:r>
            <a:r>
              <a:rPr lang="de-DE" b="1" dirty="0"/>
              <a:t>Welcome </a:t>
            </a:r>
            <a:r>
              <a:rPr lang="de-DE" b="1" dirty="0" err="1"/>
              <a:t>to</a:t>
            </a:r>
            <a:r>
              <a:rPr lang="de-DE" b="1" dirty="0"/>
              <a:t> EUF!</a:t>
            </a:r>
            <a:endParaRPr lang="de-DE" dirty="0"/>
          </a:p>
          <a:p>
            <a:endParaRPr lang="de-DE" dirty="0"/>
          </a:p>
          <a:p>
            <a:r>
              <a:rPr lang="de-DE" b="1" dirty="0">
                <a:solidFill>
                  <a:srgbClr val="047BC1"/>
                </a:solidFill>
              </a:rPr>
              <a:t>03|</a:t>
            </a:r>
            <a:r>
              <a:rPr lang="de-DE" b="1" dirty="0"/>
              <a:t>Important </a:t>
            </a:r>
            <a:r>
              <a:rPr lang="de-DE" b="1" dirty="0" err="1"/>
              <a:t>information</a:t>
            </a:r>
            <a:r>
              <a:rPr lang="de-DE" b="1" dirty="0"/>
              <a:t> &amp; </a:t>
            </a:r>
            <a:r>
              <a:rPr lang="de-DE" b="1" dirty="0" err="1"/>
              <a:t>services</a:t>
            </a:r>
            <a:endParaRPr lang="de-DE" b="1" dirty="0"/>
          </a:p>
          <a:p>
            <a:endParaRPr lang="de-DE" dirty="0"/>
          </a:p>
          <a:p>
            <a:r>
              <a:rPr lang="de-DE" b="1" dirty="0">
                <a:solidFill>
                  <a:srgbClr val="047BC1"/>
                </a:solidFill>
              </a:rPr>
              <a:t>04|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b="1" dirty="0"/>
              <a:t>Flensburg – A </a:t>
            </a:r>
            <a:r>
              <a:rPr lang="de-DE" b="1" dirty="0" err="1"/>
              <a:t>lively</a:t>
            </a:r>
            <a:r>
              <a:rPr lang="de-DE" b="1" dirty="0"/>
              <a:t> </a:t>
            </a:r>
            <a:r>
              <a:rPr lang="de-DE" b="1" dirty="0" err="1"/>
              <a:t>place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work</a:t>
            </a:r>
            <a:r>
              <a:rPr lang="de-DE" b="1" dirty="0"/>
              <a:t> at</a:t>
            </a:r>
          </a:p>
          <a:p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F15CD4D6-7B49-4271-BA0C-DB61B6547B24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pic>
        <p:nvPicPr>
          <p:cNvPr id="2" name="WhatsApp Audio 2026-01-27 at 14.13.41">
            <a:hlinkClick r:id="" action="ppaction://media"/>
            <a:extLst>
              <a:ext uri="{FF2B5EF4-FFF2-40B4-BE49-F238E27FC236}">
                <a16:creationId xmlns:a16="http://schemas.microsoft.com/office/drawing/2014/main" id="{C8A8DA8C-AAEF-55F9-E458-88D89290C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0350" y="584200"/>
            <a:ext cx="609600" cy="609600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3C2451AB-DCFE-DE51-CA51-BB8F0FA6B435}"/>
              </a:ext>
            </a:extLst>
          </p:cNvPr>
          <p:cNvSpPr/>
          <p:nvPr/>
        </p:nvSpPr>
        <p:spPr>
          <a:xfrm>
            <a:off x="6635750" y="469900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1130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221B0-F155-5A9B-5A97-F54392427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0B9D5B-69BA-52B2-86C6-4A315247A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3957F38-7ABB-BA24-2F5D-77E9A93B4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D230C63-2C69-1491-2740-ADACD5D803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54B6B75-6AC8-1EB1-BE29-80FAEA852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6B5FA57-B44B-503B-3328-753735EFC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10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9921454-5513-8B05-3CD8-E593BBFA7D19}"/>
              </a:ext>
            </a:extLst>
          </p:cNvPr>
          <p:cNvSpPr txBox="1"/>
          <p:nvPr/>
        </p:nvSpPr>
        <p:spPr>
          <a:xfrm>
            <a:off x="501650" y="1106932"/>
            <a:ext cx="97155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Executive University Board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sz="2000" b="1" dirty="0">
                <a:solidFill>
                  <a:schemeClr val="tx2"/>
                </a:solidFill>
              </a:rPr>
              <a:t>Members:</a:t>
            </a:r>
          </a:p>
          <a:p>
            <a:r>
              <a:rPr lang="de-DE" sz="2400" b="1" dirty="0">
                <a:solidFill>
                  <a:schemeClr val="tx2"/>
                </a:solidFill>
              </a:rPr>
              <a:t>		</a:t>
            </a:r>
            <a:r>
              <a:rPr lang="de-DE" sz="2000" b="1" dirty="0">
                <a:solidFill>
                  <a:schemeClr val="accent1"/>
                </a:solidFill>
              </a:rPr>
              <a:t>- </a:t>
            </a:r>
            <a:r>
              <a:rPr lang="de-DE" sz="2000" b="1" dirty="0" err="1">
                <a:solidFill>
                  <a:schemeClr val="accent1"/>
                </a:solidFill>
              </a:rPr>
              <a:t>President</a:t>
            </a:r>
            <a:endParaRPr lang="de-DE" sz="2000" b="1" dirty="0">
              <a:solidFill>
                <a:schemeClr val="accent1"/>
              </a:solidFill>
            </a:endParaRPr>
          </a:p>
          <a:p>
            <a:r>
              <a:rPr lang="de-DE" sz="2000" b="1" dirty="0">
                <a:solidFill>
                  <a:schemeClr val="accent1"/>
                </a:solidFill>
              </a:rPr>
              <a:t>		- Department </a:t>
            </a:r>
            <a:r>
              <a:rPr lang="de-DE" sz="2000" b="1" dirty="0" err="1">
                <a:solidFill>
                  <a:schemeClr val="accent1"/>
                </a:solidFill>
              </a:rPr>
              <a:t>for</a:t>
            </a:r>
            <a:r>
              <a:rPr lang="de-DE" sz="2000" b="1" dirty="0">
                <a:solidFill>
                  <a:schemeClr val="accent1"/>
                </a:solidFill>
              </a:rPr>
              <a:t> European and International Affairs</a:t>
            </a:r>
          </a:p>
          <a:p>
            <a:r>
              <a:rPr lang="de-DE" sz="2000" b="1" dirty="0">
                <a:solidFill>
                  <a:schemeClr val="accent1"/>
                </a:solidFill>
              </a:rPr>
              <a:t>		- VP </a:t>
            </a:r>
            <a:r>
              <a:rPr lang="de-DE" sz="2000" b="1" dirty="0" err="1">
                <a:solidFill>
                  <a:schemeClr val="accent1"/>
                </a:solidFill>
              </a:rPr>
              <a:t>for</a:t>
            </a:r>
            <a:r>
              <a:rPr lang="de-DE" sz="2000" b="1" dirty="0">
                <a:solidFill>
                  <a:schemeClr val="accent1"/>
                </a:solidFill>
              </a:rPr>
              <a:t> Research and Knowledge Transfer</a:t>
            </a:r>
          </a:p>
          <a:p>
            <a:r>
              <a:rPr lang="de-DE" sz="2000" b="1" dirty="0">
                <a:solidFill>
                  <a:schemeClr val="accent1"/>
                </a:solidFill>
              </a:rPr>
              <a:t>		- VP </a:t>
            </a:r>
            <a:r>
              <a:rPr lang="de-DE" sz="2000" b="1" dirty="0" err="1">
                <a:solidFill>
                  <a:schemeClr val="accent1"/>
                </a:solidFill>
              </a:rPr>
              <a:t>for</a:t>
            </a:r>
            <a:r>
              <a:rPr lang="de-DE" sz="2000" b="1" dirty="0">
                <a:solidFill>
                  <a:schemeClr val="accent1"/>
                </a:solidFill>
              </a:rPr>
              <a:t> Teaching and Learning</a:t>
            </a:r>
          </a:p>
          <a:p>
            <a:r>
              <a:rPr lang="de-DE" sz="2000" b="1" dirty="0">
                <a:solidFill>
                  <a:schemeClr val="accent1"/>
                </a:solidFill>
              </a:rPr>
              <a:t>		- VP </a:t>
            </a:r>
            <a:r>
              <a:rPr lang="de-DE" sz="2000" b="1" dirty="0" err="1">
                <a:solidFill>
                  <a:schemeClr val="accent1"/>
                </a:solidFill>
              </a:rPr>
              <a:t>for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digitalization</a:t>
            </a:r>
            <a:endParaRPr lang="de-DE" sz="2000" b="1" dirty="0">
              <a:solidFill>
                <a:schemeClr val="accent1"/>
              </a:solidFill>
            </a:endParaRPr>
          </a:p>
          <a:p>
            <a:r>
              <a:rPr lang="de-DE" sz="2000" b="1" dirty="0">
                <a:solidFill>
                  <a:schemeClr val="accent1"/>
                </a:solidFill>
              </a:rPr>
              <a:t>		- Chancellor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Highest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governing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body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meet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once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a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week</a:t>
            </a:r>
            <a:endParaRPr lang="de-DE" sz="24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Proposals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for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agenda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possible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to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be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submitted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by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campus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community</a:t>
            </a:r>
            <a:endParaRPr lang="de-DE" sz="24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Located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in 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DUB</a:t>
            </a:r>
          </a:p>
          <a:p>
            <a:endParaRPr lang="de-DE" sz="2400" b="1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More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information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and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forms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for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proposal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: </a:t>
            </a:r>
            <a:r>
              <a:rPr lang="de-DE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https://www.uni-flensburg.de/en/about-euf/organization-and-structure/executive-university-board#c184080</a:t>
            </a:r>
            <a:endParaRPr lang="de-DE" sz="2000" i="1" dirty="0">
              <a:solidFill>
                <a:schemeClr val="accent1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447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14796-FF69-2BEC-0453-EAB750281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F882627-D8D8-3BEA-9A3B-1269F6147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F08A30D-244D-0EBA-F987-F258F7FD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F0D8A6B-C543-DC67-C5B7-0B14D70D5B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50F8225-BF7C-ED88-AF82-76B29A436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97D7C94-C960-F44B-4E3D-F8FBAF54C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11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97129A-75B7-0F87-B313-9AB29EFF50F1}"/>
              </a:ext>
            </a:extLst>
          </p:cNvPr>
          <p:cNvSpPr txBox="1"/>
          <p:nvPr/>
        </p:nvSpPr>
        <p:spPr>
          <a:xfrm>
            <a:off x="501650" y="1106932"/>
            <a:ext cx="971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Structural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units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of</a:t>
            </a:r>
            <a:r>
              <a:rPr lang="de-DE" sz="2400" b="1" dirty="0">
                <a:solidFill>
                  <a:schemeClr val="tx2"/>
                </a:solidFill>
              </a:rPr>
              <a:t> EUF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0123A-B857-9F1E-12BA-E113DEC0F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750" y="1257045"/>
            <a:ext cx="9715500" cy="632200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C46D3D0-1BEA-1F3B-3768-9E0123B4AB72}"/>
              </a:ext>
            </a:extLst>
          </p:cNvPr>
          <p:cNvSpPr txBox="1"/>
          <p:nvPr/>
        </p:nvSpPr>
        <p:spPr>
          <a:xfrm>
            <a:off x="6626001" y="59240"/>
            <a:ext cx="76136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https://www.uni-flensburg.de/en/about-euf/organization-and-structure</a:t>
            </a:r>
          </a:p>
          <a:p>
            <a:r>
              <a:rPr lang="de-DE" sz="1600" b="1" dirty="0" err="1"/>
              <a:t>Full</a:t>
            </a:r>
            <a:r>
              <a:rPr lang="de-DE" sz="1600" b="1" dirty="0"/>
              <a:t> </a:t>
            </a:r>
            <a:r>
              <a:rPr lang="de-DE" sz="1600" b="1" dirty="0" err="1"/>
              <a:t>translation</a:t>
            </a:r>
            <a:r>
              <a:rPr lang="de-DE" sz="1600" b="1" dirty="0"/>
              <a:t> </a:t>
            </a:r>
            <a:r>
              <a:rPr lang="de-DE" sz="1600" b="1" dirty="0" err="1"/>
              <a:t>here</a:t>
            </a:r>
            <a:endParaRPr lang="de-DE" sz="1600" b="1" dirty="0"/>
          </a:p>
          <a:p>
            <a:endParaRPr lang="de-DE" sz="1100" dirty="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4691B622-E5A8-9BD1-B6E2-C261ACAF5E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754521"/>
              </p:ext>
            </p:extLst>
          </p:nvPr>
        </p:nvGraphicFramePr>
        <p:xfrm>
          <a:off x="7946801" y="384175"/>
          <a:ext cx="24860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6" imgW="2485875" imgH="514350" progId="Package">
                  <p:embed/>
                </p:oleObj>
              </mc:Choice>
              <mc:Fallback>
                <p:oleObj name="Objekt-Manager-Shellobjekt" showAsIcon="1" r:id="rId6" imgW="2485875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46801" y="384175"/>
                        <a:ext cx="248602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WhatsApp Audio 2026-01-27 at 18.12.48">
            <a:hlinkClick r:id="" action="ppaction://media"/>
            <a:extLst>
              <a:ext uri="{FF2B5EF4-FFF2-40B4-BE49-F238E27FC236}">
                <a16:creationId xmlns:a16="http://schemas.microsoft.com/office/drawing/2014/main" id="{B84979D8-2F53-1586-1319-DA1623A9C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9950" y="71839"/>
            <a:ext cx="609600" cy="609600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1E404CD8-BC3E-771E-0C18-001E99954B86}"/>
              </a:ext>
            </a:extLst>
          </p:cNvPr>
          <p:cNvSpPr/>
          <p:nvPr/>
        </p:nvSpPr>
        <p:spPr>
          <a:xfrm>
            <a:off x="3663950" y="-62704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402832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22ADB-DD8A-25D1-8AD0-1B521E5A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379745F-6C10-F552-09A3-71524D3E6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6512FA1-5058-52E2-E39D-942D06F9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D8C2117-0368-7B20-CA25-7F9B4498F0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852EF03-4EC9-87B8-8A62-E1441E51A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97D60A8-613A-FAFB-A8D0-2C081D5C2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12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367D310-356B-BF0F-DACC-075FC540FAFB}"/>
              </a:ext>
            </a:extLst>
          </p:cNvPr>
          <p:cNvSpPr txBox="1"/>
          <p:nvPr/>
        </p:nvSpPr>
        <p:spPr>
          <a:xfrm>
            <a:off x="450850" y="1015255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Senate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BB6764-1CEF-1AF4-9CB5-6CFE1F7E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262" y="1476277"/>
            <a:ext cx="5604608" cy="23083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5ED2686-2915-A934-C038-15187517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721" y="4013698"/>
            <a:ext cx="5717690" cy="230832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F3BB7C2-A4E4-ECA7-091F-40EF7609B808}"/>
              </a:ext>
            </a:extLst>
          </p:cNvPr>
          <p:cNvSpPr txBox="1"/>
          <p:nvPr/>
        </p:nvSpPr>
        <p:spPr>
          <a:xfrm>
            <a:off x="475042" y="1397079"/>
            <a:ext cx="40916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Members:</a:t>
            </a:r>
          </a:p>
          <a:p>
            <a:pPr marL="285750" indent="-285750">
              <a:buFontTx/>
              <a:buChar char="-"/>
            </a:pPr>
            <a:r>
              <a:rPr lang="de-DE" b="1" dirty="0" err="1">
                <a:solidFill>
                  <a:schemeClr val="accent1"/>
                </a:solidFill>
              </a:rPr>
              <a:t>Elected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for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either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two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years</a:t>
            </a:r>
            <a:r>
              <a:rPr lang="de-DE" b="1" dirty="0">
                <a:solidFill>
                  <a:schemeClr val="accent1"/>
                </a:solidFill>
              </a:rPr>
              <a:t> (</a:t>
            </a:r>
            <a:r>
              <a:rPr lang="de-DE" b="1" dirty="0" err="1">
                <a:solidFill>
                  <a:schemeClr val="accent1"/>
                </a:solidFill>
              </a:rPr>
              <a:t>staff</a:t>
            </a:r>
            <a:r>
              <a:rPr lang="de-DE" b="1" dirty="0">
                <a:solidFill>
                  <a:schemeClr val="accent1"/>
                </a:solidFill>
              </a:rPr>
              <a:t>) </a:t>
            </a:r>
            <a:r>
              <a:rPr lang="de-DE" b="1" dirty="0" err="1">
                <a:solidFill>
                  <a:schemeClr val="accent1"/>
                </a:solidFill>
              </a:rPr>
              <a:t>or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one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year</a:t>
            </a:r>
            <a:r>
              <a:rPr lang="de-DE" b="1" dirty="0">
                <a:solidFill>
                  <a:schemeClr val="accent1"/>
                </a:solidFill>
              </a:rPr>
              <a:t> (</a:t>
            </a:r>
            <a:r>
              <a:rPr lang="de-DE" b="1" dirty="0" err="1">
                <a:solidFill>
                  <a:schemeClr val="accent1"/>
                </a:solidFill>
              </a:rPr>
              <a:t>students</a:t>
            </a:r>
            <a:r>
              <a:rPr lang="de-DE" b="1" dirty="0">
                <a:solidFill>
                  <a:schemeClr val="accent1"/>
                </a:solidFill>
              </a:rPr>
              <a:t>), </a:t>
            </a:r>
            <a:r>
              <a:rPr lang="de-DE" b="1" dirty="0" err="1">
                <a:solidFill>
                  <a:schemeClr val="accent1"/>
                </a:solidFill>
              </a:rPr>
              <a:t>quotas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legally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defined</a:t>
            </a:r>
            <a:endParaRPr lang="de-DE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b="1" dirty="0">
                <a:solidFill>
                  <a:schemeClr val="accent1"/>
                </a:solidFill>
              </a:rPr>
              <a:t>25 in </a:t>
            </a:r>
            <a:r>
              <a:rPr lang="de-DE" b="1" dirty="0" err="1">
                <a:solidFill>
                  <a:schemeClr val="accent1"/>
                </a:solidFill>
              </a:rPr>
              <a:t>senate</a:t>
            </a:r>
            <a:r>
              <a:rPr lang="de-DE" b="1" dirty="0">
                <a:solidFill>
                  <a:schemeClr val="accent1"/>
                </a:solidFill>
              </a:rPr>
              <a:t>, 23 </a:t>
            </a:r>
            <a:r>
              <a:rPr lang="de-DE" b="1" dirty="0" err="1">
                <a:solidFill>
                  <a:schemeClr val="accent1"/>
                </a:solidFill>
              </a:rPr>
              <a:t>more</a:t>
            </a:r>
            <a:r>
              <a:rPr lang="de-DE" b="1" dirty="0">
                <a:solidFill>
                  <a:schemeClr val="accent1"/>
                </a:solidFill>
              </a:rPr>
              <a:t> in </a:t>
            </a:r>
            <a:r>
              <a:rPr lang="de-DE" b="1" dirty="0" err="1">
                <a:solidFill>
                  <a:schemeClr val="accent1"/>
                </a:solidFill>
              </a:rPr>
              <a:t>extended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senate</a:t>
            </a:r>
            <a:endParaRPr lang="de-DE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de-DE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chemeClr val="accent1"/>
                </a:solidFill>
              </a:rPr>
              <a:t>Enacts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university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constitution</a:t>
            </a:r>
            <a:endParaRPr lang="de-DE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chemeClr val="accent1"/>
                </a:solidFill>
              </a:rPr>
              <a:t>Discusses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research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priorities</a:t>
            </a:r>
            <a:endParaRPr lang="de-DE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chemeClr val="accent1"/>
                </a:solidFill>
              </a:rPr>
              <a:t>Advises</a:t>
            </a:r>
            <a:r>
              <a:rPr lang="de-DE" dirty="0">
                <a:solidFill>
                  <a:schemeClr val="accent1"/>
                </a:solidFill>
              </a:rPr>
              <a:t> on </a:t>
            </a:r>
            <a:r>
              <a:rPr lang="de-DE" b="1" dirty="0" err="1">
                <a:solidFill>
                  <a:schemeClr val="accent1"/>
                </a:solidFill>
              </a:rPr>
              <a:t>degree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programs</a:t>
            </a:r>
            <a:endParaRPr lang="de-DE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chemeClr val="accent1"/>
                </a:solidFill>
              </a:rPr>
              <a:t>Decides</a:t>
            </a:r>
            <a:r>
              <a:rPr lang="de-DE" dirty="0">
                <a:solidFill>
                  <a:schemeClr val="accent1"/>
                </a:solidFill>
              </a:rPr>
              <a:t> on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structural</a:t>
            </a:r>
            <a:r>
              <a:rPr lang="de-DE" b="1" dirty="0">
                <a:solidFill>
                  <a:schemeClr val="accent1"/>
                </a:solidFill>
              </a:rPr>
              <a:t> and </a:t>
            </a:r>
            <a:r>
              <a:rPr lang="de-DE" b="1" dirty="0" err="1">
                <a:solidFill>
                  <a:schemeClr val="accent1"/>
                </a:solidFill>
              </a:rPr>
              <a:t>developmental</a:t>
            </a:r>
            <a:r>
              <a:rPr lang="de-DE" b="1" dirty="0">
                <a:solidFill>
                  <a:schemeClr val="accent1"/>
                </a:solidFill>
              </a:rPr>
              <a:t> plan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chemeClr val="accent1"/>
                </a:solidFill>
              </a:rPr>
              <a:t>Meets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once</a:t>
            </a:r>
            <a:r>
              <a:rPr lang="de-DE" b="1" dirty="0">
                <a:solidFill>
                  <a:schemeClr val="accent1"/>
                </a:solidFill>
              </a:rPr>
              <a:t> a </a:t>
            </a:r>
            <a:r>
              <a:rPr lang="de-DE" b="1" dirty="0" err="1">
                <a:solidFill>
                  <a:schemeClr val="accent1"/>
                </a:solidFill>
              </a:rPr>
              <a:t>month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during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lecture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period</a:t>
            </a:r>
            <a:r>
              <a:rPr lang="de-DE" b="1" dirty="0">
                <a:solidFill>
                  <a:schemeClr val="accent1"/>
                </a:solidFill>
              </a:rPr>
              <a:t>, open </a:t>
            </a:r>
            <a:r>
              <a:rPr lang="de-DE" b="1" dirty="0" err="1">
                <a:solidFill>
                  <a:schemeClr val="accent1"/>
                </a:solidFill>
              </a:rPr>
              <a:t>to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public</a:t>
            </a:r>
            <a:r>
              <a:rPr lang="de-DE" b="1" dirty="0">
                <a:solidFill>
                  <a:schemeClr val="accent1"/>
                </a:solidFill>
              </a:rPr>
              <a:t> – links </a:t>
            </a:r>
            <a:r>
              <a:rPr lang="de-DE" b="1" dirty="0" err="1">
                <a:solidFill>
                  <a:schemeClr val="accent1"/>
                </a:solidFill>
              </a:rPr>
              <a:t>to</a:t>
            </a:r>
            <a:r>
              <a:rPr lang="de-DE" b="1" dirty="0">
                <a:solidFill>
                  <a:schemeClr val="accent1"/>
                </a:solidFill>
              </a:rPr>
              <a:t> online </a:t>
            </a:r>
            <a:r>
              <a:rPr lang="de-DE" b="1" dirty="0" err="1">
                <a:solidFill>
                  <a:schemeClr val="accent1"/>
                </a:solidFill>
              </a:rPr>
              <a:t>broadcasts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are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distributed</a:t>
            </a:r>
            <a:r>
              <a:rPr lang="de-DE" b="1" dirty="0">
                <a:solidFill>
                  <a:schemeClr val="accent1"/>
                </a:solidFill>
              </a:rPr>
              <a:t> via mail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chemeClr val="accent1"/>
                </a:solidFill>
              </a:rPr>
              <a:t>Elects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members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of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Exec</a:t>
            </a:r>
            <a:r>
              <a:rPr lang="de-DE" b="1" dirty="0">
                <a:solidFill>
                  <a:schemeClr val="accent1"/>
                </a:solidFill>
              </a:rPr>
              <a:t>. </a:t>
            </a:r>
            <a:r>
              <a:rPr lang="de-DE" b="1" dirty="0" err="1">
                <a:solidFill>
                  <a:schemeClr val="accent1"/>
                </a:solidFill>
              </a:rPr>
              <a:t>board</a:t>
            </a:r>
            <a:endParaRPr lang="de-DE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More </a:t>
            </a:r>
            <a:r>
              <a:rPr lang="de-DE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information</a:t>
            </a: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 and </a:t>
            </a:r>
            <a:r>
              <a:rPr lang="de-DE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meeting</a:t>
            </a: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dates</a:t>
            </a: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: </a:t>
            </a:r>
          </a:p>
          <a:p>
            <a:endParaRPr lang="de-DE" sz="1400" b="1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de-DE" sz="900" dirty="0">
                <a:solidFill>
                  <a:schemeClr val="accent1"/>
                </a:solidFill>
                <a:sym typeface="Wingdings" panose="05000000000000000000" pitchFamily="2" charset="2"/>
              </a:rPr>
              <a:t>https://www.uni-flensburg.de/en/about-euf/organization-and-structure/senate</a:t>
            </a:r>
          </a:p>
          <a:p>
            <a:endParaRPr lang="de-DE" sz="9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de-DE" sz="900" dirty="0">
                <a:solidFill>
                  <a:schemeClr val="accent1"/>
                </a:solidFill>
              </a:rPr>
              <a:t>https://www.uni-flensburg.de/en/about-euf/organization-and-structure/senate/senate-committees/committee-calendar</a:t>
            </a:r>
          </a:p>
        </p:txBody>
      </p:sp>
      <p:pic>
        <p:nvPicPr>
          <p:cNvPr id="3" name="WhatsApp Audio 2026-01-27 at 18.16.17">
            <a:hlinkClick r:id="" action="ppaction://media"/>
            <a:extLst>
              <a:ext uri="{FF2B5EF4-FFF2-40B4-BE49-F238E27FC236}">
                <a16:creationId xmlns:a16="http://schemas.microsoft.com/office/drawing/2014/main" id="{58EAF2EF-796E-3113-CC8B-AF9957301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0318" y="583702"/>
            <a:ext cx="609600" cy="6096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AB49FE0A-F79D-AB94-CD7C-6B9A639BA0D2}"/>
              </a:ext>
            </a:extLst>
          </p:cNvPr>
          <p:cNvSpPr/>
          <p:nvPr/>
        </p:nvSpPr>
        <p:spPr>
          <a:xfrm>
            <a:off x="6821619" y="469402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93975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DD04F-DDC8-15C5-D33C-B3946667F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DA637A7-F22D-B35D-F542-E394776AC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271E9B4-B62F-7693-ADF3-80FB0C39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1FB7BD8-A738-DC0F-8218-F5B80979A2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E7C0DE26-E070-27AF-EBE1-421A24B9C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0BB4C72-09FD-BA83-D31B-780A0C3E1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13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0F74EC1-58D0-2271-67A5-94D93C18DA25}"/>
              </a:ext>
            </a:extLst>
          </p:cNvPr>
          <p:cNvSpPr txBox="1"/>
          <p:nvPr/>
        </p:nvSpPr>
        <p:spPr>
          <a:xfrm>
            <a:off x="501650" y="1106932"/>
            <a:ext cx="97155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University Council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sz="2400" b="1" dirty="0">
                <a:solidFill>
                  <a:schemeClr val="tx2"/>
                </a:solidFill>
              </a:rPr>
              <a:t>Members: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BB6A10-9BE6-F45B-7225-8E446F334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424184"/>
            <a:ext cx="6620799" cy="37057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BFDABF-CD99-9745-75B3-827A351487BB}"/>
              </a:ext>
            </a:extLst>
          </p:cNvPr>
          <p:cNvSpPr txBox="1"/>
          <p:nvPr/>
        </p:nvSpPr>
        <p:spPr>
          <a:xfrm>
            <a:off x="7397750" y="1422400"/>
            <a:ext cx="3048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000" dirty="0">
                <a:solidFill>
                  <a:schemeClr val="accent1"/>
                </a:solidFill>
              </a:rPr>
              <a:t>Members </a:t>
            </a:r>
            <a:r>
              <a:rPr lang="de-DE" sz="2000" b="1" dirty="0" err="1">
                <a:solidFill>
                  <a:schemeClr val="accent1"/>
                </a:solidFill>
              </a:rPr>
              <a:t>proposed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by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the</a:t>
            </a:r>
            <a:r>
              <a:rPr lang="de-DE" sz="2000" b="1" dirty="0">
                <a:solidFill>
                  <a:schemeClr val="accent1"/>
                </a:solidFill>
              </a:rPr>
              <a:t> Senate </a:t>
            </a:r>
            <a:r>
              <a:rPr lang="de-DE" sz="2000" b="1" dirty="0" err="1">
                <a:solidFill>
                  <a:schemeClr val="accent1"/>
                </a:solidFill>
              </a:rPr>
              <a:t>for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four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years</a:t>
            </a:r>
            <a:endParaRPr lang="de-DE" sz="2000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2000" b="1" dirty="0">
                <a:solidFill>
                  <a:schemeClr val="accent1"/>
                </a:solidFill>
              </a:rPr>
              <a:t>Supports and </a:t>
            </a:r>
            <a:r>
              <a:rPr lang="de-DE" sz="2000" b="1" dirty="0" err="1">
                <a:solidFill>
                  <a:schemeClr val="accent1"/>
                </a:solidFill>
              </a:rPr>
              <a:t>guides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university</a:t>
            </a:r>
            <a:r>
              <a:rPr lang="de-DE" sz="2000" dirty="0">
                <a:solidFill>
                  <a:schemeClr val="accent1"/>
                </a:solidFill>
              </a:rPr>
              <a:t> and </a:t>
            </a:r>
            <a:r>
              <a:rPr lang="de-DE" sz="2000" dirty="0" err="1">
                <a:solidFill>
                  <a:schemeClr val="accent1"/>
                </a:solidFill>
              </a:rPr>
              <a:t>its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development</a:t>
            </a:r>
            <a:endParaRPr lang="de-DE" sz="20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2000" dirty="0" err="1">
                <a:solidFill>
                  <a:schemeClr val="accent1"/>
                </a:solidFill>
              </a:rPr>
              <a:t>Gives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opinion</a:t>
            </a:r>
            <a:r>
              <a:rPr lang="de-DE" sz="2000" dirty="0">
                <a:solidFill>
                  <a:schemeClr val="accent1"/>
                </a:solidFill>
              </a:rPr>
              <a:t> on </a:t>
            </a:r>
            <a:r>
              <a:rPr lang="de-DE" sz="2000" b="1" dirty="0" err="1">
                <a:solidFill>
                  <a:schemeClr val="accent1"/>
                </a:solidFill>
              </a:rPr>
              <a:t>strategic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decisions</a:t>
            </a:r>
            <a:endParaRPr lang="de-DE" sz="2000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2000" dirty="0" err="1">
                <a:solidFill>
                  <a:schemeClr val="accent1"/>
                </a:solidFill>
              </a:rPr>
              <a:t>Makes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recommendations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for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research</a:t>
            </a:r>
            <a:r>
              <a:rPr lang="de-DE" sz="2000" b="1" dirty="0">
                <a:solidFill>
                  <a:schemeClr val="accent1"/>
                </a:solidFill>
              </a:rPr>
              <a:t> and </a:t>
            </a:r>
            <a:r>
              <a:rPr lang="de-DE" sz="2000" b="1" dirty="0" err="1">
                <a:solidFill>
                  <a:schemeClr val="accent1"/>
                </a:solidFill>
              </a:rPr>
              <a:t>teaching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profile</a:t>
            </a:r>
            <a:endParaRPr lang="de-DE" sz="2000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accent1"/>
              </a:solidFill>
            </a:endParaRPr>
          </a:p>
          <a:p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 More </a:t>
            </a:r>
            <a:r>
              <a:rPr lang="de-DE" dirty="0" err="1">
                <a:solidFill>
                  <a:schemeClr val="accent1"/>
                </a:solidFill>
                <a:sym typeface="Wingdings" panose="05000000000000000000" pitchFamily="2" charset="2"/>
              </a:rPr>
              <a:t>information</a:t>
            </a: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: </a:t>
            </a:r>
            <a:r>
              <a:rPr lang="de-DE" sz="1200" dirty="0">
                <a:solidFill>
                  <a:schemeClr val="accent1"/>
                </a:solidFill>
                <a:sym typeface="Wingdings" panose="05000000000000000000" pitchFamily="2" charset="2"/>
              </a:rPr>
              <a:t>https://www.uni-flensburg.de/en/about-euf/organization-and-structure/university-council</a:t>
            </a:r>
            <a:endParaRPr lang="de-D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7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98475" y="203200"/>
            <a:ext cx="9613900" cy="1042987"/>
          </a:xfrm>
        </p:spPr>
        <p:txBody>
          <a:bodyPr anchor="ctr"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</a:t>
            </a:r>
            <a:r>
              <a:rPr lang="en-US" sz="2700" dirty="0">
                <a:solidFill>
                  <a:srgbClr val="047BC1"/>
                </a:solidFill>
              </a:rPr>
              <a:t> </a:t>
            </a:r>
            <a:r>
              <a:rPr lang="de-DE" sz="2700" b="1" dirty="0">
                <a:solidFill>
                  <a:schemeClr val="tx1"/>
                </a:solidFill>
              </a:rPr>
              <a:t>Welcome </a:t>
            </a:r>
            <a:r>
              <a:rPr lang="de-DE" sz="2700" b="1" dirty="0" err="1">
                <a:solidFill>
                  <a:schemeClr val="tx1"/>
                </a:solidFill>
              </a:rPr>
              <a:t>to</a:t>
            </a:r>
            <a:r>
              <a:rPr lang="de-DE" sz="2700" b="1" dirty="0">
                <a:solidFill>
                  <a:schemeClr val="tx1"/>
                </a:solidFill>
              </a:rPr>
              <a:t>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6254750" y="7289800"/>
            <a:ext cx="1981200" cy="279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pc="-35"/>
              <a:t>| </a:t>
            </a:r>
            <a:r>
              <a:rPr lang="de-DE"/>
              <a:t>Europa-Universität Flensburg </a:t>
            </a:r>
            <a:r>
              <a:rPr lang="de-DE" spc="-35"/>
              <a:t>| 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05800" y="7289800"/>
            <a:ext cx="1149350" cy="28925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pc="-35"/>
              <a:t>| </a:t>
            </a:r>
            <a:fld id="{B460A53C-1089-4D6E-9649-ACAF89D46E5A}" type="datetime1">
              <a:rPr lang="de-DE" smtClean="0"/>
              <a:pPr>
                <a:spcAft>
                  <a:spcPts val="600"/>
                </a:spcAft>
              </a:pPr>
              <a:t>01.02.2026</a:t>
            </a:fld>
            <a:r>
              <a:rPr lang="en-US"/>
              <a:t> </a:t>
            </a:r>
            <a:r>
              <a:rPr lang="de-DE" spc="-35"/>
              <a:t>| 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9531350" y="7289800"/>
            <a:ext cx="685800" cy="28925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pc="-35"/>
              <a:t>| </a:t>
            </a:r>
            <a:fld id="{D0C7B7FB-938D-42C6-B9A2-47C7799B4396}" type="slidenum">
              <a:rPr lang="en-US" smtClean="0"/>
              <a:pPr>
                <a:spcAft>
                  <a:spcPts val="600"/>
                </a:spcAft>
              </a:pPr>
              <a:t>14</a:t>
            </a:fld>
            <a:r>
              <a:rPr lang="de-DE" spc="-35"/>
              <a:t> |</a:t>
            </a:r>
            <a:endParaRPr lang="en-US"/>
          </a:p>
        </p:txBody>
      </p:sp>
      <p:pic>
        <p:nvPicPr>
          <p:cNvPr id="4098" name="Picture 2" descr="Campusplan der Europa-Universität Flensburg">
            <a:extLst>
              <a:ext uri="{FF2B5EF4-FFF2-40B4-BE49-F238E27FC236}">
                <a16:creationId xmlns:a16="http://schemas.microsoft.com/office/drawing/2014/main" id="{C68DD02B-AE5E-CB86-1AFC-2ABD4245D18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 r="1" b="25069"/>
          <a:stretch/>
        </p:blipFill>
        <p:spPr bwMode="auto">
          <a:xfrm>
            <a:off x="533400" y="1184647"/>
            <a:ext cx="9578975" cy="48039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9C0E9D-857A-0980-76D6-074690049C2E}"/>
              </a:ext>
            </a:extLst>
          </p:cNvPr>
          <p:cNvSpPr txBox="1"/>
          <p:nvPr/>
        </p:nvSpPr>
        <p:spPr>
          <a:xfrm>
            <a:off x="494761" y="6299295"/>
            <a:ext cx="9417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https://www.uni-flensburg.de/en/about-euf/contact-and-opening-hours/campus-map</a:t>
            </a:r>
          </a:p>
          <a:p>
            <a:r>
              <a:rPr lang="de-DE" sz="1400" dirty="0">
                <a:solidFill>
                  <a:schemeClr val="accent1"/>
                </a:solidFill>
                <a:sym typeface="Wingdings" panose="05000000000000000000" pitchFamily="2" charset="2"/>
              </a:rPr>
              <a:t> See also: https://www.uni-flensburg.de/en/about-euf/our-campus </a:t>
            </a:r>
            <a:r>
              <a:rPr lang="de-DE" sz="1400" dirty="0" err="1">
                <a:solidFill>
                  <a:schemeClr val="accent1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accent1"/>
                </a:solidFill>
                <a:sym typeface="Wingdings" panose="05000000000000000000" pitchFamily="2" charset="2"/>
              </a:rPr>
              <a:t> 360-panoramic tour (</a:t>
            </a:r>
            <a:r>
              <a:rPr lang="de-DE" sz="1400" dirty="0" err="1">
                <a:solidFill>
                  <a:schemeClr val="accent1"/>
                </a:solidFill>
                <a:sym typeface="Wingdings" panose="05000000000000000000" pitchFamily="2" charset="2"/>
              </a:rPr>
              <a:t>audio</a:t>
            </a:r>
            <a:r>
              <a:rPr lang="de-DE" sz="1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accent1"/>
                </a:solidFill>
                <a:sym typeface="Wingdings" panose="05000000000000000000" pitchFamily="2" charset="2"/>
              </a:rPr>
              <a:t>only</a:t>
            </a:r>
            <a:r>
              <a:rPr lang="de-DE" sz="1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accent1"/>
                </a:solidFill>
                <a:sym typeface="Wingdings" panose="05000000000000000000" pitchFamily="2" charset="2"/>
              </a:rPr>
              <a:t>available</a:t>
            </a:r>
            <a:r>
              <a:rPr lang="de-DE" sz="1400" dirty="0">
                <a:solidFill>
                  <a:schemeClr val="accent1"/>
                </a:solidFill>
                <a:sym typeface="Wingdings" panose="05000000000000000000" pitchFamily="2" charset="2"/>
              </a:rPr>
              <a:t> in German)</a:t>
            </a:r>
            <a:endParaRPr lang="de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22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59128-A1B4-409F-78FB-B2AD2A141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E5FDE82-C66F-11A2-1002-9840FE08A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E8C14C8-AC43-E118-5199-CE6244F5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9167839-D01C-426B-FD2E-44FF76EE38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1592ED-3C38-3821-47E5-340D2F560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7C3FB3D-196E-D967-55E4-54D2AC492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15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7DEC727-5AFA-1EF8-2FA6-A398718BCC5A}"/>
              </a:ext>
            </a:extLst>
          </p:cNvPr>
          <p:cNvSpPr txBox="1"/>
          <p:nvPr/>
        </p:nvSpPr>
        <p:spPr>
          <a:xfrm>
            <a:off x="463550" y="1069975"/>
            <a:ext cx="101790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Getting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around</a:t>
            </a:r>
            <a:r>
              <a:rPr lang="de-DE" sz="2400" b="1" dirty="0">
                <a:solidFill>
                  <a:schemeClr val="tx2"/>
                </a:solidFill>
              </a:rPr>
              <a:t> on </a:t>
            </a:r>
            <a:r>
              <a:rPr lang="de-DE" sz="2400" b="1" dirty="0" err="1">
                <a:solidFill>
                  <a:schemeClr val="tx2"/>
                </a:solidFill>
              </a:rPr>
              <a:t>campus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Buildings named after European cities: </a:t>
            </a:r>
          </a:p>
          <a:p>
            <a:endParaRPr lang="en-US" sz="22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accent1"/>
                </a:solidFill>
              </a:rPr>
              <a:t>OSL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>
                <a:solidFill>
                  <a:schemeClr val="accent1"/>
                </a:solidFill>
              </a:rPr>
              <a:t>(Oslo): </a:t>
            </a:r>
            <a:r>
              <a:rPr lang="en-US" sz="2000" b="1" i="1" dirty="0">
                <a:solidFill>
                  <a:schemeClr val="accent1"/>
                </a:solidFill>
              </a:rPr>
              <a:t>big main building </a:t>
            </a:r>
            <a:r>
              <a:rPr lang="en-US" sz="2000" i="1" dirty="0">
                <a:solidFill>
                  <a:schemeClr val="accent1"/>
                </a:solidFill>
              </a:rPr>
              <a:t>right in the center of Campus,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HEL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>
                <a:solidFill>
                  <a:schemeClr val="accent1"/>
                </a:solidFill>
              </a:rPr>
              <a:t>(Helsinki): </a:t>
            </a:r>
            <a:r>
              <a:rPr lang="en-US" sz="2000" b="1" i="1" dirty="0">
                <a:solidFill>
                  <a:schemeClr val="accent1"/>
                </a:solidFill>
              </a:rPr>
              <a:t>second main building </a:t>
            </a:r>
            <a:r>
              <a:rPr lang="en-US" sz="2000" i="1" dirty="0">
                <a:solidFill>
                  <a:schemeClr val="accent1"/>
                </a:solidFill>
              </a:rPr>
              <a:t>next to OSL,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TRO </a:t>
            </a:r>
            <a:r>
              <a:rPr lang="en-US" sz="2000" i="1" dirty="0">
                <a:solidFill>
                  <a:schemeClr val="accent1"/>
                </a:solidFill>
              </a:rPr>
              <a:t>(Trondheim): containers </a:t>
            </a:r>
            <a:r>
              <a:rPr lang="en-US" sz="2000" b="1" i="1" dirty="0">
                <a:solidFill>
                  <a:schemeClr val="accent1"/>
                </a:solidFill>
              </a:rPr>
              <a:t>in front of OSL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TAL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>
                <a:solidFill>
                  <a:schemeClr val="accent1"/>
                </a:solidFill>
              </a:rPr>
              <a:t>(Tallinn): building </a:t>
            </a:r>
            <a:r>
              <a:rPr lang="en-US" sz="2000" b="1" i="1" dirty="0">
                <a:solidFill>
                  <a:schemeClr val="accent1"/>
                </a:solidFill>
              </a:rPr>
              <a:t>next to the entry to Campus Suite </a:t>
            </a:r>
            <a:r>
              <a:rPr lang="en-US" sz="2000" i="1" dirty="0">
                <a:solidFill>
                  <a:schemeClr val="accent1"/>
                </a:solidFill>
              </a:rPr>
              <a:t>in HEL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RIG</a:t>
            </a:r>
            <a:r>
              <a:rPr lang="en-US" sz="2000" dirty="0">
                <a:solidFill>
                  <a:schemeClr val="accent1"/>
                </a:solidFill>
              </a:rPr>
              <a:t> (</a:t>
            </a:r>
            <a:r>
              <a:rPr lang="en-US" sz="2000" i="1" dirty="0">
                <a:solidFill>
                  <a:schemeClr val="accent1"/>
                </a:solidFill>
              </a:rPr>
              <a:t>Riga</a:t>
            </a:r>
            <a:r>
              <a:rPr lang="en-US" sz="2000" dirty="0">
                <a:solidFill>
                  <a:schemeClr val="accent1"/>
                </a:solidFill>
              </a:rPr>
              <a:t>): </a:t>
            </a:r>
            <a:r>
              <a:rPr lang="en-US" sz="2000" i="1" dirty="0">
                <a:solidFill>
                  <a:schemeClr val="accent1"/>
                </a:solidFill>
              </a:rPr>
              <a:t>containers</a:t>
            </a:r>
            <a:r>
              <a:rPr lang="en-US" sz="2000" b="1" i="1" dirty="0">
                <a:solidFill>
                  <a:schemeClr val="accent1"/>
                </a:solidFill>
              </a:rPr>
              <a:t> behind TAL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VIL </a:t>
            </a:r>
            <a:r>
              <a:rPr lang="en-US" sz="2000" dirty="0">
                <a:solidFill>
                  <a:schemeClr val="accent1"/>
                </a:solidFill>
              </a:rPr>
              <a:t>(Vilnius): containers </a:t>
            </a:r>
            <a:r>
              <a:rPr lang="en-US" sz="2000" b="1" i="1" dirty="0">
                <a:solidFill>
                  <a:schemeClr val="accent1"/>
                </a:solidFill>
              </a:rPr>
              <a:t>behind RIG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DUB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>
                <a:solidFill>
                  <a:schemeClr val="accent1"/>
                </a:solidFill>
              </a:rPr>
              <a:t>(Dublin): building </a:t>
            </a:r>
            <a:r>
              <a:rPr lang="en-US" sz="2000" b="1" i="1" dirty="0">
                <a:solidFill>
                  <a:schemeClr val="accent1"/>
                </a:solidFill>
              </a:rPr>
              <a:t>across the GP Joule Arena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AMS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>
                <a:solidFill>
                  <a:schemeClr val="accent1"/>
                </a:solidFill>
              </a:rPr>
              <a:t>(Amsterdam): </a:t>
            </a:r>
            <a:r>
              <a:rPr lang="en-US" sz="2000" dirty="0">
                <a:solidFill>
                  <a:schemeClr val="accent1"/>
                </a:solidFill>
              </a:rPr>
              <a:t>containers </a:t>
            </a:r>
            <a:r>
              <a:rPr lang="en-US" sz="2000" b="1" i="1" dirty="0">
                <a:solidFill>
                  <a:schemeClr val="accent1"/>
                </a:solidFill>
              </a:rPr>
              <a:t>close to Hochschule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MAD </a:t>
            </a:r>
            <a:r>
              <a:rPr lang="en-US" sz="2000" i="1" dirty="0">
                <a:solidFill>
                  <a:schemeClr val="accent1"/>
                </a:solidFill>
              </a:rPr>
              <a:t>(Madrid): building </a:t>
            </a:r>
            <a:r>
              <a:rPr lang="en-US" sz="2000" b="1" i="1" dirty="0">
                <a:solidFill>
                  <a:schemeClr val="accent1"/>
                </a:solidFill>
              </a:rPr>
              <a:t>off campus </a:t>
            </a:r>
            <a:r>
              <a:rPr lang="en-US" sz="2000" i="1" dirty="0">
                <a:solidFill>
                  <a:schemeClr val="accent1"/>
                </a:solidFill>
              </a:rPr>
              <a:t>near the brewery</a:t>
            </a:r>
          </a:p>
          <a:p>
            <a:endParaRPr lang="en-US" sz="2000" b="1" i="1" dirty="0">
              <a:solidFill>
                <a:schemeClr val="accent1"/>
              </a:solidFill>
            </a:endParaRPr>
          </a:p>
          <a:p>
            <a:r>
              <a:rPr lang="en-US" sz="2000" b="1" dirty="0">
                <a:solidFill>
                  <a:schemeClr val="accent1"/>
                </a:solidFill>
              </a:rPr>
              <a:t>GOT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>
                <a:solidFill>
                  <a:schemeClr val="accent1"/>
                </a:solidFill>
              </a:rPr>
              <a:t>(</a:t>
            </a:r>
            <a:r>
              <a:rPr lang="en-US" sz="2000" i="1" dirty="0" err="1">
                <a:solidFill>
                  <a:schemeClr val="accent1"/>
                </a:solidFill>
              </a:rPr>
              <a:t>Göteborg</a:t>
            </a:r>
            <a:r>
              <a:rPr lang="en-US" sz="2000" i="1" dirty="0">
                <a:solidFill>
                  <a:schemeClr val="accent1"/>
                </a:solidFill>
              </a:rPr>
              <a:t>): container </a:t>
            </a:r>
            <a:r>
              <a:rPr lang="en-US" sz="2000" b="1" i="1" dirty="0">
                <a:solidFill>
                  <a:schemeClr val="accent1"/>
                </a:solidFill>
              </a:rPr>
              <a:t>near the library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LUX </a:t>
            </a:r>
            <a:r>
              <a:rPr lang="en-US" sz="2000" i="1" dirty="0">
                <a:solidFill>
                  <a:schemeClr val="accent1"/>
                </a:solidFill>
              </a:rPr>
              <a:t>(Luxemburg): building </a:t>
            </a:r>
            <a:r>
              <a:rPr lang="en-US" sz="2000" b="1" i="1" dirty="0">
                <a:solidFill>
                  <a:schemeClr val="accent1"/>
                </a:solidFill>
              </a:rPr>
              <a:t>next to/under the GP Joule arena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Rooms are numbered by </a:t>
            </a:r>
            <a:r>
              <a:rPr lang="en-US" sz="2000" b="1" dirty="0">
                <a:solidFill>
                  <a:schemeClr val="accent1"/>
                </a:solidFill>
              </a:rPr>
              <a:t>floors</a:t>
            </a:r>
            <a:r>
              <a:rPr lang="en-US" sz="2000" dirty="0">
                <a:solidFill>
                  <a:schemeClr val="accent1"/>
                </a:solidFill>
              </a:rPr>
              <a:t> or </a:t>
            </a:r>
            <a:r>
              <a:rPr lang="en-US" sz="2000" b="1" dirty="0">
                <a:solidFill>
                  <a:schemeClr val="accent1"/>
                </a:solidFill>
              </a:rPr>
              <a:t>buildings (just in TRO, RIG, VIL</a:t>
            </a:r>
            <a:r>
              <a:rPr lang="en-US" sz="2400" b="1" dirty="0">
                <a:solidFill>
                  <a:schemeClr val="accent1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More information: </a:t>
            </a: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https://www.uni-flensburg.de/en/about-euf/contact-and-opening-hours/addresses-and-opening-hours#c122079</a:t>
            </a:r>
            <a:endParaRPr lang="en-US" sz="1400" dirty="0">
              <a:solidFill>
                <a:schemeClr val="accent1"/>
              </a:solidFill>
            </a:endParaRPr>
          </a:p>
          <a:p>
            <a:pPr marL="800100" lvl="1" indent="-34290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3" name="WhatsApp Audio 2026-01-27 at 18.22.46">
            <a:hlinkClick r:id="" action="ppaction://media"/>
            <a:extLst>
              <a:ext uri="{FF2B5EF4-FFF2-40B4-BE49-F238E27FC236}">
                <a16:creationId xmlns:a16="http://schemas.microsoft.com/office/drawing/2014/main" id="{CF44FCED-CE54-F0BA-B630-63E76E507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350" y="433499"/>
            <a:ext cx="609600" cy="6096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EEBE6AAC-0842-31C1-2FAC-8CFE9AE5C5C5}"/>
              </a:ext>
            </a:extLst>
          </p:cNvPr>
          <p:cNvSpPr/>
          <p:nvPr/>
        </p:nvSpPr>
        <p:spPr>
          <a:xfrm>
            <a:off x="6739810" y="317500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0482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B8ACF-B37C-6981-F2AA-97DFC537D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C23926-CDA4-2305-7517-3C0124A44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73C41E0-BB14-FDB9-666C-EB027E56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F9D75022-3F19-9DD9-54E9-416D2F227C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A402D3D-ACDF-DB2D-1079-ABDCDCE1B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924BA7E-BE98-BE25-A5BD-3F3CAD382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16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191554-1EE1-2D83-C9C7-B708E2AE84D5}"/>
              </a:ext>
            </a:extLst>
          </p:cNvPr>
          <p:cNvSpPr txBox="1"/>
          <p:nvPr/>
        </p:nvSpPr>
        <p:spPr>
          <a:xfrm>
            <a:off x="501650" y="1106932"/>
            <a:ext cx="1017905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Getting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around</a:t>
            </a:r>
            <a:r>
              <a:rPr lang="de-DE" sz="2400" b="1" dirty="0">
                <a:solidFill>
                  <a:schemeClr val="tx2"/>
                </a:solidFill>
              </a:rPr>
              <a:t> on </a:t>
            </a:r>
            <a:r>
              <a:rPr lang="de-DE" sz="2400" b="1" dirty="0" err="1">
                <a:solidFill>
                  <a:schemeClr val="tx2"/>
                </a:solidFill>
              </a:rPr>
              <a:t>campus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Important room numbers:</a:t>
            </a:r>
          </a:p>
          <a:p>
            <a:pPr lvl="1"/>
            <a:r>
              <a:rPr lang="en-US" sz="2000" b="1" dirty="0" err="1">
                <a:solidFill>
                  <a:schemeClr val="accent1"/>
                </a:solidFill>
              </a:rPr>
              <a:t>Zimt</a:t>
            </a:r>
            <a:r>
              <a:rPr lang="en-US" sz="2000" b="1" dirty="0">
                <a:solidFill>
                  <a:schemeClr val="accent1"/>
                </a:solidFill>
              </a:rPr>
              <a:t> service: </a:t>
            </a:r>
            <a:r>
              <a:rPr lang="en-US" sz="2000" dirty="0">
                <a:solidFill>
                  <a:schemeClr val="accent1"/>
                </a:solidFill>
              </a:rPr>
              <a:t>HEL 301 (zimt-service@uni-flensburg.de)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Executive board: </a:t>
            </a:r>
            <a:r>
              <a:rPr lang="en-US" sz="2000" dirty="0">
                <a:solidFill>
                  <a:schemeClr val="accent1"/>
                </a:solidFill>
              </a:rPr>
              <a:t>DUB 206 (office.praesidium@uni-flensburg.de)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Equal Opportunities Department: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chemeClr val="accent1"/>
                </a:solidFill>
              </a:rPr>
              <a:t>AGG Grievance Office: </a:t>
            </a:r>
            <a:r>
              <a:rPr lang="en-US" sz="2000" dirty="0">
                <a:solidFill>
                  <a:schemeClr val="accent1"/>
                </a:solidFill>
              </a:rPr>
              <a:t>DUB 009b (anja.hansen@uni-Flensburg.de)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chemeClr val="accent1"/>
                </a:solidFill>
              </a:rPr>
              <a:t>Equal Opportunity Consultants:</a:t>
            </a:r>
            <a:r>
              <a:rPr lang="en-US" sz="2000" dirty="0">
                <a:solidFill>
                  <a:schemeClr val="accent1"/>
                </a:solidFill>
              </a:rPr>
              <a:t> DUB 009a (martina.spirgatis@uni-flensburg.de), OSL 484 (sybille.bauriedl@uni-flensburg.de), HEL 134 (delhom@uni-flensburg.de)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chemeClr val="accent1"/>
                </a:solidFill>
              </a:rPr>
              <a:t>Diversity Consultant: </a:t>
            </a:r>
            <a:r>
              <a:rPr lang="en-US" sz="2000" dirty="0">
                <a:solidFill>
                  <a:schemeClr val="accent1"/>
                </a:solidFill>
              </a:rPr>
              <a:t>DUB 009d (jorma.heier@uni-flensburg.de)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chemeClr val="accent1"/>
                </a:solidFill>
              </a:rPr>
              <a:t>Family Office: </a:t>
            </a:r>
            <a:r>
              <a:rPr lang="en-US" sz="2000" dirty="0">
                <a:solidFill>
                  <a:schemeClr val="accent1"/>
                </a:solidFill>
              </a:rPr>
              <a:t>DUB 009c (familienservice@uni-flensburg.de)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International Center: </a:t>
            </a:r>
            <a:r>
              <a:rPr lang="en-US" sz="2000" dirty="0">
                <a:solidFill>
                  <a:schemeClr val="accent1"/>
                </a:solidFill>
              </a:rPr>
              <a:t>HEL 030-036 (int-center@uni-flensburg.de)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Telephone Centre / Information: </a:t>
            </a:r>
            <a:r>
              <a:rPr lang="en-US" sz="2000" dirty="0">
                <a:solidFill>
                  <a:schemeClr val="accent1"/>
                </a:solidFill>
              </a:rPr>
              <a:t>OSL 067 (jenny.johannsen@uni-flensburg.de)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Central Postal Service: </a:t>
            </a:r>
            <a:r>
              <a:rPr lang="en-US" sz="2000" dirty="0">
                <a:solidFill>
                  <a:schemeClr val="accent1"/>
                </a:solidFill>
              </a:rPr>
              <a:t>OSL 063.1 (meltro@uni-flensburg.de)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Central Room Planning: </a:t>
            </a:r>
            <a:r>
              <a:rPr lang="en-US" sz="2000" dirty="0">
                <a:solidFill>
                  <a:schemeClr val="accent1"/>
                </a:solidFill>
              </a:rPr>
              <a:t>HEL 016a (raum@uni-flensburg.de)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Daycare room: </a:t>
            </a:r>
            <a:r>
              <a:rPr lang="en-US" sz="2000" dirty="0">
                <a:solidFill>
                  <a:schemeClr val="accent1"/>
                </a:solidFill>
              </a:rPr>
              <a:t>GOT 006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Open PC lab: </a:t>
            </a:r>
            <a:r>
              <a:rPr lang="en-US" sz="2000" dirty="0">
                <a:solidFill>
                  <a:schemeClr val="accent1"/>
                </a:solidFill>
              </a:rPr>
              <a:t>GOT 001</a:t>
            </a:r>
          </a:p>
          <a:p>
            <a:pPr lvl="1"/>
            <a:r>
              <a:rPr lang="en-US" sz="2000" b="1" dirty="0">
                <a:solidFill>
                  <a:schemeClr val="accent1"/>
                </a:solidFill>
              </a:rPr>
              <a:t>Quiet room: </a:t>
            </a:r>
            <a:r>
              <a:rPr lang="en-US" sz="2000" dirty="0">
                <a:solidFill>
                  <a:schemeClr val="accent1"/>
                </a:solidFill>
              </a:rPr>
              <a:t>GOT 008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endParaRPr lang="en-US" sz="16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800100" lvl="1" indent="-34290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3" name="WhatsApp Audio 2026-01-27 at 18.24.30">
            <a:hlinkClick r:id="" action="ppaction://media"/>
            <a:extLst>
              <a:ext uri="{FF2B5EF4-FFF2-40B4-BE49-F238E27FC236}">
                <a16:creationId xmlns:a16="http://schemas.microsoft.com/office/drawing/2014/main" id="{B6A7DBA3-EFAD-0D9E-6972-4B41AFE62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7550" y="443625"/>
            <a:ext cx="609600" cy="6096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42356063-EC4C-8BC0-BD8B-64A16F4344EE}"/>
              </a:ext>
            </a:extLst>
          </p:cNvPr>
          <p:cNvSpPr/>
          <p:nvPr/>
        </p:nvSpPr>
        <p:spPr>
          <a:xfrm>
            <a:off x="7200900" y="306857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5145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D72A8-6E11-E63B-0C79-96FE1E9F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BAD51E-0045-D74D-0F47-ED818DAB5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3CB30D7-B183-E58D-8650-B1F975C3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5B8351E5-4A40-DCD4-3A55-155CF9DF74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E9FA2ED5-8498-D5EC-4E73-9AB0C25E3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6715A8E-8229-5B5A-3AEA-DA84B903E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17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C1DD6E8-30B9-0902-6A92-CC63A8EF771C}"/>
              </a:ext>
            </a:extLst>
          </p:cNvPr>
          <p:cNvSpPr txBox="1"/>
          <p:nvPr/>
        </p:nvSpPr>
        <p:spPr>
          <a:xfrm>
            <a:off x="501650" y="1106932"/>
            <a:ext cx="89154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Getting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around</a:t>
            </a:r>
            <a:r>
              <a:rPr lang="de-DE" sz="2400" b="1" dirty="0">
                <a:solidFill>
                  <a:schemeClr val="tx2"/>
                </a:solidFill>
              </a:rPr>
              <a:t> on </a:t>
            </a:r>
            <a:r>
              <a:rPr lang="de-DE" sz="2400" b="1" dirty="0" err="1">
                <a:solidFill>
                  <a:schemeClr val="tx2"/>
                </a:solidFill>
              </a:rPr>
              <a:t>campus</a:t>
            </a:r>
            <a:endParaRPr lang="de-DE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Other important places on Campus:</a:t>
            </a:r>
          </a:p>
          <a:p>
            <a:pPr lvl="1"/>
            <a:r>
              <a:rPr lang="en-US" sz="2000" b="1" dirty="0" err="1">
                <a:solidFill>
                  <a:schemeClr val="tx2"/>
                </a:solidFill>
              </a:rPr>
              <a:t>Audimax</a:t>
            </a:r>
            <a:r>
              <a:rPr lang="en-US" sz="2000" b="1" dirty="0">
                <a:solidFill>
                  <a:schemeClr val="tx2"/>
                </a:solidFill>
              </a:rPr>
              <a:t>: </a:t>
            </a:r>
            <a:r>
              <a:rPr lang="en-US" sz="2000" dirty="0">
                <a:solidFill>
                  <a:schemeClr val="tx2"/>
                </a:solidFill>
              </a:rPr>
              <a:t>big lecture hall next to the Mensa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ZHB: </a:t>
            </a:r>
            <a:r>
              <a:rPr lang="en-US" sz="2000" dirty="0">
                <a:solidFill>
                  <a:schemeClr val="tx2"/>
                </a:solidFill>
              </a:rPr>
              <a:t>university library, between OSL and </a:t>
            </a:r>
            <a:r>
              <a:rPr lang="en-US" sz="2000" dirty="0" err="1">
                <a:solidFill>
                  <a:schemeClr val="tx2"/>
                </a:solidFill>
              </a:rPr>
              <a:t>Audimax</a:t>
            </a:r>
            <a:endParaRPr lang="en-US" sz="2000" dirty="0">
              <a:solidFill>
                <a:schemeClr val="tx2"/>
              </a:solidFill>
            </a:endParaRPr>
          </a:p>
          <a:p>
            <a:pPr lvl="1"/>
            <a:endParaRPr lang="en-US" sz="2000" dirty="0"/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Mensa: </a:t>
            </a:r>
            <a:r>
              <a:rPr lang="en-US" sz="2000" dirty="0">
                <a:solidFill>
                  <a:schemeClr val="tx2"/>
                </a:solidFill>
              </a:rPr>
              <a:t>across the </a:t>
            </a:r>
            <a:r>
              <a:rPr lang="en-US" sz="2000" dirty="0" err="1">
                <a:solidFill>
                  <a:schemeClr val="tx2"/>
                </a:solidFill>
              </a:rPr>
              <a:t>Campusbad</a:t>
            </a:r>
            <a:r>
              <a:rPr lang="en-US" sz="2000" dirty="0">
                <a:solidFill>
                  <a:schemeClr val="tx2"/>
                </a:solidFill>
              </a:rPr>
              <a:t>, open Mo-Fr 11.15–14.00, daily menu available at </a:t>
            </a:r>
            <a:r>
              <a:rPr lang="en-US" sz="1600" i="1" dirty="0">
                <a:solidFill>
                  <a:schemeClr val="accent1"/>
                </a:solidFill>
              </a:rPr>
              <a:t>https://studentenwerk.sh/en/mensen-in-flensburg?ort=2&amp;mensa=7#mensaplan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, small cafeteria at the entrance, payment with </a:t>
            </a:r>
            <a:r>
              <a:rPr lang="en-US" sz="2000" dirty="0" err="1">
                <a:solidFill>
                  <a:schemeClr val="tx2"/>
                </a:solidFill>
              </a:rPr>
              <a:t>Campuscard</a:t>
            </a:r>
            <a:r>
              <a:rPr lang="en-US" sz="2000" dirty="0">
                <a:solidFill>
                  <a:schemeClr val="tx2"/>
                </a:solidFill>
              </a:rPr>
              <a:t> or an EC-card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Mind &amp; Mocha (former Campus Suite): </a:t>
            </a:r>
            <a:r>
              <a:rPr lang="en-US" sz="2000" dirty="0">
                <a:solidFill>
                  <a:schemeClr val="tx2"/>
                </a:solidFill>
              </a:rPr>
              <a:t>in HEL, for coffee, cake and snacks</a:t>
            </a:r>
          </a:p>
          <a:p>
            <a:pPr lvl="1"/>
            <a:endParaRPr lang="en-US" sz="2000" dirty="0">
              <a:solidFill>
                <a:schemeClr val="tx2"/>
              </a:solidFill>
            </a:endParaRP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Kita: </a:t>
            </a:r>
            <a:r>
              <a:rPr lang="en-US" sz="2000" dirty="0">
                <a:solidFill>
                  <a:schemeClr val="tx2"/>
                </a:solidFill>
              </a:rPr>
              <a:t>next to </a:t>
            </a:r>
            <a:r>
              <a:rPr lang="en-US" sz="2000" dirty="0" err="1">
                <a:solidFill>
                  <a:schemeClr val="tx2"/>
                </a:solidFill>
              </a:rPr>
              <a:t>Campusbad</a:t>
            </a:r>
            <a:r>
              <a:rPr lang="en-US" sz="2000" dirty="0">
                <a:solidFill>
                  <a:schemeClr val="tx2"/>
                </a:solidFill>
              </a:rPr>
              <a:t>, daycare for children of university members</a:t>
            </a:r>
          </a:p>
          <a:p>
            <a:pPr lvl="1"/>
            <a:endParaRPr lang="en-US" sz="2000" dirty="0">
              <a:solidFill>
                <a:schemeClr val="tx2"/>
              </a:solidFill>
            </a:endParaRPr>
          </a:p>
          <a:p>
            <a:pPr lvl="1"/>
            <a:r>
              <a:rPr lang="en-US" sz="2000" b="1" dirty="0" err="1">
                <a:solidFill>
                  <a:schemeClr val="tx2"/>
                </a:solidFill>
              </a:rPr>
              <a:t>Campelle</a:t>
            </a:r>
            <a:r>
              <a:rPr lang="en-US" sz="2000" b="1" dirty="0">
                <a:solidFill>
                  <a:schemeClr val="tx2"/>
                </a:solidFill>
              </a:rPr>
              <a:t>: </a:t>
            </a:r>
            <a:r>
              <a:rPr lang="en-US" sz="2000" dirty="0">
                <a:solidFill>
                  <a:schemeClr val="tx2"/>
                </a:solidFill>
              </a:rPr>
              <a:t>room for religious and spiritual practice, in front of Mensa</a:t>
            </a:r>
          </a:p>
          <a:p>
            <a:pPr lvl="1"/>
            <a:endParaRPr lang="en-US" sz="2400" dirty="0"/>
          </a:p>
          <a:p>
            <a:pPr lvl="1"/>
            <a:r>
              <a:rPr lang="en-US" b="1" dirty="0"/>
              <a:t>Opening hours vary between the regular semester and the lecture-free period. </a:t>
            </a:r>
          </a:p>
          <a:p>
            <a:pPr marL="800100" lvl="1" indent="-34290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4142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FB159-B24F-01F0-1CA6-70AC58FDF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9629793-91A9-EED8-F2B7-02D9915D6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27D5C53-4142-379D-A316-B5B8BB51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de-DE" sz="2700" b="1" dirty="0"/>
              <a:t>Welcome </a:t>
            </a:r>
            <a:r>
              <a:rPr lang="de-DE" sz="2700" b="1" dirty="0" err="1"/>
              <a:t>to</a:t>
            </a:r>
            <a:r>
              <a:rPr lang="de-DE" sz="2700" b="1" dirty="0"/>
              <a:t> EUF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E6D337A5-74D7-008F-BE42-0C76078B4F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59E3055-79C3-86A1-C156-BB9F33495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ADD97D7-15FA-DC4D-AC71-3E42A02E2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18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2F4FAC-A796-721C-4B91-1834EEC1B5D6}"/>
              </a:ext>
            </a:extLst>
          </p:cNvPr>
          <p:cNvSpPr txBox="1"/>
          <p:nvPr/>
        </p:nvSpPr>
        <p:spPr>
          <a:xfrm>
            <a:off x="539750" y="1193800"/>
            <a:ext cx="8915400" cy="764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Opportunities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connection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sz="1600" b="1" dirty="0" err="1">
                <a:solidFill>
                  <a:schemeClr val="tx2"/>
                </a:solidFill>
              </a:rPr>
              <a:t>Calendar</a:t>
            </a:r>
            <a:r>
              <a:rPr lang="de-DE" sz="1600" b="1" dirty="0">
                <a:solidFill>
                  <a:schemeClr val="tx2"/>
                </a:solidFill>
              </a:rPr>
              <a:t>:</a:t>
            </a:r>
          </a:p>
          <a:p>
            <a:r>
              <a:rPr lang="de-DE" sz="1400" dirty="0" err="1">
                <a:solidFill>
                  <a:schemeClr val="tx2"/>
                </a:solidFill>
              </a:rPr>
              <a:t>For</a:t>
            </a:r>
            <a:r>
              <a:rPr lang="de-DE" sz="1400" dirty="0">
                <a:solidFill>
                  <a:schemeClr val="tx2"/>
                </a:solidFill>
              </a:rPr>
              <a:t> all </a:t>
            </a:r>
            <a:r>
              <a:rPr lang="de-DE" sz="1400" dirty="0" err="1">
                <a:solidFill>
                  <a:schemeClr val="tx2"/>
                </a:solidFill>
              </a:rPr>
              <a:t>events</a:t>
            </a:r>
            <a:r>
              <a:rPr lang="de-DE" sz="1400" dirty="0">
                <a:solidFill>
                  <a:schemeClr val="tx2"/>
                </a:solidFill>
              </a:rPr>
              <a:t>: </a:t>
            </a:r>
            <a:r>
              <a:rPr lang="de-DE" sz="1200" dirty="0"/>
              <a:t>https://www.uni-flensburg.de/en/university-communications/university-calendar</a:t>
            </a:r>
          </a:p>
          <a:p>
            <a:r>
              <a:rPr lang="de-DE" sz="1400" dirty="0" err="1">
                <a:solidFill>
                  <a:schemeClr val="tx2"/>
                </a:solidFill>
              </a:rPr>
              <a:t>For</a:t>
            </a:r>
            <a:r>
              <a:rPr lang="de-DE" sz="1400" dirty="0">
                <a:solidFill>
                  <a:schemeClr val="tx2"/>
                </a:solidFill>
              </a:rPr>
              <a:t> international </a:t>
            </a:r>
            <a:r>
              <a:rPr lang="de-DE" sz="1400" dirty="0" err="1">
                <a:solidFill>
                  <a:schemeClr val="tx2"/>
                </a:solidFill>
              </a:rPr>
              <a:t>programmes</a:t>
            </a:r>
            <a:r>
              <a:rPr lang="de-DE" sz="1400" dirty="0">
                <a:solidFill>
                  <a:schemeClr val="tx2"/>
                </a:solidFill>
              </a:rPr>
              <a:t> &amp; </a:t>
            </a:r>
            <a:r>
              <a:rPr lang="de-DE" sz="1400" dirty="0" err="1">
                <a:solidFill>
                  <a:schemeClr val="tx2"/>
                </a:solidFill>
              </a:rPr>
              <a:t>events</a:t>
            </a:r>
            <a:r>
              <a:rPr lang="de-DE" sz="1400" dirty="0">
                <a:solidFill>
                  <a:schemeClr val="tx2"/>
                </a:solidFill>
              </a:rPr>
              <a:t>: </a:t>
            </a:r>
            <a:r>
              <a:rPr lang="de-DE" sz="1200" dirty="0"/>
              <a:t>https://www.uni-flensburg.de/en/international</a:t>
            </a:r>
          </a:p>
          <a:p>
            <a:endParaRPr lang="de-DE" sz="1200" dirty="0"/>
          </a:p>
          <a:p>
            <a:r>
              <a:rPr lang="de-DE" sz="1600" b="1" dirty="0" err="1">
                <a:solidFill>
                  <a:schemeClr val="tx2"/>
                </a:solidFill>
              </a:rPr>
              <a:t>DokNet</a:t>
            </a:r>
            <a:r>
              <a:rPr lang="de-DE" sz="1600" b="1" dirty="0">
                <a:solidFill>
                  <a:schemeClr val="tx2"/>
                </a:solidFill>
              </a:rPr>
              <a:t> </a:t>
            </a:r>
          </a:p>
          <a:p>
            <a:r>
              <a:rPr lang="de-DE" sz="1200" dirty="0"/>
              <a:t>(https://www.uni-flensburg.de/en/research/doctoral-and-early-career-researchers/doctoral-students-interdisciplinary-network-doknet#c159590)</a:t>
            </a:r>
          </a:p>
          <a:p>
            <a:pPr marL="342900" indent="-342900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Network </a:t>
            </a:r>
            <a:r>
              <a:rPr lang="de-DE" sz="1400" dirty="0" err="1">
                <a:solidFill>
                  <a:schemeClr val="tx2"/>
                </a:solidFill>
              </a:rPr>
              <a:t>for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doctoral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candidates</a:t>
            </a:r>
            <a:endParaRPr lang="de-DE" sz="14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Meetups online via </a:t>
            </a:r>
            <a:r>
              <a:rPr lang="de-DE" sz="1400" dirty="0" err="1">
                <a:solidFill>
                  <a:schemeClr val="tx2"/>
                </a:solidFill>
              </a:rPr>
              <a:t>Webex</a:t>
            </a:r>
            <a:endParaRPr lang="de-DE" sz="14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Contact at doknet@uni-flensburg.de</a:t>
            </a: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600" b="1" dirty="0" err="1">
                <a:solidFill>
                  <a:schemeClr val="tx2"/>
                </a:solidFill>
              </a:rPr>
              <a:t>ISNet</a:t>
            </a:r>
            <a:endParaRPr lang="de-DE" sz="1600" b="1" dirty="0">
              <a:solidFill>
                <a:schemeClr val="tx2"/>
              </a:solidFill>
            </a:endParaRPr>
          </a:p>
          <a:p>
            <a:r>
              <a:rPr lang="de-DE" sz="1200" dirty="0"/>
              <a:t>www.uni-flensburg.de/kompetenzzentrum-studium-lehre/hochschuldidaktik/the-international-staff-network-at-the-euf</a:t>
            </a:r>
          </a:p>
          <a:p>
            <a:pPr marL="342900" indent="-342900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Network </a:t>
            </a:r>
            <a:r>
              <a:rPr lang="de-DE" sz="1400" dirty="0" err="1">
                <a:solidFill>
                  <a:schemeClr val="tx2"/>
                </a:solidFill>
              </a:rPr>
              <a:t>for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staff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members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interested</a:t>
            </a:r>
            <a:r>
              <a:rPr lang="de-DE" sz="1400" dirty="0">
                <a:solidFill>
                  <a:schemeClr val="tx2"/>
                </a:solidFill>
              </a:rPr>
              <a:t> in </a:t>
            </a:r>
            <a:r>
              <a:rPr lang="de-DE" sz="1400" dirty="0" err="1">
                <a:solidFill>
                  <a:schemeClr val="tx2"/>
                </a:solidFill>
              </a:rPr>
              <a:t>internationalization</a:t>
            </a:r>
            <a:endParaRPr lang="de-DE" sz="14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400" dirty="0">
                <a:solidFill>
                  <a:schemeClr val="tx2"/>
                </a:solidFill>
              </a:rPr>
              <a:t>Meetings </a:t>
            </a:r>
            <a:r>
              <a:rPr lang="de-DE" sz="1400" dirty="0" err="1">
                <a:solidFill>
                  <a:schemeClr val="tx2"/>
                </a:solidFill>
              </a:rPr>
              <a:t>for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coffee</a:t>
            </a:r>
            <a:r>
              <a:rPr lang="de-DE" sz="1400" dirty="0">
                <a:solidFill>
                  <a:schemeClr val="tx2"/>
                </a:solidFill>
              </a:rPr>
              <a:t> in </a:t>
            </a:r>
            <a:r>
              <a:rPr lang="de-DE" sz="1400" dirty="0" err="1">
                <a:solidFill>
                  <a:schemeClr val="tx2"/>
                </a:solidFill>
              </a:rPr>
              <a:t>the</a:t>
            </a:r>
            <a:r>
              <a:rPr lang="de-DE" sz="1400" dirty="0">
                <a:solidFill>
                  <a:schemeClr val="tx2"/>
                </a:solidFill>
              </a:rPr>
              <a:t> Campus Suite</a:t>
            </a:r>
          </a:p>
          <a:p>
            <a:pPr marL="342900" indent="-342900">
              <a:buFontTx/>
              <a:buChar char="-"/>
            </a:pPr>
            <a:r>
              <a:rPr lang="de-DE" sz="1400" dirty="0" err="1">
                <a:solidFill>
                  <a:schemeClr val="tx2"/>
                </a:solidFill>
              </a:rPr>
              <a:t>Webex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space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available</a:t>
            </a:r>
            <a:endParaRPr lang="de-DE" sz="14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400" dirty="0" err="1">
                <a:solidFill>
                  <a:schemeClr val="tx2"/>
                </a:solidFill>
              </a:rPr>
              <a:t>Contacts</a:t>
            </a:r>
            <a:r>
              <a:rPr lang="de-DE" sz="1400" dirty="0">
                <a:solidFill>
                  <a:schemeClr val="tx2"/>
                </a:solidFill>
              </a:rPr>
              <a:t>: </a:t>
            </a:r>
            <a:r>
              <a:rPr lang="de-DE" sz="1200" dirty="0"/>
              <a:t>https://www.uni-flensburg.de/kompetenzzentrum-studium-lehre/hochschuldidaktik/the-international-staff-network-at-the-euf/contacts</a:t>
            </a:r>
          </a:p>
          <a:p>
            <a:endParaRPr lang="en-US" sz="1100" dirty="0"/>
          </a:p>
          <a:p>
            <a:r>
              <a:rPr lang="en-US" sz="1600" b="1" dirty="0">
                <a:solidFill>
                  <a:schemeClr val="accent1"/>
                </a:solidFill>
              </a:rPr>
              <a:t>Gender Network</a:t>
            </a:r>
          </a:p>
          <a:p>
            <a:r>
              <a:rPr lang="en-US" sz="1200" dirty="0"/>
              <a:t>www.uni-flensburg.de/diversity/gender-netzwerk/ueber-das-netzwerk (only available in German)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Interdisciplinary forum on topics regarding gender dynamics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Organizes public lecture series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Contact: </a:t>
            </a:r>
            <a:r>
              <a:rPr lang="en-US" sz="1100" dirty="0"/>
              <a:t>juno.grenz@uni-Flensburg.de</a:t>
            </a:r>
          </a:p>
          <a:p>
            <a:pPr marL="342900" indent="-342900">
              <a:buFontTx/>
              <a:buChar char="-"/>
            </a:pPr>
            <a:endParaRPr lang="de-DE" sz="16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06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038A1-11EC-C198-3B7E-F3E46E22A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20D160-F1C0-626D-ECDD-DAAD71C49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5C4B7A9-59E8-DD4C-3D6D-49ACD297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de-DE" sz="2700" b="1" dirty="0"/>
              <a:t>Welcome </a:t>
            </a:r>
            <a:r>
              <a:rPr lang="de-DE" sz="2700" b="1" dirty="0" err="1"/>
              <a:t>to</a:t>
            </a:r>
            <a:r>
              <a:rPr lang="de-DE" sz="2700" b="1" dirty="0"/>
              <a:t> EUF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42F6EAB-5E22-5EA5-E5B5-5DF495915B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9AA6EF9-4406-07E9-2D3E-FD1F329C5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D72C7B9-BE9E-BE79-7FF9-C4F8ABF28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19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C91A56F-7C1F-D56D-CE09-5159BE93318D}"/>
              </a:ext>
            </a:extLst>
          </p:cNvPr>
          <p:cNvSpPr txBox="1"/>
          <p:nvPr/>
        </p:nvSpPr>
        <p:spPr>
          <a:xfrm>
            <a:off x="501649" y="1303285"/>
            <a:ext cx="8915400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Opportunities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further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education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Research </a:t>
            </a:r>
            <a:r>
              <a:rPr lang="de-DE" b="1" dirty="0" err="1">
                <a:solidFill>
                  <a:schemeClr val="tx2"/>
                </a:solidFill>
              </a:rPr>
              <a:t>centres</a:t>
            </a:r>
            <a:r>
              <a:rPr lang="de-DE" b="1" dirty="0">
                <a:solidFill>
                  <a:schemeClr val="tx2"/>
                </a:solidFill>
              </a:rPr>
              <a:t> &amp; </a:t>
            </a:r>
            <a:r>
              <a:rPr lang="de-DE" b="1" dirty="0" err="1">
                <a:solidFill>
                  <a:schemeClr val="tx2"/>
                </a:solidFill>
              </a:rPr>
              <a:t>faculties</a:t>
            </a:r>
            <a:endParaRPr lang="de-DE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Research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funding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advisory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offered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ICES at </a:t>
            </a:r>
            <a:r>
              <a:rPr lang="de-DE" sz="1100" dirty="0">
                <a:sym typeface="Wingdings" panose="05000000000000000000" pitchFamily="2" charset="2"/>
              </a:rPr>
              <a:t>https://www.uni-flensburg.de/en/ices/services/research-funding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Events at ICES and </a:t>
            </a:r>
            <a:r>
              <a:rPr lang="de-DE" sz="1400" dirty="0" err="1">
                <a:solidFill>
                  <a:schemeClr val="tx2"/>
                </a:solidFill>
              </a:rPr>
              <a:t>ZeBUSS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possibility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become</a:t>
            </a:r>
            <a:r>
              <a:rPr lang="de-DE" sz="1400" dirty="0">
                <a:solidFill>
                  <a:schemeClr val="tx2"/>
                </a:solidFill>
              </a:rPr>
              <a:t> a </a:t>
            </a:r>
            <a:r>
              <a:rPr lang="de-DE" sz="1400" dirty="0" err="1">
                <a:solidFill>
                  <a:schemeClr val="tx2"/>
                </a:solidFill>
              </a:rPr>
              <a:t>member</a:t>
            </a:r>
            <a:r>
              <a:rPr lang="de-DE" sz="1400" dirty="0">
                <a:solidFill>
                  <a:schemeClr val="tx2"/>
                </a:solidFill>
              </a:rPr>
              <a:t> and/</a:t>
            </a:r>
            <a:r>
              <a:rPr lang="de-DE" sz="1400" dirty="0" err="1">
                <a:solidFill>
                  <a:schemeClr val="tx2"/>
                </a:solidFill>
              </a:rPr>
              <a:t>or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receive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monthly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newsletter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Regular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colloquia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events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etc.,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information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best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acquired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via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faculty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website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secretariat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your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colleagues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well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calendar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KSL – </a:t>
            </a:r>
            <a:r>
              <a:rPr lang="de-DE" b="1" dirty="0" err="1">
                <a:solidFill>
                  <a:schemeClr val="tx2"/>
                </a:solidFill>
              </a:rPr>
              <a:t>Centre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for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competencies</a:t>
            </a:r>
            <a:r>
              <a:rPr lang="de-DE" b="1" dirty="0">
                <a:solidFill>
                  <a:schemeClr val="tx2"/>
                </a:solidFill>
              </a:rPr>
              <a:t> in </a:t>
            </a:r>
            <a:r>
              <a:rPr lang="de-DE" b="1" dirty="0" err="1">
                <a:solidFill>
                  <a:schemeClr val="tx2"/>
                </a:solidFill>
              </a:rPr>
              <a:t>study</a:t>
            </a:r>
            <a:r>
              <a:rPr lang="de-DE" b="1" dirty="0">
                <a:solidFill>
                  <a:schemeClr val="tx2"/>
                </a:solidFill>
              </a:rPr>
              <a:t> and </a:t>
            </a:r>
            <a:r>
              <a:rPr lang="de-DE" b="1" dirty="0" err="1">
                <a:solidFill>
                  <a:schemeClr val="tx2"/>
                </a:solidFill>
              </a:rPr>
              <a:t>teaching</a:t>
            </a:r>
            <a:endParaRPr lang="de-DE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Regular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courses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open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mostly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teaching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staff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members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enrolment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de-DE" sz="1100" dirty="0">
                <a:sym typeface="Wingdings" panose="05000000000000000000" pitchFamily="2" charset="2"/>
              </a:rPr>
              <a:t>https://www.uni-flensburg.de/kompetenzzentrum-studium-lehre/hochschuldidaktik/fortbildungsangebot (</a:t>
            </a:r>
            <a:r>
              <a:rPr lang="de-DE" sz="1100" dirty="0" err="1">
                <a:sym typeface="Wingdings" panose="05000000000000000000" pitchFamily="2" charset="2"/>
              </a:rPr>
              <a:t>available</a:t>
            </a:r>
            <a:r>
              <a:rPr lang="de-DE" sz="1100" dirty="0">
                <a:sym typeface="Wingdings" panose="05000000000000000000" pitchFamily="2" charset="2"/>
              </a:rPr>
              <a:t> </a:t>
            </a:r>
            <a:r>
              <a:rPr lang="de-DE" sz="1100" dirty="0" err="1">
                <a:sym typeface="Wingdings" panose="05000000000000000000" pitchFamily="2" charset="2"/>
              </a:rPr>
              <a:t>only</a:t>
            </a:r>
            <a:r>
              <a:rPr lang="de-DE" sz="1100" dirty="0">
                <a:sym typeface="Wingdings" panose="05000000000000000000" pitchFamily="2" charset="2"/>
              </a:rPr>
              <a:t> in German)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Certificate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program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„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Reflactive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Teaching“,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information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de-DE" sz="1100" dirty="0">
                <a:sym typeface="Wingdings" panose="05000000000000000000" pitchFamily="2" charset="2"/>
              </a:rPr>
              <a:t>https://www.uni-flensburg.de/kompetenzzentrum-studium-lehre/hochschuldidaktik/zertifikatsprogramm-reflactive-teaching (</a:t>
            </a:r>
            <a:r>
              <a:rPr lang="de-DE" sz="1100" dirty="0" err="1">
                <a:sym typeface="Wingdings" panose="05000000000000000000" pitchFamily="2" charset="2"/>
              </a:rPr>
              <a:t>available</a:t>
            </a:r>
            <a:r>
              <a:rPr lang="de-DE" sz="1100" dirty="0">
                <a:sym typeface="Wingdings" panose="05000000000000000000" pitchFamily="2" charset="2"/>
              </a:rPr>
              <a:t> </a:t>
            </a:r>
            <a:r>
              <a:rPr lang="de-DE" sz="1100" dirty="0" err="1">
                <a:sym typeface="Wingdings" panose="05000000000000000000" pitchFamily="2" charset="2"/>
              </a:rPr>
              <a:t>only</a:t>
            </a:r>
            <a:r>
              <a:rPr lang="de-DE" sz="1100" dirty="0">
                <a:sym typeface="Wingdings" panose="05000000000000000000" pitchFamily="2" charset="2"/>
              </a:rPr>
              <a:t> in German)</a:t>
            </a:r>
            <a:endParaRPr lang="de-DE" sz="11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Contact: kathrin.rheinlaender@uni-flensburg.de</a:t>
            </a:r>
          </a:p>
          <a:p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b="1" dirty="0">
                <a:solidFill>
                  <a:schemeClr val="tx2"/>
                </a:solidFill>
              </a:rPr>
              <a:t>Language </a:t>
            </a:r>
            <a:r>
              <a:rPr lang="de-DE" b="1" dirty="0" err="1">
                <a:solidFill>
                  <a:schemeClr val="tx2"/>
                </a:solidFill>
              </a:rPr>
              <a:t>courses</a:t>
            </a:r>
            <a:endParaRPr lang="de-DE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University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staff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can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enrol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language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courses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offered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our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language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centre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free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de-DE" sz="1100" dirty="0">
                <a:sym typeface="Wingdings" panose="05000000000000000000" pitchFamily="2" charset="2"/>
              </a:rPr>
              <a:t>https://www.uni-flensburg.de/en/international/languages/language-center/language-courses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Semester </a:t>
            </a:r>
            <a:r>
              <a:rPr lang="de-DE" sz="1400" dirty="0" err="1">
                <a:solidFill>
                  <a:schemeClr val="tx2"/>
                </a:solidFill>
              </a:rPr>
              <a:t>courses</a:t>
            </a:r>
            <a:r>
              <a:rPr lang="de-DE" sz="1400" dirty="0">
                <a:solidFill>
                  <a:schemeClr val="tx2"/>
                </a:solidFill>
              </a:rPr>
              <a:t> and intensive </a:t>
            </a:r>
            <a:r>
              <a:rPr lang="de-DE" sz="1400" dirty="0" err="1">
                <a:solidFill>
                  <a:schemeClr val="tx2"/>
                </a:solidFill>
              </a:rPr>
              <a:t>courses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during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lecture-free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period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well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self-study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options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available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Language </a:t>
            </a:r>
            <a:r>
              <a:rPr lang="de-DE" sz="1400" dirty="0" err="1">
                <a:solidFill>
                  <a:schemeClr val="tx2"/>
                </a:solidFill>
              </a:rPr>
              <a:t>tandem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offered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for</a:t>
            </a:r>
            <a:r>
              <a:rPr lang="de-DE" sz="1400" dirty="0">
                <a:solidFill>
                  <a:schemeClr val="tx2"/>
                </a:solidFill>
              </a:rPr>
              <a:t> an informal </a:t>
            </a:r>
            <a:r>
              <a:rPr lang="de-DE" sz="1400" dirty="0" err="1">
                <a:solidFill>
                  <a:schemeClr val="tx2"/>
                </a:solidFill>
              </a:rPr>
              <a:t>approach</a:t>
            </a:r>
            <a:endParaRPr lang="de-DE" sz="1400" dirty="0">
              <a:solidFill>
                <a:schemeClr val="tx2"/>
              </a:solidFill>
            </a:endParaRPr>
          </a:p>
          <a:p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23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170B6-3C3B-9631-86EF-CBEBADBD4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EBA394D-1512-688A-7986-B704095F8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769237-4370-FA43-DBD2-EE684D5A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01| </a:t>
            </a:r>
            <a:r>
              <a:rPr lang="en-US" sz="2700" b="1" dirty="0">
                <a:solidFill>
                  <a:schemeClr val="tx1"/>
                </a:solidFill>
              </a:rPr>
              <a:t>Culture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B24B5B4-37A0-53B5-E647-150D3264F1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0ACC1C2-7B1B-09F2-C199-88D309938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20FB9AF-F689-FCD0-0E99-D8EB6DD92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3C7E656-E76D-4503-307C-2DB23E9F7ADC}"/>
              </a:ext>
            </a:extLst>
          </p:cNvPr>
          <p:cNvSpPr txBox="1"/>
          <p:nvPr/>
        </p:nvSpPr>
        <p:spPr>
          <a:xfrm>
            <a:off x="500811" y="1234043"/>
            <a:ext cx="891540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Academic </a:t>
            </a:r>
            <a:r>
              <a:rPr lang="de-DE" sz="2400" b="1" dirty="0" err="1">
                <a:solidFill>
                  <a:schemeClr val="tx2"/>
                </a:solidFill>
              </a:rPr>
              <a:t>Definitions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“Culture consists of the </a:t>
            </a:r>
            <a:r>
              <a:rPr lang="en-US" sz="2400" b="1" dirty="0">
                <a:solidFill>
                  <a:schemeClr val="accent1"/>
                </a:solidFill>
              </a:rPr>
              <a:t>unwritten rules</a:t>
            </a:r>
            <a:r>
              <a:rPr lang="en-US" sz="2400" dirty="0">
                <a:solidFill>
                  <a:schemeClr val="accent1"/>
                </a:solidFill>
              </a:rPr>
              <a:t> of the social game. It is the </a:t>
            </a:r>
            <a:r>
              <a:rPr lang="en-US" sz="2400" b="1" dirty="0">
                <a:solidFill>
                  <a:schemeClr val="accent1"/>
                </a:solidFill>
              </a:rPr>
              <a:t>collective programming </a:t>
            </a:r>
            <a:r>
              <a:rPr lang="en-US" sz="2400" dirty="0">
                <a:solidFill>
                  <a:schemeClr val="accent1"/>
                </a:solidFill>
              </a:rPr>
              <a:t>of the mind that distinguishes the members of one group or category of people from others.”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–  Hofstede (1991/94), p.6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“[Culture] denotes an </a:t>
            </a:r>
            <a:r>
              <a:rPr lang="en-US" sz="2400" b="1" dirty="0">
                <a:solidFill>
                  <a:schemeClr val="accent1"/>
                </a:solidFill>
              </a:rPr>
              <a:t>historically transmitted pattern of meanings embodied in symbols,</a:t>
            </a:r>
            <a:r>
              <a:rPr lang="en-US" sz="2400" dirty="0">
                <a:solidFill>
                  <a:schemeClr val="accent1"/>
                </a:solidFill>
              </a:rPr>
              <a:t> a system of inherited conceptions expressed in symbolic forms, by means of which men communicate, perpetuate, and develop their knowledge about and attitudes toward life.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1"/>
                </a:solidFill>
              </a:rPr>
              <a:t>Geertz (1973), p.89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“Culture reaches out to create a </a:t>
            </a:r>
            <a:r>
              <a:rPr lang="en-US" sz="2400" b="1" dirty="0">
                <a:solidFill>
                  <a:schemeClr val="accent1"/>
                </a:solidFill>
              </a:rPr>
              <a:t>symbolic textuality</a:t>
            </a:r>
            <a:r>
              <a:rPr lang="en-US" sz="2400" dirty="0">
                <a:solidFill>
                  <a:schemeClr val="accent1"/>
                </a:solidFill>
              </a:rPr>
              <a:t>, to give the alienating everyday an </a:t>
            </a:r>
            <a:r>
              <a:rPr lang="en-US" sz="2400" b="1" dirty="0">
                <a:solidFill>
                  <a:schemeClr val="accent1"/>
                </a:solidFill>
              </a:rPr>
              <a:t>aura of selfhood</a:t>
            </a:r>
            <a:r>
              <a:rPr lang="en-US" sz="2400" dirty="0">
                <a:solidFill>
                  <a:schemeClr val="accent1"/>
                </a:solidFill>
              </a:rPr>
              <a:t>, a promise of pleasure.”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accent1"/>
                </a:solidFill>
              </a:rPr>
              <a:t>Bhabha (1994), p.172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pic>
        <p:nvPicPr>
          <p:cNvPr id="4" name="WhatsApp Audio 2026-01-27 at 14.25.00">
            <a:hlinkClick r:id="" action="ppaction://media"/>
            <a:extLst>
              <a:ext uri="{FF2B5EF4-FFF2-40B4-BE49-F238E27FC236}">
                <a16:creationId xmlns:a16="http://schemas.microsoft.com/office/drawing/2014/main" id="{820A75EB-DDE9-FB42-4B96-2F045F1FD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4650" y="460375"/>
            <a:ext cx="609600" cy="6096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855FA570-84C9-BD26-34B9-ABE22495A9D9}"/>
              </a:ext>
            </a:extLst>
          </p:cNvPr>
          <p:cNvSpPr/>
          <p:nvPr/>
        </p:nvSpPr>
        <p:spPr>
          <a:xfrm>
            <a:off x="6697282" y="313809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32628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1B5E9-52B5-7AD1-5D5A-2E755B0D4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61BD57B-1C8F-3250-10C4-F437BB26F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7B6B3BF-DEB4-AB15-102F-4EA57577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03|</a:t>
            </a:r>
            <a:r>
              <a:rPr lang="en-US" sz="2700" b="1" dirty="0">
                <a:solidFill>
                  <a:schemeClr val="tx1"/>
                </a:solidFill>
              </a:rPr>
              <a:t>Important information &amp; services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E17CEB-BEE4-0723-D884-F1C4274A8C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1F161DB-C5AB-ECAD-9155-5E1503C36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E49C981-51F6-04B6-EFB1-2AEEF5332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20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38AF01A-18F3-0DC3-701C-F438FFC3E7EB}"/>
              </a:ext>
            </a:extLst>
          </p:cNvPr>
          <p:cNvSpPr txBox="1"/>
          <p:nvPr/>
        </p:nvSpPr>
        <p:spPr>
          <a:xfrm>
            <a:off x="468462" y="1094896"/>
            <a:ext cx="8915400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Technical Crash Course</a:t>
            </a:r>
          </a:p>
          <a:p>
            <a:endParaRPr lang="de-DE" sz="1600" b="1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Mail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Generally firstname.lastname@uni-flensburg.de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Login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with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User ID and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password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provided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ZIMT: </a:t>
            </a:r>
            <a:r>
              <a:rPr lang="de-DE" sz="1100" dirty="0">
                <a:sym typeface="Wingdings" panose="05000000000000000000" pitchFamily="2" charset="2"/>
              </a:rPr>
              <a:t>https://www.uni-flensburg.de/en/webmail </a:t>
            </a:r>
            <a:r>
              <a:rPr lang="de-DE" sz="1100" dirty="0" err="1">
                <a:sym typeface="Wingdings" panose="05000000000000000000" pitchFamily="2" charset="2"/>
              </a:rPr>
              <a:t>or</a:t>
            </a:r>
            <a:r>
              <a:rPr lang="de-DE" sz="1100" dirty="0">
                <a:sym typeface="Wingdings" panose="05000000000000000000" pitchFamily="2" charset="2"/>
              </a:rPr>
              <a:t> via </a:t>
            </a:r>
            <a:r>
              <a:rPr lang="de-DE" sz="1100" dirty="0" err="1">
                <a:sym typeface="Wingdings" panose="05000000000000000000" pitchFamily="2" charset="2"/>
              </a:rPr>
              <a:t>outlook</a:t>
            </a:r>
            <a:r>
              <a:rPr lang="de-DE" sz="1100" dirty="0">
                <a:sym typeface="Wingdings" panose="05000000000000000000" pitchFamily="2" charset="2"/>
              </a:rPr>
              <a:t> </a:t>
            </a:r>
            <a:r>
              <a:rPr lang="de-DE" sz="1100" dirty="0" err="1">
                <a:sym typeface="Wingdings" panose="05000000000000000000" pitchFamily="2" charset="2"/>
              </a:rPr>
              <a:t>client</a:t>
            </a:r>
            <a:endParaRPr lang="de-DE" sz="1100" dirty="0">
              <a:sym typeface="Wingdings" panose="05000000000000000000" pitchFamily="2" charset="2"/>
            </a:endParaRP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Sharing </a:t>
            </a:r>
            <a:r>
              <a:rPr lang="de-DE" b="1" dirty="0" err="1">
                <a:solidFill>
                  <a:schemeClr val="tx2"/>
                </a:solidFill>
              </a:rPr>
              <a:t>documents</a:t>
            </a:r>
            <a:endParaRPr lang="de-DE" b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Apply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EUFbox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account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100" dirty="0">
                <a:sym typeface="Wingdings" panose="05000000000000000000" pitchFamily="2" charset="2"/>
              </a:rPr>
              <a:t>eufbox-admin@uni-flensburg.de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Login </a:t>
            </a:r>
            <a:r>
              <a:rPr lang="de-DE" sz="1400" dirty="0" err="1">
                <a:solidFill>
                  <a:schemeClr val="tx2"/>
                </a:solidFill>
              </a:rPr>
              <a:t>with</a:t>
            </a:r>
            <a:r>
              <a:rPr lang="de-DE" sz="1400" dirty="0">
                <a:solidFill>
                  <a:schemeClr val="tx2"/>
                </a:solidFill>
              </a:rPr>
              <a:t> ZIMT </a:t>
            </a:r>
            <a:r>
              <a:rPr lang="de-DE" sz="1400" dirty="0" err="1">
                <a:solidFill>
                  <a:schemeClr val="tx2"/>
                </a:solidFill>
              </a:rPr>
              <a:t>user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login</a:t>
            </a:r>
            <a:r>
              <a:rPr lang="de-DE" sz="1400" dirty="0">
                <a:solidFill>
                  <a:schemeClr val="tx2"/>
                </a:solidFill>
              </a:rPr>
              <a:t> at </a:t>
            </a:r>
            <a:r>
              <a:rPr lang="de-DE" sz="1100" dirty="0"/>
              <a:t>eufbox.uni-flensburg.de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Upload </a:t>
            </a:r>
            <a:r>
              <a:rPr lang="de-DE" sz="1400" dirty="0" err="1">
                <a:solidFill>
                  <a:schemeClr val="tx2"/>
                </a:solidFill>
              </a:rPr>
              <a:t>files</a:t>
            </a:r>
            <a:r>
              <a:rPr lang="de-DE" sz="1400" dirty="0">
                <a:solidFill>
                  <a:schemeClr val="tx2"/>
                </a:solidFill>
              </a:rPr>
              <a:t>, </a:t>
            </a:r>
            <a:r>
              <a:rPr lang="de-DE" sz="1400" dirty="0" err="1">
                <a:solidFill>
                  <a:schemeClr val="tx2"/>
                </a:solidFill>
              </a:rPr>
              <a:t>create</a:t>
            </a:r>
            <a:r>
              <a:rPr lang="de-DE" sz="1400" dirty="0">
                <a:solidFill>
                  <a:schemeClr val="tx2"/>
                </a:solidFill>
              </a:rPr>
              <a:t> a </a:t>
            </a:r>
            <a:r>
              <a:rPr lang="de-DE" sz="1400" dirty="0" err="1">
                <a:solidFill>
                  <a:schemeClr val="tx2"/>
                </a:solidFill>
              </a:rPr>
              <a:t>share</a:t>
            </a:r>
            <a:r>
              <a:rPr lang="de-DE" sz="1400" dirty="0">
                <a:solidFill>
                  <a:schemeClr val="tx2"/>
                </a:solidFill>
              </a:rPr>
              <a:t> link (</a:t>
            </a:r>
            <a:r>
              <a:rPr lang="de-DE" sz="1400" dirty="0" err="1">
                <a:solidFill>
                  <a:schemeClr val="tx2"/>
                </a:solidFill>
              </a:rPr>
              <a:t>file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size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limit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is</a:t>
            </a:r>
            <a:r>
              <a:rPr lang="de-DE" sz="1400" dirty="0">
                <a:solidFill>
                  <a:schemeClr val="tx2"/>
                </a:solidFill>
              </a:rPr>
              <a:t> 2 GB)</a:t>
            </a:r>
          </a:p>
          <a:p>
            <a:endParaRPr lang="de-DE" sz="1400" b="1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Wifi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 err="1">
                <a:solidFill>
                  <a:schemeClr val="tx2"/>
                </a:solidFill>
                <a:sym typeface="Wingdings" panose="05000000000000000000" pitchFamily="2" charset="2"/>
              </a:rPr>
              <a:t>Eduroam</a:t>
            </a:r>
            <a:r>
              <a:rPr lang="de-DE" sz="1400" b="1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download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Installer at </a:t>
            </a:r>
            <a:r>
              <a:rPr lang="de-DE" sz="1100" dirty="0">
                <a:sym typeface="Wingdings" panose="05000000000000000000" pitchFamily="2" charset="2"/>
              </a:rPr>
              <a:t>www.uni-flensburg.de/eduroam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>
                <a:solidFill>
                  <a:schemeClr val="tx2"/>
                </a:solidFill>
                <a:sym typeface="Wingdings" panose="05000000000000000000" pitchFamily="2" charset="2"/>
              </a:rPr>
              <a:t>IMPORTANT: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username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has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end in „@uni-flensburg.de“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In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case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eduroam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not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working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setup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</a:p>
          <a:p>
            <a:pPr marL="742950" lvl="1" indent="-285750">
              <a:buFontTx/>
              <a:buChar char="-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Campus-Visitor (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password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here</a:t>
            </a:r>
            <a:r>
              <a:rPr lang="de-DE" sz="11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100" dirty="0">
                <a:sym typeface="Wingdings" panose="05000000000000000000" pitchFamily="2" charset="2"/>
              </a:rPr>
              <a:t>https://www.uni-flensburg.de/?id=26843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Uni-Studenten (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password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here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100" dirty="0">
                <a:sym typeface="Wingdings" panose="05000000000000000000" pitchFamily="2" charset="2"/>
              </a:rPr>
              <a:t>https://www.uni-flensburg.de/zimt/services/services-fuer-studierende/wlan/altes-wlan-ersatz-wlan)</a:t>
            </a:r>
            <a:endParaRPr lang="de-DE" sz="1400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Website </a:t>
            </a:r>
            <a:r>
              <a:rPr lang="de-DE" b="1" dirty="0" err="1">
                <a:solidFill>
                  <a:schemeClr val="tx2"/>
                </a:solidFill>
              </a:rPr>
              <a:t>navigation</a:t>
            </a:r>
            <a:endParaRPr lang="de-DE" b="1" dirty="0">
              <a:solidFill>
                <a:schemeClr val="tx2"/>
              </a:solidFill>
            </a:endParaRPr>
          </a:p>
          <a:p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1400" dirty="0" err="1">
                <a:solidFill>
                  <a:schemeClr val="tx2"/>
                </a:solidFill>
              </a:rPr>
              <a:t>five</a:t>
            </a:r>
            <a:r>
              <a:rPr lang="de-DE" sz="1400" dirty="0">
                <a:solidFill>
                  <a:schemeClr val="tx2"/>
                </a:solidFill>
              </a:rPr>
              <a:t>-digit </a:t>
            </a:r>
            <a:r>
              <a:rPr lang="de-DE" sz="1400" dirty="0" err="1">
                <a:solidFill>
                  <a:schemeClr val="tx2"/>
                </a:solidFill>
              </a:rPr>
              <a:t>page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numbers</a:t>
            </a:r>
            <a:r>
              <a:rPr lang="de-DE" sz="1400" dirty="0">
                <a:solidFill>
                  <a:schemeClr val="tx2"/>
                </a:solidFill>
              </a:rPr>
              <a:t>: </a:t>
            </a:r>
            <a:r>
              <a:rPr lang="de-DE" sz="1400" dirty="0" err="1">
                <a:solidFill>
                  <a:schemeClr val="tx2"/>
                </a:solidFill>
              </a:rPr>
              <a:t>enter</a:t>
            </a:r>
            <a:r>
              <a:rPr lang="de-DE" sz="1400" dirty="0">
                <a:solidFill>
                  <a:schemeClr val="tx2"/>
                </a:solidFill>
              </a:rPr>
              <a:t> in </a:t>
            </a:r>
            <a:r>
              <a:rPr lang="de-DE" sz="1400" dirty="0" err="1">
                <a:solidFill>
                  <a:schemeClr val="tx2"/>
                </a:solidFill>
              </a:rPr>
              <a:t>the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search</a:t>
            </a:r>
            <a:r>
              <a:rPr lang="de-DE" sz="1400" dirty="0">
                <a:solidFill>
                  <a:schemeClr val="tx2"/>
                </a:solidFill>
              </a:rPr>
              <a:t> bar </a:t>
            </a:r>
            <a:r>
              <a:rPr lang="de-DE" sz="1400" dirty="0" err="1">
                <a:solidFill>
                  <a:schemeClr val="tx2"/>
                </a:solidFill>
              </a:rPr>
              <a:t>instead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of</a:t>
            </a:r>
            <a:r>
              <a:rPr lang="de-DE" sz="1400" dirty="0">
                <a:solidFill>
                  <a:schemeClr val="tx2"/>
                </a:solidFill>
              </a:rPr>
              <a:t> a link (</a:t>
            </a:r>
            <a:r>
              <a:rPr lang="de-DE" sz="1400" dirty="0" err="1">
                <a:solidFill>
                  <a:schemeClr val="tx2"/>
                </a:solidFill>
              </a:rPr>
              <a:t>make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sure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your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page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is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set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German </a:t>
            </a:r>
            <a:r>
              <a:rPr lang="de-DE" sz="1400" dirty="0" err="1">
                <a:solidFill>
                  <a:schemeClr val="tx2"/>
                </a:solidFill>
              </a:rPr>
              <a:t>when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using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this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method</a:t>
            </a:r>
            <a:r>
              <a:rPr lang="de-DE" sz="1400" dirty="0">
                <a:solidFill>
                  <a:schemeClr val="tx2"/>
                </a:solidFill>
              </a:rPr>
              <a:t>)</a:t>
            </a:r>
            <a:endParaRPr lang="de-DE" sz="1400" b="1" dirty="0">
              <a:solidFill>
                <a:schemeClr val="tx2"/>
              </a:solidFill>
            </a:endParaRPr>
          </a:p>
          <a:p>
            <a:r>
              <a:rPr lang="de-DE" sz="1400" b="1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1400" b="1" dirty="0" err="1">
                <a:solidFill>
                  <a:schemeClr val="tx2"/>
                </a:solidFill>
              </a:rPr>
              <a:t>Useful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websites</a:t>
            </a:r>
            <a:r>
              <a:rPr lang="de-DE" sz="1400" b="1" dirty="0">
                <a:solidFill>
                  <a:schemeClr val="tx2"/>
                </a:solidFill>
              </a:rPr>
              <a:t>: </a:t>
            </a:r>
            <a:r>
              <a:rPr lang="de-DE" sz="1400" dirty="0">
                <a:solidFill>
                  <a:schemeClr val="tx2"/>
                </a:solidFill>
              </a:rPr>
              <a:t>10049 (All Services A-Z), 12871 (ZIMT), 26669 (</a:t>
            </a:r>
            <a:r>
              <a:rPr lang="de-DE" sz="1400" dirty="0" err="1">
                <a:solidFill>
                  <a:schemeClr val="tx2"/>
                </a:solidFill>
              </a:rPr>
              <a:t>transponder</a:t>
            </a:r>
            <a:r>
              <a:rPr lang="de-DE" sz="1400" dirty="0">
                <a:solidFill>
                  <a:schemeClr val="tx2"/>
                </a:solidFill>
              </a:rPr>
              <a:t> &amp; </a:t>
            </a:r>
            <a:r>
              <a:rPr lang="de-DE" sz="1400" dirty="0" err="1">
                <a:solidFill>
                  <a:schemeClr val="tx2"/>
                </a:solidFill>
              </a:rPr>
              <a:t>keys</a:t>
            </a:r>
            <a:r>
              <a:rPr lang="de-DE" sz="1400" dirty="0">
                <a:solidFill>
                  <a:schemeClr val="tx2"/>
                </a:solidFill>
              </a:rPr>
              <a:t>), 12315 (mail </a:t>
            </a:r>
            <a:r>
              <a:rPr lang="de-DE" sz="1400" dirty="0" err="1">
                <a:solidFill>
                  <a:schemeClr val="tx2"/>
                </a:solidFill>
              </a:rPr>
              <a:t>setup</a:t>
            </a:r>
            <a:r>
              <a:rPr lang="de-DE" sz="1400" dirty="0">
                <a:solidFill>
                  <a:schemeClr val="tx2"/>
                </a:solidFill>
              </a:rPr>
              <a:t>), 24782 (</a:t>
            </a:r>
            <a:r>
              <a:rPr lang="de-DE" sz="1400" dirty="0" err="1">
                <a:solidFill>
                  <a:schemeClr val="tx2"/>
                </a:solidFill>
              </a:rPr>
              <a:t>room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reservation</a:t>
            </a:r>
            <a:r>
              <a:rPr lang="de-DE" sz="1400" dirty="0">
                <a:solidFill>
                  <a:schemeClr val="tx2"/>
                </a:solidFill>
              </a:rPr>
              <a:t>), 52929 (time </a:t>
            </a:r>
            <a:r>
              <a:rPr lang="de-DE" sz="1400" dirty="0" err="1">
                <a:solidFill>
                  <a:schemeClr val="tx2"/>
                </a:solidFill>
              </a:rPr>
              <a:t>recording</a:t>
            </a:r>
            <a:r>
              <a:rPr lang="de-DE" sz="1400" dirty="0">
                <a:solidFill>
                  <a:schemeClr val="tx2"/>
                </a:solidFill>
              </a:rPr>
              <a:t>), 40177 (</a:t>
            </a:r>
            <a:r>
              <a:rPr lang="de-DE" sz="1400" dirty="0" err="1">
                <a:solidFill>
                  <a:schemeClr val="tx2"/>
                </a:solidFill>
              </a:rPr>
              <a:t>staff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representatives</a:t>
            </a:r>
            <a:r>
              <a:rPr lang="de-DE" sz="1400" dirty="0">
                <a:solidFill>
                  <a:schemeClr val="tx2"/>
                </a:solidFill>
              </a:rPr>
              <a:t>)</a:t>
            </a:r>
          </a:p>
          <a:p>
            <a:endParaRPr lang="de-DE" sz="1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D81CF9-6347-B134-6E6B-121F2DEA177C}"/>
              </a:ext>
            </a:extLst>
          </p:cNvPr>
          <p:cNvSpPr txBox="1"/>
          <p:nvPr/>
        </p:nvSpPr>
        <p:spPr>
          <a:xfrm>
            <a:off x="5568950" y="6779491"/>
            <a:ext cx="5392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6F6F6F"/>
                </a:solidFill>
              </a:rPr>
              <a:t>https://www.uni-flensburg.de/en/zimt/services/services-for-employees</a:t>
            </a:r>
          </a:p>
        </p:txBody>
      </p:sp>
    </p:spTree>
    <p:extLst>
      <p:ext uri="{BB962C8B-B14F-4D97-AF65-F5344CB8AC3E}">
        <p14:creationId xmlns:p14="http://schemas.microsoft.com/office/powerpoint/2010/main" val="1086175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50D3F-3B18-2D45-65E3-E269F4BC8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616C546-C705-DBC3-7542-80BE290A4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3B3DA09-AB37-63D0-ED5C-0A5FD7550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03|</a:t>
            </a:r>
            <a:r>
              <a:rPr lang="en-US" sz="2700" b="1" dirty="0">
                <a:solidFill>
                  <a:schemeClr val="tx1"/>
                </a:solidFill>
              </a:rPr>
              <a:t>Important information &amp; services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302B2D2-AF84-D080-DE6B-61F88F60EA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1B978EA-319A-F6FB-60AE-8057B0FA4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5B1863A-3815-DE00-8BC0-E980B4CCE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21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F05DAC7-7811-A773-0390-979F059D5884}"/>
              </a:ext>
            </a:extLst>
          </p:cNvPr>
          <p:cNvSpPr txBox="1"/>
          <p:nvPr/>
        </p:nvSpPr>
        <p:spPr>
          <a:xfrm>
            <a:off x="468462" y="1094896"/>
            <a:ext cx="891540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Technical Crash Course</a:t>
            </a:r>
          </a:p>
          <a:p>
            <a:endParaRPr lang="de-DE" b="1" dirty="0">
              <a:solidFill>
                <a:schemeClr val="tx2"/>
              </a:solidFill>
            </a:endParaRPr>
          </a:p>
          <a:p>
            <a:r>
              <a:rPr lang="de-DE" sz="2000" b="1" dirty="0">
                <a:solidFill>
                  <a:schemeClr val="tx2"/>
                </a:solidFill>
              </a:rPr>
              <a:t>Software </a:t>
            </a:r>
          </a:p>
          <a:p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Anti-virus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software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Sophos Home Premium,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free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up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10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devices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info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de-DE" sz="1200" dirty="0">
                <a:sym typeface="Wingdings" panose="05000000000000000000" pitchFamily="2" charset="2"/>
              </a:rPr>
              <a:t>https://www.uni-flensburg.de/startseite-des-intranets/gremien-organisation/zentren/zentrum-fuer-informations-und-medientechnologien-zimt/antivirenprogramm-sophos (</a:t>
            </a:r>
            <a:r>
              <a:rPr lang="de-DE" sz="1200" dirty="0" err="1">
                <a:sym typeface="Wingdings" panose="05000000000000000000" pitchFamily="2" charset="2"/>
              </a:rPr>
              <a:t>available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only</a:t>
            </a:r>
            <a:r>
              <a:rPr lang="de-DE" sz="1200" dirty="0">
                <a:sym typeface="Wingdings" panose="05000000000000000000" pitchFamily="2" charset="2"/>
              </a:rPr>
              <a:t> in German)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work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use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several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programs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installable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via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EUF Software Kiosk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free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(i.e. Adobe Acrobat, Mindjet, SPSS, MAXQDA, Adobe Media Software, Teamdrive),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guide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de-DE" sz="1200" dirty="0">
                <a:sym typeface="Wingdings" panose="05000000000000000000" pitchFamily="2" charset="2"/>
              </a:rPr>
              <a:t>www.uni-flensburg.de/index.php?eID=dumpFile&amp;t=f&amp;f=4123405&amp;token=665da347ddca7263bc8933d6a698c34e50e1fbd4 (</a:t>
            </a:r>
            <a:r>
              <a:rPr lang="de-DE" sz="1200" dirty="0" err="1">
                <a:sym typeface="Wingdings" panose="05000000000000000000" pitchFamily="2" charset="2"/>
              </a:rPr>
              <a:t>available</a:t>
            </a:r>
            <a:r>
              <a:rPr lang="de-DE" sz="1200" dirty="0">
                <a:sym typeface="Wingdings" panose="05000000000000000000" pitchFamily="2" charset="2"/>
              </a:rPr>
              <a:t> </a:t>
            </a:r>
            <a:r>
              <a:rPr lang="de-DE" sz="1200" dirty="0" err="1">
                <a:sym typeface="Wingdings" panose="05000000000000000000" pitchFamily="2" charset="2"/>
              </a:rPr>
              <a:t>only</a:t>
            </a:r>
            <a:r>
              <a:rPr lang="de-DE" sz="1200" dirty="0">
                <a:sym typeface="Wingdings" panose="05000000000000000000" pitchFamily="2" charset="2"/>
              </a:rPr>
              <a:t> in German)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private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use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Microsoft Office 365 at </a:t>
            </a:r>
            <a:r>
              <a:rPr lang="de-DE" sz="1200" dirty="0">
                <a:sym typeface="Wingdings" panose="05000000000000000000" pitchFamily="2" charset="2"/>
              </a:rPr>
              <a:t>https://www.uni-flensburg.de/en/zimt/services/services-for-employees/office-365</a:t>
            </a:r>
            <a:endParaRPr lang="de-DE" sz="1200" dirty="0"/>
          </a:p>
          <a:p>
            <a:endParaRPr lang="de-DE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Time tracking software (only relevant to administrative staff)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chemeClr val="tx2"/>
                </a:solidFill>
              </a:rPr>
              <a:t>Via Time 3010, guide at </a:t>
            </a:r>
            <a:r>
              <a:rPr lang="en-US" sz="1200" dirty="0"/>
              <a:t>https://www.uni-flensburg.de/index.php?eID=dumpFile&amp;t=f&amp;f=4144628&amp;token=f0649cdaf04f8ca5d098b656116ccf31c1782d85 (available only in German)</a:t>
            </a:r>
          </a:p>
          <a:p>
            <a:endParaRPr lang="en-US" sz="1200" dirty="0"/>
          </a:p>
          <a:p>
            <a:r>
              <a:rPr lang="de-DE" sz="2000" b="1" dirty="0">
                <a:solidFill>
                  <a:schemeClr val="tx2"/>
                </a:solidFill>
              </a:rPr>
              <a:t>VPN </a:t>
            </a:r>
            <a:r>
              <a:rPr lang="de-DE" sz="2000" b="1" dirty="0" err="1">
                <a:solidFill>
                  <a:schemeClr val="tx2"/>
                </a:solidFill>
              </a:rPr>
              <a:t>for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working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from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home</a:t>
            </a:r>
            <a:endParaRPr lang="de-DE" sz="2000" b="1" dirty="0">
              <a:solidFill>
                <a:schemeClr val="tx2"/>
              </a:solidFill>
            </a:endParaRPr>
          </a:p>
          <a:p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chemeClr val="tx2"/>
                </a:solidFill>
              </a:rPr>
              <a:t>Via Cisco </a:t>
            </a:r>
            <a:r>
              <a:rPr lang="de-DE" sz="1600" dirty="0" err="1">
                <a:solidFill>
                  <a:schemeClr val="tx2"/>
                </a:solidFill>
              </a:rPr>
              <a:t>AnyConnect</a:t>
            </a:r>
            <a:r>
              <a:rPr lang="de-DE" sz="1600" dirty="0">
                <a:solidFill>
                  <a:schemeClr val="tx2"/>
                </a:solidFill>
              </a:rPr>
              <a:t> Secure Mobility Client</a:t>
            </a:r>
          </a:p>
          <a:p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chemeClr val="tx2"/>
                </a:solidFill>
              </a:rPr>
              <a:t>Installation at</a:t>
            </a:r>
            <a:r>
              <a:rPr lang="de-DE" sz="1200" dirty="0"/>
              <a:t> https://vpn-extern.uni-flensburg.de/Dozent </a:t>
            </a:r>
            <a:r>
              <a:rPr lang="de-DE" sz="1600" dirty="0">
                <a:solidFill>
                  <a:schemeClr val="tx2"/>
                </a:solidFill>
              </a:rPr>
              <a:t>(</a:t>
            </a:r>
            <a:r>
              <a:rPr lang="de-DE" sz="1600" dirty="0" err="1">
                <a:solidFill>
                  <a:schemeClr val="tx2"/>
                </a:solidFill>
              </a:rPr>
              <a:t>login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with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your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user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data</a:t>
            </a:r>
            <a:r>
              <a:rPr lang="de-DE" sz="1600" dirty="0">
                <a:solidFill>
                  <a:schemeClr val="tx2"/>
                </a:solidFill>
              </a:rPr>
              <a:t>, </a:t>
            </a:r>
            <a:r>
              <a:rPr lang="de-DE" sz="1600" dirty="0" err="1">
                <a:solidFill>
                  <a:schemeClr val="tx2"/>
                </a:solidFill>
              </a:rPr>
              <a:t>then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download</a:t>
            </a:r>
            <a:r>
              <a:rPr lang="de-DE" sz="1600" dirty="0">
                <a:solidFill>
                  <a:schemeClr val="tx2"/>
                </a:solidFill>
              </a:rPr>
              <a:t> and </a:t>
            </a:r>
            <a:r>
              <a:rPr lang="de-DE" sz="1600" dirty="0" err="1">
                <a:solidFill>
                  <a:schemeClr val="tx2"/>
                </a:solidFill>
              </a:rPr>
              <a:t>install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the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software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before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clicking</a:t>
            </a:r>
            <a:r>
              <a:rPr lang="de-DE" sz="1600" dirty="0">
                <a:solidFill>
                  <a:schemeClr val="tx2"/>
                </a:solidFill>
              </a:rPr>
              <a:t> ‚Connect‘ and </a:t>
            </a:r>
            <a:r>
              <a:rPr lang="de-DE" sz="1600" dirty="0" err="1">
                <a:solidFill>
                  <a:schemeClr val="tx2"/>
                </a:solidFill>
              </a:rPr>
              <a:t>logging</a:t>
            </a:r>
            <a:r>
              <a:rPr lang="de-DE" sz="1600" dirty="0">
                <a:solidFill>
                  <a:schemeClr val="tx2"/>
                </a:solidFill>
              </a:rPr>
              <a:t> in a </a:t>
            </a:r>
            <a:r>
              <a:rPr lang="de-DE" sz="1600" dirty="0" err="1">
                <a:solidFill>
                  <a:schemeClr val="tx2"/>
                </a:solidFill>
              </a:rPr>
              <a:t>second</a:t>
            </a:r>
            <a:r>
              <a:rPr lang="de-DE" sz="1600" dirty="0">
                <a:solidFill>
                  <a:schemeClr val="tx2"/>
                </a:solidFill>
              </a:rPr>
              <a:t> time)</a:t>
            </a:r>
          </a:p>
          <a:p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chemeClr val="tx2"/>
                </a:solidFill>
              </a:rPr>
              <a:t>Access </a:t>
            </a:r>
            <a:r>
              <a:rPr lang="de-DE" sz="1600" dirty="0" err="1">
                <a:solidFill>
                  <a:schemeClr val="tx2"/>
                </a:solidFill>
              </a:rPr>
              <a:t>to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data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that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is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usually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only</a:t>
            </a:r>
            <a:r>
              <a:rPr lang="de-DE" sz="1600" dirty="0">
                <a:solidFill>
                  <a:schemeClr val="tx2"/>
                </a:solidFill>
              </a:rPr>
              <a:t> </a:t>
            </a:r>
            <a:r>
              <a:rPr lang="de-DE" sz="1600" dirty="0" err="1">
                <a:solidFill>
                  <a:schemeClr val="tx2"/>
                </a:solidFill>
              </a:rPr>
              <a:t>accessible</a:t>
            </a:r>
            <a:r>
              <a:rPr lang="de-DE" sz="1600" dirty="0">
                <a:solidFill>
                  <a:schemeClr val="tx2"/>
                </a:solidFill>
              </a:rPr>
              <a:t> on </a:t>
            </a:r>
            <a:r>
              <a:rPr lang="de-DE" sz="1600" dirty="0" err="1">
                <a:solidFill>
                  <a:schemeClr val="tx2"/>
                </a:solidFill>
              </a:rPr>
              <a:t>campus</a:t>
            </a:r>
            <a:endParaRPr lang="de-DE" sz="1600" dirty="0">
              <a:solidFill>
                <a:schemeClr val="tx2"/>
              </a:solidFill>
            </a:endParaRPr>
          </a:p>
          <a:p>
            <a:endParaRPr lang="en-US" sz="12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5845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CDA4B-3947-CC06-FD4B-90308D180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11589E-8E19-3058-1273-FB4DDB3D2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8A143F6-33EE-55F6-9961-281760EF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03|</a:t>
            </a:r>
            <a:r>
              <a:rPr lang="en-US" sz="2700" b="1" dirty="0">
                <a:solidFill>
                  <a:schemeClr val="tx1"/>
                </a:solidFill>
              </a:rPr>
              <a:t>Important information &amp; services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42D6CDF-4965-20CC-34FC-EE86D42602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60A0827-9F04-B505-0C4B-2D661F4F9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F87DEA9-CF44-FBF0-3DC1-11CEB8334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22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A49ADC7-8A1A-A7F2-025F-21A260CCA5B0}"/>
              </a:ext>
            </a:extLst>
          </p:cNvPr>
          <p:cNvSpPr txBox="1"/>
          <p:nvPr/>
        </p:nvSpPr>
        <p:spPr>
          <a:xfrm>
            <a:off x="468462" y="1094896"/>
            <a:ext cx="8915400" cy="748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Important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terms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teaching</a:t>
            </a:r>
            <a:r>
              <a:rPr lang="de-DE" sz="2400" b="1" dirty="0">
                <a:solidFill>
                  <a:schemeClr val="tx2"/>
                </a:solidFill>
              </a:rPr>
              <a:t> at </a:t>
            </a:r>
            <a:r>
              <a:rPr lang="de-DE" sz="2400" b="1" dirty="0" err="1">
                <a:solidFill>
                  <a:schemeClr val="tx2"/>
                </a:solidFill>
              </a:rPr>
              <a:t>university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b="1" dirty="0">
              <a:solidFill>
                <a:schemeClr val="tx2"/>
              </a:solidFill>
            </a:endParaRPr>
          </a:p>
          <a:p>
            <a:r>
              <a:rPr lang="de-DE" b="1" dirty="0" err="1">
                <a:solidFill>
                  <a:schemeClr val="tx2"/>
                </a:solidFill>
              </a:rPr>
              <a:t>What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is</a:t>
            </a:r>
            <a:r>
              <a:rPr lang="de-DE" b="1" dirty="0">
                <a:solidFill>
                  <a:schemeClr val="tx2"/>
                </a:solidFill>
              </a:rPr>
              <a:t> a „Modulkatalog“?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A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document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specific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degree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programme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containing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descriptions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desired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learning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outcomes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contents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covered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teaching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formats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expected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workload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examination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types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language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instruction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well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frequency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courses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(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modules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)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offered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within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programme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Can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used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guideline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handbook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design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your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lectures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choose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appropriate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methods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Access via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university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website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050" dirty="0">
                <a:solidFill>
                  <a:schemeClr val="tx2"/>
                </a:solidFill>
                <a:sym typeface="Wingdings" panose="05000000000000000000" pitchFamily="2" charset="2"/>
              </a:rPr>
              <a:t>(</a:t>
            </a:r>
            <a:r>
              <a:rPr lang="de-DE" sz="1050" b="1" dirty="0" err="1">
                <a:solidFill>
                  <a:schemeClr val="tx2"/>
                </a:solidFill>
                <a:sym typeface="Wingdings" panose="05000000000000000000" pitchFamily="2" charset="2"/>
              </a:rPr>
              <a:t>example</a:t>
            </a:r>
            <a:r>
              <a:rPr lang="de-DE" sz="1050" b="1" dirty="0">
                <a:solidFill>
                  <a:schemeClr val="tx2"/>
                </a:solidFill>
                <a:sym typeface="Wingdings" panose="05000000000000000000" pitchFamily="2" charset="2"/>
              </a:rPr>
              <a:t> B.A. European Cultures and Society: </a:t>
            </a:r>
            <a:r>
              <a:rPr lang="de-DE" sz="1050" dirty="0">
                <a:solidFill>
                  <a:schemeClr val="tx2"/>
                </a:solidFill>
                <a:sym typeface="Wingdings" panose="05000000000000000000" pitchFamily="2" charset="2"/>
              </a:rPr>
              <a:t>https://www.uni-flensburg.de/fileadmin/content/portal/die-universitaet/dokumente/po-studiengaenge/bachelor-of-arts/european-cultures-and-society/2025/modulkataloge-hese/mh-baeucs-po2025.pdf)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1050" dirty="0">
              <a:sym typeface="Wingdings" panose="05000000000000000000" pitchFamily="2" charset="2"/>
            </a:endParaRPr>
          </a:p>
          <a:p>
            <a:r>
              <a:rPr lang="de-DE" b="1" dirty="0" err="1">
                <a:solidFill>
                  <a:schemeClr val="tx2"/>
                </a:solidFill>
              </a:rPr>
              <a:t>What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is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the</a:t>
            </a:r>
            <a:r>
              <a:rPr lang="de-DE" b="1" dirty="0">
                <a:solidFill>
                  <a:schemeClr val="tx2"/>
                </a:solidFill>
              </a:rPr>
              <a:t> „Prüfungsordnung“?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A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legally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binding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framework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specific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each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study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programme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statuating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conditions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graduation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examinations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accreditation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admission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Sets </a:t>
            </a:r>
            <a:r>
              <a:rPr lang="de-DE" sz="1400" dirty="0" err="1">
                <a:solidFill>
                  <a:schemeClr val="tx2"/>
                </a:solidFill>
              </a:rPr>
              <a:t>the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rulebook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for</a:t>
            </a:r>
            <a:r>
              <a:rPr lang="de-DE" sz="1400" dirty="0">
                <a:solidFill>
                  <a:schemeClr val="tx2"/>
                </a:solidFill>
              </a:rPr>
              <a:t> a </a:t>
            </a:r>
            <a:r>
              <a:rPr lang="de-DE" sz="1400" dirty="0" err="1">
                <a:solidFill>
                  <a:schemeClr val="tx2"/>
                </a:solidFill>
              </a:rPr>
              <a:t>degree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programme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that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has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to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followed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teaching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staff</a:t>
            </a:r>
            <a:endParaRPr lang="de-DE" sz="14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Access via </a:t>
            </a:r>
            <a:r>
              <a:rPr lang="de-DE" sz="1400" dirty="0" err="1">
                <a:solidFill>
                  <a:schemeClr val="tx2"/>
                </a:solidFill>
              </a:rPr>
              <a:t>the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university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website</a:t>
            </a:r>
            <a:r>
              <a:rPr lang="de-DE" sz="1400" dirty="0">
                <a:solidFill>
                  <a:schemeClr val="tx2"/>
                </a:solidFill>
              </a:rPr>
              <a:t> (</a:t>
            </a:r>
            <a:r>
              <a:rPr lang="de-DE" sz="1400" dirty="0" err="1">
                <a:solidFill>
                  <a:schemeClr val="tx2"/>
                </a:solidFill>
              </a:rPr>
              <a:t>example</a:t>
            </a:r>
            <a:r>
              <a:rPr lang="de-DE" sz="1400" dirty="0">
                <a:solidFill>
                  <a:schemeClr val="tx2"/>
                </a:solidFill>
              </a:rPr>
              <a:t> M.A KSM (</a:t>
            </a:r>
            <a:r>
              <a:rPr lang="de-DE" sz="1400" dirty="0" err="1">
                <a:solidFill>
                  <a:schemeClr val="tx2"/>
                </a:solidFill>
              </a:rPr>
              <a:t>only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available</a:t>
            </a:r>
            <a:r>
              <a:rPr lang="de-DE" sz="1400" dirty="0">
                <a:solidFill>
                  <a:schemeClr val="tx2"/>
                </a:solidFill>
              </a:rPr>
              <a:t> in German) https</a:t>
            </a:r>
            <a:r>
              <a:rPr lang="de-DE" sz="1050" b="1" dirty="0">
                <a:solidFill>
                  <a:schemeClr val="tx2"/>
                </a:solidFill>
              </a:rPr>
              <a:t>://www.uni-flensburg.de/fileadmin/content/portal/die-universitaet/dokumente/satzungen/amtliche-satzungen/2023/20230614-satzung-psto-ma-ksm-2023.pdf)</a:t>
            </a:r>
          </a:p>
          <a:p>
            <a:endParaRPr lang="de-DE" sz="1050" b="1" dirty="0">
              <a:solidFill>
                <a:schemeClr val="tx2"/>
              </a:solidFill>
            </a:endParaRPr>
          </a:p>
          <a:p>
            <a:r>
              <a:rPr lang="de-DE" b="1" dirty="0" err="1">
                <a:solidFill>
                  <a:schemeClr val="tx2"/>
                </a:solidFill>
              </a:rPr>
              <a:t>What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is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the</a:t>
            </a:r>
            <a:r>
              <a:rPr lang="de-DE" b="1" dirty="0">
                <a:solidFill>
                  <a:schemeClr val="tx2"/>
                </a:solidFill>
              </a:rPr>
              <a:t> „Rahmenprüfungsordnung“?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Legally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binding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framework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whole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university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regarding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rights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student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body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general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examination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rules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grading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system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ECTS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regulations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types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examinations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and final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degree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requirements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Generally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you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will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consult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specific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Prüfungsordnung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your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study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programme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but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if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something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is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not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clarified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it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might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help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check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Rahmenprüfungsordnung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ask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in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examination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office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at https://www.uni-flensburg.de/fileadmin/content/studiengaenge/eucs/dokumente/downloads/2024/en-20240125-rapo-2020.pdf</a:t>
            </a:r>
            <a:endParaRPr lang="de-DE" sz="1400" dirty="0">
              <a:solidFill>
                <a:schemeClr val="tx2"/>
              </a:solidFill>
            </a:endParaRPr>
          </a:p>
          <a:p>
            <a:endParaRPr lang="de-DE" sz="105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2508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E3D4-2183-ED9A-528C-039E1B1D2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0CDFE9-8066-03CA-C15E-1C3517EF9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5980D63-BF29-3D33-E1B7-9BBBDC41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89" y="179365"/>
            <a:ext cx="9613900" cy="68580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03|</a:t>
            </a:r>
            <a:r>
              <a:rPr lang="en-US" sz="2700" b="1" dirty="0">
                <a:solidFill>
                  <a:schemeClr val="tx1"/>
                </a:solidFill>
              </a:rPr>
              <a:t>Important information &amp; services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9B2E010-9BC8-124F-DC4C-C904C3A737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8326DEA-7D0E-B998-2474-7803A5F91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0A48B97-F2AE-E7CD-FC12-FEDCA0A79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23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41E9FA2-E242-434E-E63D-9B782422A077}"/>
              </a:ext>
            </a:extLst>
          </p:cNvPr>
          <p:cNvSpPr txBox="1"/>
          <p:nvPr/>
        </p:nvSpPr>
        <p:spPr>
          <a:xfrm>
            <a:off x="531611" y="831537"/>
            <a:ext cx="8915400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Infrastructure</a:t>
            </a:r>
          </a:p>
          <a:p>
            <a:endParaRPr lang="de-DE" sz="1600" b="1" dirty="0">
              <a:solidFill>
                <a:schemeClr val="tx2"/>
              </a:solidFill>
            </a:endParaRPr>
          </a:p>
          <a:p>
            <a:r>
              <a:rPr lang="de-DE" sz="2000" b="1" dirty="0">
                <a:solidFill>
                  <a:schemeClr val="tx2"/>
                </a:solidFill>
              </a:rPr>
              <a:t>Postal </a:t>
            </a:r>
            <a:r>
              <a:rPr lang="de-DE" sz="2000" b="1" dirty="0" err="1">
                <a:solidFill>
                  <a:schemeClr val="tx2"/>
                </a:solidFill>
              </a:rPr>
              <a:t>service</a:t>
            </a:r>
            <a:endParaRPr lang="de-DE" sz="2000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Personal Campus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mailbox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internal mail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part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work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equipment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please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pick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up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your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key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from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university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postal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after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scheduling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an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appointment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600" dirty="0">
                <a:sym typeface="Wingdings" panose="05000000000000000000" pitchFamily="2" charset="2"/>
              </a:rPr>
              <a:t>poststelle@uni-flensburg.de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Mail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arrives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at 10:30 am in OSL and HEL and in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early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afternoon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other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buildings</a:t>
            </a:r>
            <a:endParaRPr lang="de-DE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de-DE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sz="2000" b="1" dirty="0">
                <a:solidFill>
                  <a:schemeClr val="tx2"/>
                </a:solidFill>
              </a:rPr>
              <a:t>Transponder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Issued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by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institute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pickup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from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Building Management and Infrastructure after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scheduling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an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appointment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600" dirty="0">
                <a:sym typeface="Wingdings" panose="05000000000000000000" pitchFamily="2" charset="2"/>
              </a:rPr>
              <a:t>schliessanlage@uni-flensburg.de</a:t>
            </a:r>
          </a:p>
          <a:p>
            <a:endParaRPr lang="de-DE" sz="1600" b="1" dirty="0">
              <a:solidFill>
                <a:schemeClr val="tx2"/>
              </a:solidFill>
            </a:endParaRPr>
          </a:p>
          <a:p>
            <a:r>
              <a:rPr lang="de-DE" sz="2000" b="1" dirty="0" err="1">
                <a:solidFill>
                  <a:schemeClr val="tx2"/>
                </a:solidFill>
              </a:rPr>
              <a:t>Telephone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If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unsure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about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number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call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+49 461 805 02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campus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operator</a:t>
            </a:r>
            <a:endParaRPr lang="de-DE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Also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call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this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number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in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case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you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lost an item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Lost &amp;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Found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</a:t>
            </a:r>
            <a:endParaRPr lang="de-DE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Pdf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list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numbers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at</a:t>
            </a:r>
            <a:r>
              <a:rPr lang="de-DE" sz="1600" dirty="0">
                <a:sym typeface="Wingdings" panose="05000000000000000000" pitchFamily="2" charset="2"/>
              </a:rPr>
              <a:t> https://www.uni-flensburg.de/startseite-des-intranets/formulare-dokumente/gebaeudemanagement-und-infrastruktur/telefonverzeichnis (</a:t>
            </a:r>
            <a:r>
              <a:rPr lang="de-DE" sz="1600" dirty="0" err="1">
                <a:sym typeface="Wingdings" panose="05000000000000000000" pitchFamily="2" charset="2"/>
              </a:rPr>
              <a:t>available</a:t>
            </a:r>
            <a:r>
              <a:rPr lang="de-DE" sz="1600" dirty="0">
                <a:sym typeface="Wingdings" panose="05000000000000000000" pitchFamily="2" charset="2"/>
              </a:rPr>
              <a:t> in German </a:t>
            </a:r>
            <a:r>
              <a:rPr lang="de-DE" sz="1600" dirty="0" err="1">
                <a:sym typeface="Wingdings" panose="05000000000000000000" pitchFamily="2" charset="2"/>
              </a:rPr>
              <a:t>only</a:t>
            </a:r>
            <a:r>
              <a:rPr lang="de-DE" sz="1600" dirty="0">
                <a:sym typeface="Wingdings" panose="05000000000000000000" pitchFamily="2" charset="2"/>
              </a:rPr>
              <a:t>)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Booking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rooms</a:t>
            </a:r>
            <a:endParaRPr lang="de-DE" sz="20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bookings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contact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room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planning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at raum@uni-flensburg.de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Overview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over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room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capacities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properties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https://www.uni-flensburg.de/fileadmin/content/spezial-einrichtungen/raumplanung/dokumente/raeume-ausstattung-f.-webseite-03.12.2024.pdf (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only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in German)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https://www.uni-flensburg.de/en/zimt/services/services-for-employees/lecture-room-technology</a:t>
            </a:r>
          </a:p>
          <a:p>
            <a:endParaRPr lang="de-DE" sz="1400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5314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03316-6621-9AFB-2B00-51E05C405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E02FA36-7BCE-CC10-6CD9-02B7DF60A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12422C-3A39-DE13-7321-DD4AA444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03|</a:t>
            </a:r>
            <a:r>
              <a:rPr lang="en-US" sz="2700" b="1" dirty="0">
                <a:solidFill>
                  <a:schemeClr val="tx1"/>
                </a:solidFill>
              </a:rPr>
              <a:t>Important information &amp; services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FEC4A1F-7003-469E-EFCB-60B90FA36E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E760AFA-5F5D-4814-5881-864A563B4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2B2B63C-7FF7-E308-3576-3EBB46BCC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24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4667074-D573-BCBE-2AEA-89B699DF2AF1}"/>
              </a:ext>
            </a:extLst>
          </p:cNvPr>
          <p:cNvSpPr txBox="1"/>
          <p:nvPr/>
        </p:nvSpPr>
        <p:spPr>
          <a:xfrm>
            <a:off x="485346" y="1108418"/>
            <a:ext cx="89154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Infrastructure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Newsletters</a:t>
            </a:r>
          </a:p>
          <a:p>
            <a:r>
              <a:rPr lang="de-DE" sz="20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You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can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choose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newsletters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you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want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receive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via mail at https://www.uni-flensburg.de/startseite-des-intranets/settings/meine-infokanaele-managen-fuer-beschaeftigte (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only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in German)</a:t>
            </a:r>
          </a:p>
          <a:p>
            <a:endParaRPr lang="de-DE" sz="2000" b="1" dirty="0">
              <a:solidFill>
                <a:schemeClr val="tx2"/>
              </a:solidFill>
            </a:endParaRPr>
          </a:p>
          <a:p>
            <a:r>
              <a:rPr lang="de-DE" sz="2000" b="1" dirty="0">
                <a:solidFill>
                  <a:schemeClr val="tx2"/>
                </a:solidFill>
              </a:rPr>
              <a:t>Mensa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Ask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a Campuscard at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cafeteria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in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front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part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Mensa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building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–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it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will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cost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20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euros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, 8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which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are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credit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use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payment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already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you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can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charge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credit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with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a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debit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card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or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with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cash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Alternative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payment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by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debit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card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(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you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might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need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a German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bank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account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)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Jobticket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Ticket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public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transit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can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be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purchased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de-DE" sz="1400" dirty="0">
                <a:sym typeface="Wingdings" panose="05000000000000000000" pitchFamily="2" charset="2"/>
              </a:rPr>
              <a:t>https://www.nah.sh/de/fahrkarten/jobticket/jobticket-bestellen/#/produktauswahl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Enter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company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code JT2100LSH,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your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personal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number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and a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picture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2"/>
                </a:solidFill>
                <a:sym typeface="Wingdings" panose="05000000000000000000" pitchFamily="2" charset="2"/>
              </a:rPr>
              <a:t>commission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a ticket</a:t>
            </a:r>
          </a:p>
          <a:p>
            <a:endParaRPr lang="de-DE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20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de-DE" sz="2000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618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8ACBA-28F0-2078-3989-3F6EC7B3D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C1E349E-6B1D-A4A1-E664-EF1FE76D9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8788D23-4BF2-9864-F73E-F7E84B895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03|</a:t>
            </a:r>
            <a:r>
              <a:rPr lang="en-US" sz="2700" b="1" dirty="0">
                <a:solidFill>
                  <a:schemeClr val="tx1"/>
                </a:solidFill>
              </a:rPr>
              <a:t>Important information &amp; services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F69E8285-1416-2C9D-87BE-7FA963B159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3E6870C-65F5-E86C-0107-685C6ABDC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539D401-5CD8-1535-6C81-D3D3B4682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25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51D7BA-6A82-4DB4-C435-6963AE107787}"/>
              </a:ext>
            </a:extLst>
          </p:cNvPr>
          <p:cNvSpPr txBox="1"/>
          <p:nvPr/>
        </p:nvSpPr>
        <p:spPr>
          <a:xfrm>
            <a:off x="495121" y="812800"/>
            <a:ext cx="89154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In </a:t>
            </a:r>
            <a:r>
              <a:rPr lang="de-DE" sz="2400" b="1" dirty="0" err="1">
                <a:solidFill>
                  <a:schemeClr val="tx2"/>
                </a:solidFill>
              </a:rPr>
              <a:t>case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you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encounter</a:t>
            </a:r>
            <a:r>
              <a:rPr lang="de-DE" sz="2400" b="1" dirty="0">
                <a:solidFill>
                  <a:schemeClr val="tx2"/>
                </a:solidFill>
              </a:rPr>
              <a:t> a </a:t>
            </a:r>
            <a:r>
              <a:rPr lang="de-DE" sz="2400" b="1" dirty="0" err="1">
                <a:solidFill>
                  <a:schemeClr val="tx2"/>
                </a:solidFill>
              </a:rPr>
              <a:t>problem</a:t>
            </a:r>
            <a:r>
              <a:rPr lang="de-DE" sz="2400" b="1" dirty="0">
                <a:solidFill>
                  <a:schemeClr val="tx2"/>
                </a:solidFill>
              </a:rPr>
              <a:t>…</a:t>
            </a:r>
          </a:p>
          <a:p>
            <a:endParaRPr lang="de-DE" sz="2000" dirty="0">
              <a:sym typeface="Wingdings" panose="05000000000000000000" pitchFamily="2" charset="2"/>
            </a:endParaRPr>
          </a:p>
          <a:p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STIMULUS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Free,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anonymous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counseling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staff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members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well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their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family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members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Counseling in German and English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always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other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languages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possible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Always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health-related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psychological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issues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everyday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questions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: Mo-Fr, 8-18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questions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regarding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leadership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tasks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: Mo-Fr, 8-17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0800 321 2345,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appointments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in-person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meetings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videocall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possible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1400" dirty="0">
              <a:sym typeface="Wingdings" panose="05000000000000000000" pitchFamily="2" charset="2"/>
            </a:endParaRPr>
          </a:p>
          <a:p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In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case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emergency</a:t>
            </a:r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Numbers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from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campus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: 0-110 (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police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), 0-112 (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medical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emergency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fire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brigade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General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emergency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numbers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: 110, 112; 0461-902000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security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in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less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urgent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situations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Doctor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responsible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EUF: Dr. Clemens Zahn,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Mürwiker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Str.89 – in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case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work-related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accident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consult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this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doctor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report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Mrs.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Gradert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afterwards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at vanessa.gradert@uni-flensburg.de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compensation</a:t>
            </a:r>
            <a:endParaRPr lang="de-DE" sz="14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12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de-DE" sz="1100" dirty="0">
              <a:sym typeface="Wingdings" panose="05000000000000000000" pitchFamily="2" charset="2"/>
            </a:endParaRPr>
          </a:p>
          <a:p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In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case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discriminating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experiences</a:t>
            </a:r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a formal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complaint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please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chemeClr val="tx2"/>
                </a:solidFill>
                <a:sym typeface="Wingdings" panose="05000000000000000000" pitchFamily="2" charset="2"/>
              </a:rPr>
              <a:t>contact</a:t>
            </a:r>
            <a:r>
              <a:rPr lang="de-DE" sz="1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100" dirty="0"/>
              <a:t>agg.beschwerdestelle@uni-flensburg.de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</a:rPr>
              <a:t>Advice</a:t>
            </a:r>
            <a:r>
              <a:rPr lang="de-DE" sz="1400" dirty="0">
                <a:solidFill>
                  <a:schemeClr val="tx2"/>
                </a:solidFill>
              </a:rPr>
              <a:t> on </a:t>
            </a:r>
            <a:r>
              <a:rPr lang="de-DE" sz="1400" dirty="0" err="1">
                <a:solidFill>
                  <a:schemeClr val="tx2"/>
                </a:solidFill>
              </a:rPr>
              <a:t>the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right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contact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person</a:t>
            </a:r>
            <a:r>
              <a:rPr lang="de-DE" sz="1400" dirty="0">
                <a:solidFill>
                  <a:schemeClr val="tx2"/>
                </a:solidFill>
              </a:rPr>
              <a:t> at </a:t>
            </a:r>
            <a:r>
              <a:rPr lang="de-DE" sz="1100" dirty="0"/>
              <a:t>anja.hansen@uni-flensburg.de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</a:rPr>
              <a:t>Diversity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consultant</a:t>
            </a:r>
            <a:r>
              <a:rPr lang="de-DE" sz="1400" dirty="0">
                <a:solidFill>
                  <a:schemeClr val="tx2"/>
                </a:solidFill>
              </a:rPr>
              <a:t>: </a:t>
            </a:r>
            <a:r>
              <a:rPr lang="de-DE" sz="1100" dirty="0"/>
              <a:t>jorma.heier@uni-flensburg.de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</a:rPr>
              <a:t>Equal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opportunity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consultant</a:t>
            </a:r>
            <a:r>
              <a:rPr lang="de-DE" sz="1400" dirty="0">
                <a:solidFill>
                  <a:schemeClr val="tx2"/>
                </a:solidFill>
              </a:rPr>
              <a:t>: </a:t>
            </a:r>
            <a:r>
              <a:rPr lang="de-DE" sz="1100" dirty="0"/>
              <a:t>martina.spirgatis@uni-flensburg.de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Disability </a:t>
            </a:r>
            <a:r>
              <a:rPr lang="de-DE" sz="1400" dirty="0" err="1">
                <a:solidFill>
                  <a:schemeClr val="tx2"/>
                </a:solidFill>
              </a:rPr>
              <a:t>consultant</a:t>
            </a:r>
            <a:r>
              <a:rPr lang="de-DE" sz="1400" dirty="0">
                <a:solidFill>
                  <a:schemeClr val="tx2"/>
                </a:solidFill>
              </a:rPr>
              <a:t>: </a:t>
            </a:r>
            <a:r>
              <a:rPr lang="de-DE" sz="1100" dirty="0"/>
              <a:t>patrick.friedrichs@uni-flensburg.de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solidFill>
                  <a:schemeClr val="tx2"/>
                </a:solidFill>
              </a:rPr>
              <a:t>Staff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council</a:t>
            </a:r>
            <a:r>
              <a:rPr lang="de-DE" sz="1400" dirty="0">
                <a:solidFill>
                  <a:schemeClr val="tx2"/>
                </a:solidFill>
              </a:rPr>
              <a:t> W (</a:t>
            </a:r>
            <a:r>
              <a:rPr lang="de-DE" sz="1400" dirty="0" err="1">
                <a:solidFill>
                  <a:schemeClr val="tx2"/>
                </a:solidFill>
              </a:rPr>
              <a:t>research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staff</a:t>
            </a:r>
            <a:r>
              <a:rPr lang="de-DE" sz="1400" dirty="0">
                <a:solidFill>
                  <a:schemeClr val="tx2"/>
                </a:solidFill>
              </a:rPr>
              <a:t>), </a:t>
            </a:r>
            <a:r>
              <a:rPr lang="de-DE" sz="1400" dirty="0" err="1">
                <a:solidFill>
                  <a:schemeClr val="tx2"/>
                </a:solidFill>
              </a:rPr>
              <a:t>Staff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council</a:t>
            </a:r>
            <a:r>
              <a:rPr lang="de-DE" sz="1400" dirty="0">
                <a:solidFill>
                  <a:schemeClr val="tx2"/>
                </a:solidFill>
              </a:rPr>
              <a:t> TAP (administrative </a:t>
            </a:r>
            <a:r>
              <a:rPr lang="de-DE" sz="1400" dirty="0" err="1">
                <a:solidFill>
                  <a:schemeClr val="tx2"/>
                </a:solidFill>
              </a:rPr>
              <a:t>staff</a:t>
            </a:r>
            <a:r>
              <a:rPr lang="de-DE" sz="1400" dirty="0">
                <a:solidFill>
                  <a:schemeClr val="tx2"/>
                </a:solidFill>
              </a:rPr>
              <a:t>) </a:t>
            </a:r>
            <a:r>
              <a:rPr lang="de-DE" sz="1100" dirty="0">
                <a:hlinkClick r:id="rId2"/>
              </a:rPr>
              <a:t>personalrat-w@uni-flensburg.de</a:t>
            </a:r>
            <a:endParaRPr lang="de-DE" sz="11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solidFill>
                  <a:schemeClr val="tx2"/>
                </a:solidFill>
              </a:rPr>
              <a:t>External </a:t>
            </a:r>
            <a:r>
              <a:rPr lang="de-DE" sz="1400" dirty="0" err="1">
                <a:solidFill>
                  <a:schemeClr val="tx2"/>
                </a:solidFill>
              </a:rPr>
              <a:t>counseling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offer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provided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by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the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  <a:r>
              <a:rPr lang="de-DE" sz="1400" dirty="0" err="1">
                <a:solidFill>
                  <a:schemeClr val="tx2"/>
                </a:solidFill>
              </a:rPr>
              <a:t>city</a:t>
            </a:r>
            <a:r>
              <a:rPr lang="de-DE" sz="1400" dirty="0">
                <a:solidFill>
                  <a:schemeClr val="tx2"/>
                </a:solidFill>
              </a:rPr>
              <a:t>: </a:t>
            </a:r>
            <a:r>
              <a:rPr lang="de-DE" sz="1100" dirty="0"/>
              <a:t>https://www.flensburg.de/PDF/BeAGGtiv_Zetteln_verschiedener_Sprachen.PDF?ObjSvrID=2306&amp;ObjID=16461&amp;ObjLa=1&amp;Ext=PDF&amp;WTR=1&amp;_ts=1714045030</a:t>
            </a:r>
          </a:p>
          <a:p>
            <a:endParaRPr lang="de-DE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de-DE" sz="2000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634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AA81-08AE-81C0-6881-F2FAE2268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C96CA8C-5052-6AF6-5D0A-36E2F6E23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91D6BEA-68D2-5D92-F7FB-563150D8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03|</a:t>
            </a:r>
            <a:r>
              <a:rPr lang="en-US" sz="2700" b="1" dirty="0">
                <a:solidFill>
                  <a:schemeClr val="tx1"/>
                </a:solidFill>
              </a:rPr>
              <a:t>Important information &amp; services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E01FAED-15C9-2491-0807-D4A988A97B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217D263-F3F8-DAF6-75B9-1DD6FBC9F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AF5185F-476D-B475-DEA7-5BB94F032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26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A23C2E-8BCD-6A95-E963-75A3BCD2E0A4}"/>
              </a:ext>
            </a:extLst>
          </p:cNvPr>
          <p:cNvSpPr txBox="1"/>
          <p:nvPr/>
        </p:nvSpPr>
        <p:spPr>
          <a:xfrm>
            <a:off x="485346" y="1108418"/>
            <a:ext cx="89154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In </a:t>
            </a:r>
            <a:r>
              <a:rPr lang="de-DE" sz="2400" b="1" dirty="0" err="1">
                <a:solidFill>
                  <a:schemeClr val="tx2"/>
                </a:solidFill>
              </a:rPr>
              <a:t>case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you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encounter</a:t>
            </a:r>
            <a:r>
              <a:rPr lang="de-DE" sz="2400" b="1" dirty="0">
                <a:solidFill>
                  <a:schemeClr val="tx2"/>
                </a:solidFill>
              </a:rPr>
              <a:t> a </a:t>
            </a:r>
            <a:r>
              <a:rPr lang="de-DE" sz="2400" b="1" dirty="0" err="1">
                <a:solidFill>
                  <a:schemeClr val="tx2"/>
                </a:solidFill>
              </a:rPr>
              <a:t>problem</a:t>
            </a:r>
            <a:r>
              <a:rPr lang="de-DE" sz="2400" b="1" dirty="0">
                <a:solidFill>
                  <a:schemeClr val="tx2"/>
                </a:solidFill>
              </a:rPr>
              <a:t>…</a:t>
            </a:r>
            <a:endParaRPr lang="de-DE" sz="24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de-DE" sz="24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Balancing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family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work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life</a:t>
            </a:r>
            <a:endParaRPr lang="de-DE" sz="20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EUF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family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contact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at familienservice@uni-flensburg.de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Parent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café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meet-up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once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month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during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semester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dates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in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calendar</a:t>
            </a:r>
            <a:endParaRPr lang="de-DE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Parent-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child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-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room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in GOT 006 (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transponder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in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family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office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) and OSL 148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Kindergarten on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campus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available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early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application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be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advised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at https://www.kitaportal-sh.de/en/ </a:t>
            </a:r>
          </a:p>
          <a:p>
            <a:endParaRPr lang="de-DE" sz="16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Technical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Failure</a:t>
            </a:r>
            <a:endParaRPr lang="de-DE" sz="20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general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inquiries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ZIMT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desk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(HEL 301)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or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mail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200" dirty="0">
                <a:sym typeface="Wingdings" panose="05000000000000000000" pitchFamily="2" charset="2"/>
              </a:rPr>
              <a:t>zimt-service@uni-flensburg.de</a:t>
            </a:r>
          </a:p>
          <a:p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If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beamer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is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broken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mobile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beamers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ZIMT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desk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(HEL 301),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front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room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the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presidium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(DUB 206), MAD 121 and MAD 112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If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you‘re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missing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 a </a:t>
            </a:r>
            <a:r>
              <a:rPr lang="de-DE" sz="1600" b="1" dirty="0" err="1">
                <a:solidFill>
                  <a:schemeClr val="tx2"/>
                </a:solidFill>
                <a:sym typeface="Wingdings" panose="05000000000000000000" pitchFamily="2" charset="2"/>
              </a:rPr>
              <a:t>cable</a:t>
            </a:r>
            <a:r>
              <a:rPr lang="de-DE" sz="1600" b="1" dirty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ZIMT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service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Desk (HEL 301)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6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With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your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bike</a:t>
            </a:r>
          </a:p>
          <a:p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 Open </a:t>
            </a:r>
            <a:r>
              <a:rPr lang="de-DE" sz="1600" b="1" i="1" dirty="0" err="1">
                <a:solidFill>
                  <a:schemeClr val="tx2"/>
                </a:solidFill>
                <a:sym typeface="Wingdings" panose="05000000000000000000" pitchFamily="2" charset="2"/>
              </a:rPr>
              <a:t>guided</a:t>
            </a:r>
            <a:r>
              <a:rPr lang="de-DE" sz="1600" b="1" i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i="1" dirty="0" err="1">
                <a:solidFill>
                  <a:schemeClr val="tx2"/>
                </a:solidFill>
                <a:sym typeface="Wingdings" panose="05000000000000000000" pitchFamily="2" charset="2"/>
              </a:rPr>
              <a:t>repair</a:t>
            </a:r>
            <a:r>
              <a:rPr lang="de-DE" sz="1600" b="1" i="1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1600" b="1" i="1" dirty="0" err="1">
                <a:solidFill>
                  <a:schemeClr val="tx2"/>
                </a:solidFill>
                <a:sym typeface="Wingdings" panose="05000000000000000000" pitchFamily="2" charset="2"/>
              </a:rPr>
              <a:t>maintenance</a:t>
            </a:r>
            <a:r>
              <a:rPr lang="de-DE" sz="1600" b="1" i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i="1" dirty="0" err="1">
                <a:solidFill>
                  <a:schemeClr val="tx2"/>
                </a:solidFill>
                <a:sym typeface="Wingdings" panose="05000000000000000000" pitchFamily="2" charset="2"/>
              </a:rPr>
              <a:t>sessions</a:t>
            </a:r>
            <a:r>
              <a:rPr lang="de-DE" sz="1600" b="1" i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at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BikeLab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every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i="1" dirty="0">
                <a:solidFill>
                  <a:schemeClr val="tx2"/>
                </a:solidFill>
                <a:sym typeface="Wingdings" panose="05000000000000000000" pitchFamily="2" charset="2"/>
              </a:rPr>
              <a:t>Wednesday </a:t>
            </a:r>
            <a:r>
              <a:rPr lang="de-DE" sz="1600" b="1" i="1" dirty="0" err="1">
                <a:solidFill>
                  <a:schemeClr val="tx2"/>
                </a:solidFill>
                <a:sym typeface="Wingdings" panose="05000000000000000000" pitchFamily="2" charset="2"/>
              </a:rPr>
              <a:t>between</a:t>
            </a:r>
            <a:r>
              <a:rPr lang="de-DE" sz="1600" b="1" i="1" dirty="0">
                <a:solidFill>
                  <a:schemeClr val="tx2"/>
                </a:solidFill>
                <a:sym typeface="Wingdings" panose="05000000000000000000" pitchFamily="2" charset="2"/>
              </a:rPr>
              <a:t> 13:30 and 16:30 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in front </a:t>
            </a:r>
            <a:r>
              <a:rPr lang="de-DE" sz="1600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de-DE" sz="16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600" b="1" i="1" dirty="0">
                <a:solidFill>
                  <a:schemeClr val="tx2"/>
                </a:solidFill>
                <a:sym typeface="Wingdings" panose="05000000000000000000" pitchFamily="2" charset="2"/>
              </a:rPr>
              <a:t>GOT 010</a:t>
            </a:r>
          </a:p>
          <a:p>
            <a:endParaRPr lang="de-DE" sz="2000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1307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98DCD-7E77-8172-38F3-6320F0C20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36CDC9E-40E4-E32F-70CE-3D2B2DA48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7D5AB1A-B639-4F33-B880-E8E411EC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04|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de-DE" sz="2700" b="1" dirty="0"/>
              <a:t>Flensburg – A </a:t>
            </a:r>
            <a:r>
              <a:rPr lang="de-DE" sz="2700" b="1" dirty="0" err="1"/>
              <a:t>lively</a:t>
            </a:r>
            <a:r>
              <a:rPr lang="de-DE" sz="2700" b="1" dirty="0"/>
              <a:t> </a:t>
            </a:r>
            <a:r>
              <a:rPr lang="de-DE" sz="2700" b="1" dirty="0" err="1"/>
              <a:t>place</a:t>
            </a:r>
            <a:r>
              <a:rPr lang="de-DE" sz="2700" b="1" dirty="0"/>
              <a:t> </a:t>
            </a:r>
            <a:r>
              <a:rPr lang="de-DE" sz="2700" b="1" dirty="0" err="1"/>
              <a:t>to</a:t>
            </a:r>
            <a:r>
              <a:rPr lang="de-DE" sz="2700" b="1" dirty="0"/>
              <a:t> </a:t>
            </a:r>
            <a:r>
              <a:rPr lang="de-DE" sz="2700" b="1" dirty="0" err="1"/>
              <a:t>work</a:t>
            </a:r>
            <a:r>
              <a:rPr lang="de-DE" sz="2700" b="1" dirty="0"/>
              <a:t> at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1ABD3D0-B37B-FAC7-3A5F-6CF9961F24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5E8B0E4-7740-C7B7-4236-21E26E0BB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FDC1DB0-5128-EC99-07A6-EBDDB0B83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27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2D8F60B-44D4-D4B4-4EE7-468E1BA1A648}"/>
              </a:ext>
            </a:extLst>
          </p:cNvPr>
          <p:cNvSpPr txBox="1"/>
          <p:nvPr/>
        </p:nvSpPr>
        <p:spPr>
          <a:xfrm>
            <a:off x="501650" y="1422400"/>
            <a:ext cx="69723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Tips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everyday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life</a:t>
            </a:r>
            <a:r>
              <a:rPr lang="de-DE" sz="2400" b="1" dirty="0">
                <a:solidFill>
                  <a:schemeClr val="tx2"/>
                </a:solidFill>
              </a:rPr>
              <a:t> and </a:t>
            </a:r>
            <a:r>
              <a:rPr lang="de-DE" sz="2400" b="1" dirty="0" err="1">
                <a:solidFill>
                  <a:schemeClr val="tx2"/>
                </a:solidFill>
              </a:rPr>
              <a:t>fun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Opening </a:t>
            </a:r>
            <a:r>
              <a:rPr lang="de-DE" b="1" dirty="0" err="1">
                <a:solidFill>
                  <a:schemeClr val="tx2"/>
                </a:solidFill>
              </a:rPr>
              <a:t>hours</a:t>
            </a:r>
            <a:r>
              <a:rPr lang="de-DE" b="1" dirty="0">
                <a:solidFill>
                  <a:schemeClr val="tx2"/>
                </a:solidFill>
              </a:rPr>
              <a:t>: </a:t>
            </a:r>
            <a:r>
              <a:rPr lang="de-DE" dirty="0">
                <a:solidFill>
                  <a:schemeClr val="accent1"/>
                </a:solidFill>
              </a:rPr>
              <a:t>Generally </a:t>
            </a:r>
            <a:r>
              <a:rPr lang="de-DE" dirty="0" err="1">
                <a:solidFill>
                  <a:schemeClr val="accent1"/>
                </a:solidFill>
              </a:rPr>
              <a:t>speaking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shops</a:t>
            </a:r>
            <a:r>
              <a:rPr lang="de-DE" dirty="0">
                <a:solidFill>
                  <a:schemeClr val="accent1"/>
                </a:solidFill>
              </a:rPr>
              <a:t> in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centre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close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around</a:t>
            </a:r>
            <a:r>
              <a:rPr lang="de-DE" b="1" i="1" dirty="0">
                <a:solidFill>
                  <a:schemeClr val="accent1"/>
                </a:solidFill>
              </a:rPr>
              <a:t> 7 </a:t>
            </a:r>
            <a:r>
              <a:rPr lang="de-DE" b="1" i="1" dirty="0" err="1">
                <a:solidFill>
                  <a:schemeClr val="accent1"/>
                </a:solidFill>
              </a:rPr>
              <a:t>pm</a:t>
            </a:r>
            <a:r>
              <a:rPr lang="de-DE" b="1" i="1" dirty="0">
                <a:solidFill>
                  <a:schemeClr val="accent1"/>
                </a:solidFill>
              </a:rPr>
              <a:t>, </a:t>
            </a:r>
            <a:r>
              <a:rPr lang="de-DE" b="1" i="1" dirty="0" err="1">
                <a:solidFill>
                  <a:schemeClr val="accent1"/>
                </a:solidFill>
              </a:rPr>
              <a:t>grocery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stores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</a:t>
            </a:r>
            <a:r>
              <a:rPr lang="de-DE" dirty="0">
                <a:solidFill>
                  <a:schemeClr val="accent1"/>
                </a:solidFill>
              </a:rPr>
              <a:t> open </a:t>
            </a:r>
            <a:r>
              <a:rPr lang="de-DE" dirty="0" err="1">
                <a:solidFill>
                  <a:schemeClr val="accent1"/>
                </a:solidFill>
              </a:rPr>
              <a:t>until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around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>
                <a:solidFill>
                  <a:schemeClr val="accent1"/>
                </a:solidFill>
              </a:rPr>
              <a:t>8-10 </a:t>
            </a:r>
            <a:r>
              <a:rPr lang="de-DE" b="1" i="1" dirty="0" err="1">
                <a:solidFill>
                  <a:schemeClr val="accent1"/>
                </a:solidFill>
              </a:rPr>
              <a:t>pm</a:t>
            </a:r>
            <a:r>
              <a:rPr lang="de-DE" b="1" i="1" dirty="0">
                <a:solidFill>
                  <a:schemeClr val="accent1"/>
                </a:solidFill>
              </a:rPr>
              <a:t> – On </a:t>
            </a:r>
            <a:r>
              <a:rPr lang="de-DE" b="1" i="1" dirty="0" err="1">
                <a:solidFill>
                  <a:schemeClr val="accent1"/>
                </a:solidFill>
              </a:rPr>
              <a:t>Sundays</a:t>
            </a:r>
            <a:r>
              <a:rPr lang="de-DE" b="1" i="1" dirty="0">
                <a:solidFill>
                  <a:schemeClr val="accent1"/>
                </a:solidFill>
              </a:rPr>
              <a:t> and legal </a:t>
            </a:r>
            <a:r>
              <a:rPr lang="de-DE" b="1" i="1" dirty="0" err="1">
                <a:solidFill>
                  <a:schemeClr val="accent1"/>
                </a:solidFill>
              </a:rPr>
              <a:t>holidays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everything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is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closed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with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>
                <a:solidFill>
                  <a:schemeClr val="accent1"/>
                </a:solidFill>
              </a:rPr>
              <a:t>few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exceptions</a:t>
            </a:r>
            <a:r>
              <a:rPr lang="de-DE" dirty="0">
                <a:solidFill>
                  <a:schemeClr val="accent1"/>
                </a:solidFill>
              </a:rPr>
              <a:t> (</a:t>
            </a:r>
            <a:r>
              <a:rPr lang="de-DE" dirty="0" err="1">
                <a:solidFill>
                  <a:schemeClr val="accent1"/>
                </a:solidFill>
              </a:rPr>
              <a:t>kiosk</a:t>
            </a:r>
            <a:r>
              <a:rPr lang="de-DE" dirty="0">
                <a:solidFill>
                  <a:schemeClr val="accent1"/>
                </a:solidFill>
              </a:rPr>
              <a:t>, gas </a:t>
            </a:r>
            <a:r>
              <a:rPr lang="de-DE" dirty="0" err="1">
                <a:solidFill>
                  <a:schemeClr val="accent1"/>
                </a:solidFill>
              </a:rPr>
              <a:t>stations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restaurants</a:t>
            </a:r>
            <a:r>
              <a:rPr lang="de-DE" dirty="0">
                <a:solidFill>
                  <a:schemeClr val="accent1"/>
                </a:solidFill>
              </a:rPr>
              <a:t> &amp; </a:t>
            </a:r>
            <a:r>
              <a:rPr lang="de-DE" dirty="0" err="1">
                <a:solidFill>
                  <a:schemeClr val="accent1"/>
                </a:solidFill>
              </a:rPr>
              <a:t>cafes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cinema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theatre</a:t>
            </a:r>
            <a:r>
              <a:rPr lang="de-DE" dirty="0">
                <a:solidFill>
                  <a:schemeClr val="accent1"/>
                </a:solidFill>
              </a:rPr>
              <a:t> etc.)</a:t>
            </a:r>
          </a:p>
          <a:p>
            <a:endParaRPr lang="de-DE" dirty="0">
              <a:solidFill>
                <a:schemeClr val="accent1"/>
              </a:solidFill>
            </a:endParaRPr>
          </a:p>
          <a:p>
            <a:r>
              <a:rPr lang="de-DE" b="1" dirty="0" err="1">
                <a:solidFill>
                  <a:schemeClr val="accent1"/>
                </a:solidFill>
              </a:rPr>
              <a:t>toogoodtogo</a:t>
            </a:r>
            <a:r>
              <a:rPr lang="de-DE" b="1" dirty="0">
                <a:solidFill>
                  <a:schemeClr val="accent1"/>
                </a:solidFill>
              </a:rPr>
              <a:t>: </a:t>
            </a:r>
            <a:r>
              <a:rPr lang="de-DE" b="1" i="1" dirty="0" err="1">
                <a:solidFill>
                  <a:schemeClr val="accent1"/>
                </a:solidFill>
              </a:rPr>
              <a:t>foodsharing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app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many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bakeries</a:t>
            </a:r>
            <a:r>
              <a:rPr lang="de-DE" dirty="0">
                <a:solidFill>
                  <a:schemeClr val="accent1"/>
                </a:solidFill>
              </a:rPr>
              <a:t> in Flensburg </a:t>
            </a:r>
            <a:r>
              <a:rPr lang="de-DE" dirty="0" err="1">
                <a:solidFill>
                  <a:schemeClr val="accent1"/>
                </a:solidFill>
              </a:rPr>
              <a:t>participate</a:t>
            </a:r>
            <a:r>
              <a:rPr lang="de-DE" dirty="0">
                <a:solidFill>
                  <a:schemeClr val="accent1"/>
                </a:solidFill>
              </a:rPr>
              <a:t> in, </a:t>
            </a:r>
            <a:r>
              <a:rPr lang="de-DE" dirty="0" err="1">
                <a:solidFill>
                  <a:schemeClr val="accent1"/>
                </a:solidFill>
              </a:rPr>
              <a:t>works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with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Paypal</a:t>
            </a:r>
            <a:endParaRPr lang="de-DE" dirty="0">
              <a:solidFill>
                <a:schemeClr val="accent1"/>
              </a:solidFill>
            </a:endParaRPr>
          </a:p>
          <a:p>
            <a:endParaRPr lang="de-DE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Wochenmarkt: </a:t>
            </a:r>
            <a:r>
              <a:rPr lang="de-DE" dirty="0">
                <a:solidFill>
                  <a:schemeClr val="accent1"/>
                </a:solidFill>
              </a:rPr>
              <a:t>Every </a:t>
            </a:r>
            <a:r>
              <a:rPr lang="de-DE" b="1" i="1" dirty="0">
                <a:solidFill>
                  <a:schemeClr val="accent1"/>
                </a:solidFill>
              </a:rPr>
              <a:t>Wednesday and Saturday (7:30-14:00)</a:t>
            </a:r>
            <a:r>
              <a:rPr lang="de-DE" i="1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there‘s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>
                <a:solidFill>
                  <a:schemeClr val="accent1"/>
                </a:solidFill>
              </a:rPr>
              <a:t>farmer‘s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market</a:t>
            </a:r>
            <a:r>
              <a:rPr lang="de-DE" dirty="0">
                <a:solidFill>
                  <a:schemeClr val="accent1"/>
                </a:solidFill>
              </a:rPr>
              <a:t> at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Südermarkt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with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local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fresh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groceries</a:t>
            </a:r>
            <a:r>
              <a:rPr lang="de-DE" dirty="0">
                <a:solidFill>
                  <a:schemeClr val="accent1"/>
                </a:solidFill>
              </a:rPr>
              <a:t> – at </a:t>
            </a:r>
            <a:r>
              <a:rPr lang="de-DE" dirty="0" err="1">
                <a:solidFill>
                  <a:schemeClr val="accent1"/>
                </a:solidFill>
              </a:rPr>
              <a:t>some</a:t>
            </a:r>
            <a:r>
              <a:rPr lang="de-DE" dirty="0">
                <a:solidFill>
                  <a:schemeClr val="accent1"/>
                </a:solidFill>
              </a:rPr>
              <a:t> stands </a:t>
            </a:r>
            <a:r>
              <a:rPr lang="de-DE" dirty="0" err="1">
                <a:solidFill>
                  <a:schemeClr val="accent1"/>
                </a:solidFill>
              </a:rPr>
              <a:t>you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can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only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pay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with</a:t>
            </a:r>
            <a:r>
              <a:rPr lang="de-DE" b="1" i="1" dirty="0">
                <a:solidFill>
                  <a:schemeClr val="accent1"/>
                </a:solidFill>
              </a:rPr>
              <a:t> cash</a:t>
            </a:r>
            <a:r>
              <a:rPr lang="de-DE" i="1" dirty="0">
                <a:solidFill>
                  <a:schemeClr val="accent1"/>
                </a:solidFill>
              </a:rPr>
              <a:t>, </a:t>
            </a:r>
            <a:r>
              <a:rPr lang="de-DE" dirty="0">
                <a:solidFill>
                  <a:schemeClr val="accent1"/>
                </a:solidFill>
              </a:rPr>
              <a:t>but </a:t>
            </a:r>
            <a:r>
              <a:rPr lang="de-DE" dirty="0" err="1">
                <a:solidFill>
                  <a:schemeClr val="accent1"/>
                </a:solidFill>
              </a:rPr>
              <a:t>there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is</a:t>
            </a:r>
            <a:r>
              <a:rPr lang="de-DE" dirty="0">
                <a:solidFill>
                  <a:schemeClr val="accent1"/>
                </a:solidFill>
              </a:rPr>
              <a:t> an ATM </a:t>
            </a:r>
            <a:r>
              <a:rPr lang="de-DE" dirty="0" err="1">
                <a:solidFill>
                  <a:schemeClr val="accent1"/>
                </a:solidFill>
              </a:rPr>
              <a:t>right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next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it</a:t>
            </a:r>
            <a:endParaRPr lang="de-DE" dirty="0">
              <a:solidFill>
                <a:schemeClr val="accent1"/>
              </a:solidFill>
            </a:endParaRPr>
          </a:p>
          <a:p>
            <a:endParaRPr lang="de-DE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Pfand: </a:t>
            </a:r>
            <a:r>
              <a:rPr lang="de-DE" b="1" i="1" dirty="0" err="1">
                <a:solidFill>
                  <a:schemeClr val="accent1"/>
                </a:solidFill>
              </a:rPr>
              <a:t>plastic</a:t>
            </a:r>
            <a:r>
              <a:rPr lang="de-DE" b="1" i="1" dirty="0">
                <a:solidFill>
                  <a:schemeClr val="accent1"/>
                </a:solidFill>
              </a:rPr>
              <a:t> and </a:t>
            </a:r>
            <a:r>
              <a:rPr lang="de-DE" b="1" i="1" dirty="0" err="1">
                <a:solidFill>
                  <a:schemeClr val="accent1"/>
                </a:solidFill>
              </a:rPr>
              <a:t>glass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bottles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with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this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symbol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can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returned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at </a:t>
            </a:r>
            <a:r>
              <a:rPr lang="de-DE" dirty="0" err="1">
                <a:solidFill>
                  <a:schemeClr val="accent1"/>
                </a:solidFill>
              </a:rPr>
              <a:t>machines</a:t>
            </a:r>
            <a:r>
              <a:rPr lang="de-DE" dirty="0">
                <a:solidFill>
                  <a:schemeClr val="accent1"/>
                </a:solidFill>
              </a:rPr>
              <a:t> in </a:t>
            </a:r>
            <a:r>
              <a:rPr lang="de-DE" dirty="0" err="1">
                <a:solidFill>
                  <a:schemeClr val="accent1"/>
                </a:solidFill>
              </a:rPr>
              <a:t>almost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every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grocery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store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exchanged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>
                <a:solidFill>
                  <a:schemeClr val="accent1"/>
                </a:solidFill>
              </a:rPr>
              <a:t>„Pfand“-fee </a:t>
            </a:r>
            <a:r>
              <a:rPr lang="de-DE" dirty="0" err="1">
                <a:solidFill>
                  <a:schemeClr val="accent1"/>
                </a:solidFill>
              </a:rPr>
              <a:t>paid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when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buying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drinks</a:t>
            </a:r>
            <a:r>
              <a:rPr lang="de-DE" dirty="0">
                <a:solidFill>
                  <a:schemeClr val="accent1"/>
                </a:solidFill>
              </a:rPr>
              <a:t> (</a:t>
            </a:r>
            <a:r>
              <a:rPr lang="de-DE" dirty="0" err="1">
                <a:solidFill>
                  <a:schemeClr val="accent1"/>
                </a:solidFill>
              </a:rPr>
              <a:t>usually</a:t>
            </a:r>
            <a:r>
              <a:rPr lang="de-DE" dirty="0">
                <a:solidFill>
                  <a:schemeClr val="accent1"/>
                </a:solidFill>
              </a:rPr>
              <a:t> 0,25 </a:t>
            </a:r>
            <a:r>
              <a:rPr lang="de-DE" dirty="0" err="1">
                <a:solidFill>
                  <a:schemeClr val="accent1"/>
                </a:solidFill>
              </a:rPr>
              <a:t>euros</a:t>
            </a:r>
            <a:r>
              <a:rPr lang="de-DE" dirty="0">
                <a:solidFill>
                  <a:schemeClr val="accent1"/>
                </a:solidFill>
              </a:rPr>
              <a:t> per </a:t>
            </a:r>
            <a:r>
              <a:rPr lang="de-DE" dirty="0" err="1">
                <a:solidFill>
                  <a:schemeClr val="accent1"/>
                </a:solidFill>
              </a:rPr>
              <a:t>plastic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bottle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or</a:t>
            </a:r>
            <a:r>
              <a:rPr lang="de-DE" dirty="0">
                <a:solidFill>
                  <a:schemeClr val="accent1"/>
                </a:solidFill>
              </a:rPr>
              <a:t> 0,08 per </a:t>
            </a:r>
            <a:r>
              <a:rPr lang="de-DE" dirty="0" err="1">
                <a:solidFill>
                  <a:schemeClr val="accent1"/>
                </a:solidFill>
              </a:rPr>
              <a:t>glass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bottle</a:t>
            </a:r>
            <a:r>
              <a:rPr lang="de-DE" dirty="0">
                <a:solidFill>
                  <a:schemeClr val="accent1"/>
                </a:solidFill>
              </a:rPr>
              <a:t>) – </a:t>
            </a:r>
            <a:r>
              <a:rPr lang="de-DE" dirty="0" err="1">
                <a:solidFill>
                  <a:schemeClr val="accent1"/>
                </a:solidFill>
              </a:rPr>
              <a:t>some</a:t>
            </a:r>
            <a:r>
              <a:rPr lang="de-DE" dirty="0">
                <a:solidFill>
                  <a:schemeClr val="accent1"/>
                </a:solidFill>
              </a:rPr>
              <a:t> will also </a:t>
            </a:r>
            <a:r>
              <a:rPr lang="de-DE" dirty="0" err="1">
                <a:solidFill>
                  <a:schemeClr val="accent1"/>
                </a:solidFill>
              </a:rPr>
              <a:t>take</a:t>
            </a:r>
            <a:r>
              <a:rPr lang="de-DE" dirty="0">
                <a:solidFill>
                  <a:schemeClr val="accent1"/>
                </a:solidFill>
              </a:rPr>
              <a:t> back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crates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with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or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without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empty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bottles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in </a:t>
            </a:r>
            <a:r>
              <a:rPr lang="de-DE" dirty="0" err="1">
                <a:solidFill>
                  <a:schemeClr val="accent1"/>
                </a:solidFill>
              </a:rPr>
              <a:t>them</a:t>
            </a:r>
            <a:endParaRPr lang="de-DE" dirty="0">
              <a:solidFill>
                <a:schemeClr val="accent1"/>
              </a:solidFill>
            </a:endParaRPr>
          </a:p>
          <a:p>
            <a:endParaRPr lang="de-DE" dirty="0"/>
          </a:p>
          <a:p>
            <a:endParaRPr lang="de-DE" sz="2400" dirty="0"/>
          </a:p>
        </p:txBody>
      </p:sp>
      <p:pic>
        <p:nvPicPr>
          <p:cNvPr id="3" name="Picture 2" descr="Pfand">
            <a:extLst>
              <a:ext uri="{FF2B5EF4-FFF2-40B4-BE49-F238E27FC236}">
                <a16:creationId xmlns:a16="http://schemas.microsoft.com/office/drawing/2014/main" id="{BC571519-F369-FD33-CB68-C190FB86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493179" y="5502561"/>
            <a:ext cx="114935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Einwegflaschen und -dosen: Ärger am Leergutautomaten | Verbraucherzentrale  Hamburg">
            <a:extLst>
              <a:ext uri="{FF2B5EF4-FFF2-40B4-BE49-F238E27FC236}">
                <a16:creationId xmlns:a16="http://schemas.microsoft.com/office/drawing/2014/main" id="{4436C71A-F528-40F0-E7B0-5D82870FC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5502561"/>
            <a:ext cx="1827609" cy="109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206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6FA40-CBD8-6868-9640-D51152BA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5E450D-1FA1-B332-3F1C-AD13B2A4C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F8B7297-C045-F2F1-DFF5-9772C0BF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04|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de-DE" sz="2700" b="1" dirty="0"/>
              <a:t>Flensburg – A </a:t>
            </a:r>
            <a:r>
              <a:rPr lang="de-DE" sz="2700" b="1" dirty="0" err="1"/>
              <a:t>lively</a:t>
            </a:r>
            <a:r>
              <a:rPr lang="de-DE" sz="2700" b="1" dirty="0"/>
              <a:t> </a:t>
            </a:r>
            <a:r>
              <a:rPr lang="de-DE" sz="2700" b="1" dirty="0" err="1"/>
              <a:t>place</a:t>
            </a:r>
            <a:r>
              <a:rPr lang="de-DE" sz="2700" b="1" dirty="0"/>
              <a:t> </a:t>
            </a:r>
            <a:r>
              <a:rPr lang="de-DE" sz="2700" b="1" dirty="0" err="1"/>
              <a:t>to</a:t>
            </a:r>
            <a:r>
              <a:rPr lang="de-DE" sz="2700" b="1" dirty="0"/>
              <a:t> </a:t>
            </a:r>
            <a:r>
              <a:rPr lang="de-DE" sz="2700" b="1" dirty="0" err="1"/>
              <a:t>work</a:t>
            </a:r>
            <a:r>
              <a:rPr lang="de-DE" sz="2700" b="1" dirty="0"/>
              <a:t> at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1CBEA8B-EC3E-7EA8-22A8-08D2120915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9BCDBAC-5CDF-6707-B422-982A4863F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54B3853-9661-D124-DDB2-85A3FDB57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28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200FB53-669C-FEFF-FEF8-EDECA2CAE52D}"/>
              </a:ext>
            </a:extLst>
          </p:cNvPr>
          <p:cNvSpPr txBox="1"/>
          <p:nvPr/>
        </p:nvSpPr>
        <p:spPr>
          <a:xfrm>
            <a:off x="501650" y="1422400"/>
            <a:ext cx="891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Tips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everyday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life</a:t>
            </a:r>
            <a:r>
              <a:rPr lang="de-DE" sz="2400" b="1" dirty="0">
                <a:solidFill>
                  <a:schemeClr val="tx2"/>
                </a:solidFill>
              </a:rPr>
              <a:t> and </a:t>
            </a:r>
            <a:r>
              <a:rPr lang="de-DE" sz="2400" b="1" dirty="0" err="1">
                <a:solidFill>
                  <a:schemeClr val="tx2"/>
                </a:solidFill>
              </a:rPr>
              <a:t>fun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sz="2000" b="1" dirty="0">
                <a:solidFill>
                  <a:schemeClr val="accent1"/>
                </a:solidFill>
              </a:rPr>
              <a:t>Deutschlandticket: </a:t>
            </a:r>
            <a:r>
              <a:rPr lang="de-DE" sz="2000" dirty="0" err="1">
                <a:solidFill>
                  <a:schemeClr val="accent1"/>
                </a:solidFill>
              </a:rPr>
              <a:t>train</a:t>
            </a:r>
            <a:r>
              <a:rPr lang="de-DE" sz="2000" dirty="0">
                <a:solidFill>
                  <a:schemeClr val="accent1"/>
                </a:solidFill>
              </a:rPr>
              <a:t> ticket </a:t>
            </a:r>
            <a:r>
              <a:rPr lang="de-DE" sz="2000" dirty="0" err="1">
                <a:solidFill>
                  <a:schemeClr val="accent1"/>
                </a:solidFill>
              </a:rPr>
              <a:t>for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>
                <a:solidFill>
                  <a:schemeClr val="accent1"/>
                </a:solidFill>
              </a:rPr>
              <a:t>49 </a:t>
            </a:r>
            <a:r>
              <a:rPr lang="de-DE" sz="2000" b="1" i="1" dirty="0" err="1">
                <a:solidFill>
                  <a:schemeClr val="accent1"/>
                </a:solidFill>
              </a:rPr>
              <a:t>euros</a:t>
            </a:r>
            <a:r>
              <a:rPr lang="de-DE" sz="2000" b="1" i="1" dirty="0">
                <a:solidFill>
                  <a:schemeClr val="accent1"/>
                </a:solidFill>
              </a:rPr>
              <a:t> a </a:t>
            </a:r>
            <a:r>
              <a:rPr lang="de-DE" sz="2000" b="1" i="1" dirty="0" err="1">
                <a:solidFill>
                  <a:schemeClr val="accent1"/>
                </a:solidFill>
              </a:rPr>
              <a:t>month</a:t>
            </a:r>
            <a:r>
              <a:rPr lang="de-DE" sz="2000" i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for</a:t>
            </a:r>
            <a:r>
              <a:rPr lang="de-DE" sz="2000" dirty="0">
                <a:solidFill>
                  <a:schemeClr val="accent1"/>
                </a:solidFill>
              </a:rPr>
              <a:t> all </a:t>
            </a:r>
            <a:r>
              <a:rPr lang="de-DE" sz="2000" dirty="0" err="1">
                <a:solidFill>
                  <a:schemeClr val="accent1"/>
                </a:solidFill>
              </a:rPr>
              <a:t>of</a:t>
            </a:r>
            <a:r>
              <a:rPr lang="de-DE" sz="2000" dirty="0">
                <a:solidFill>
                  <a:schemeClr val="accent1"/>
                </a:solidFill>
              </a:rPr>
              <a:t> Germany </a:t>
            </a:r>
            <a:r>
              <a:rPr lang="de-DE" sz="2000" i="1" dirty="0">
                <a:solidFill>
                  <a:schemeClr val="accent1"/>
                </a:solidFill>
              </a:rPr>
              <a:t>(</a:t>
            </a:r>
            <a:r>
              <a:rPr lang="de-DE" sz="2000" b="1" i="1" dirty="0" err="1">
                <a:solidFill>
                  <a:schemeClr val="accent1"/>
                </a:solidFill>
              </a:rPr>
              <a:t>Important</a:t>
            </a:r>
            <a:r>
              <a:rPr lang="de-DE" sz="2000" b="1" i="1" dirty="0">
                <a:solidFill>
                  <a:schemeClr val="accent1"/>
                </a:solidFill>
              </a:rPr>
              <a:t>! </a:t>
            </a:r>
            <a:r>
              <a:rPr lang="de-DE" sz="2000" i="1" dirty="0" err="1">
                <a:solidFill>
                  <a:schemeClr val="accent1"/>
                </a:solidFill>
              </a:rPr>
              <a:t>Only</a:t>
            </a:r>
            <a:r>
              <a:rPr lang="de-DE" sz="2000" i="1" dirty="0">
                <a:solidFill>
                  <a:schemeClr val="accent1"/>
                </a:solidFill>
              </a:rPr>
              <a:t> </a:t>
            </a:r>
            <a:r>
              <a:rPr lang="de-DE" sz="2000" i="1" dirty="0" err="1">
                <a:solidFill>
                  <a:schemeClr val="accent1"/>
                </a:solidFill>
              </a:rPr>
              <a:t>works</a:t>
            </a:r>
            <a:r>
              <a:rPr lang="de-DE" sz="2000" i="1" dirty="0">
                <a:solidFill>
                  <a:schemeClr val="accent1"/>
                </a:solidFill>
              </a:rPr>
              <a:t> </a:t>
            </a:r>
            <a:r>
              <a:rPr lang="de-DE" sz="2000" i="1" dirty="0" err="1">
                <a:solidFill>
                  <a:schemeClr val="accent1"/>
                </a:solidFill>
              </a:rPr>
              <a:t>for</a:t>
            </a:r>
            <a:r>
              <a:rPr lang="de-DE" sz="2000" i="1" dirty="0">
                <a:solidFill>
                  <a:schemeClr val="accent1"/>
                </a:solidFill>
              </a:rPr>
              <a:t> Regio </a:t>
            </a:r>
            <a:r>
              <a:rPr lang="de-DE" sz="2000" i="1" dirty="0" err="1">
                <a:solidFill>
                  <a:schemeClr val="accent1"/>
                </a:solidFill>
              </a:rPr>
              <a:t>trains</a:t>
            </a:r>
            <a:r>
              <a:rPr lang="de-DE" sz="2000" i="1" dirty="0">
                <a:solidFill>
                  <a:schemeClr val="accent1"/>
                </a:solidFill>
              </a:rPr>
              <a:t>, </a:t>
            </a:r>
            <a:r>
              <a:rPr lang="de-DE" sz="2000" i="1" dirty="0" err="1">
                <a:solidFill>
                  <a:schemeClr val="accent1"/>
                </a:solidFill>
              </a:rPr>
              <a:t>busses</a:t>
            </a:r>
            <a:r>
              <a:rPr lang="de-DE" sz="2000" i="1" dirty="0">
                <a:solidFill>
                  <a:schemeClr val="accent1"/>
                </a:solidFill>
              </a:rPr>
              <a:t>, U and S-Bahn </a:t>
            </a:r>
            <a:r>
              <a:rPr lang="de-DE" sz="2000" b="1" i="1" dirty="0">
                <a:solidFill>
                  <a:schemeClr val="accent1"/>
                </a:solidFill>
              </a:rPr>
              <a:t>not</a:t>
            </a:r>
            <a:r>
              <a:rPr lang="de-DE" sz="2000" i="1" dirty="0">
                <a:solidFill>
                  <a:schemeClr val="accent1"/>
                </a:solidFill>
              </a:rPr>
              <a:t> </a:t>
            </a:r>
            <a:r>
              <a:rPr lang="de-DE" sz="2000" i="1" dirty="0" err="1">
                <a:solidFill>
                  <a:schemeClr val="accent1"/>
                </a:solidFill>
              </a:rPr>
              <a:t>the</a:t>
            </a:r>
            <a:r>
              <a:rPr lang="de-DE" sz="2000" i="1" dirty="0">
                <a:solidFill>
                  <a:schemeClr val="accent1"/>
                </a:solidFill>
              </a:rPr>
              <a:t> IC </a:t>
            </a:r>
            <a:r>
              <a:rPr lang="de-DE" sz="2000" i="1" dirty="0" err="1">
                <a:solidFill>
                  <a:schemeClr val="accent1"/>
                </a:solidFill>
              </a:rPr>
              <a:t>or</a:t>
            </a:r>
            <a:r>
              <a:rPr lang="de-DE" sz="2000" i="1" dirty="0">
                <a:solidFill>
                  <a:schemeClr val="accent1"/>
                </a:solidFill>
              </a:rPr>
              <a:t> ICE)</a:t>
            </a:r>
            <a:endParaRPr lang="de-DE" sz="2000" dirty="0">
              <a:solidFill>
                <a:schemeClr val="accent1"/>
              </a:solidFill>
            </a:endParaRPr>
          </a:p>
          <a:p>
            <a:endParaRPr lang="de-DE" sz="2000" dirty="0">
              <a:solidFill>
                <a:schemeClr val="accent1"/>
              </a:solidFill>
            </a:endParaRPr>
          </a:p>
          <a:p>
            <a:r>
              <a:rPr lang="de-DE" sz="2000" b="1" dirty="0">
                <a:solidFill>
                  <a:schemeClr val="accent1"/>
                </a:solidFill>
              </a:rPr>
              <a:t>Public </a:t>
            </a:r>
            <a:r>
              <a:rPr lang="de-DE" sz="2000" b="1" dirty="0" err="1">
                <a:solidFill>
                  <a:schemeClr val="accent1"/>
                </a:solidFill>
              </a:rPr>
              <a:t>transportation</a:t>
            </a:r>
            <a:r>
              <a:rPr lang="de-DE" sz="2000" b="1" dirty="0">
                <a:solidFill>
                  <a:schemeClr val="accent1"/>
                </a:solidFill>
              </a:rPr>
              <a:t>: </a:t>
            </a:r>
            <a:r>
              <a:rPr lang="de-DE" sz="2000" dirty="0">
                <a:solidFill>
                  <a:schemeClr val="accent1"/>
                </a:solidFill>
              </a:rPr>
              <a:t>Most </a:t>
            </a:r>
            <a:r>
              <a:rPr lang="de-DE" sz="2000" dirty="0" err="1">
                <a:solidFill>
                  <a:schemeClr val="accent1"/>
                </a:solidFill>
              </a:rPr>
              <a:t>busses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stop</a:t>
            </a:r>
            <a:r>
              <a:rPr lang="de-DE" sz="2000" dirty="0">
                <a:solidFill>
                  <a:schemeClr val="accent1"/>
                </a:solidFill>
              </a:rPr>
              <a:t> at </a:t>
            </a:r>
            <a:r>
              <a:rPr lang="de-DE" sz="2000" b="1" i="1" dirty="0">
                <a:solidFill>
                  <a:schemeClr val="accent1"/>
                </a:solidFill>
              </a:rPr>
              <a:t>ZOB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central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bus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station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right</a:t>
            </a:r>
            <a:r>
              <a:rPr lang="de-DE" sz="2000" dirty="0">
                <a:solidFill>
                  <a:schemeClr val="accent1"/>
                </a:solidFill>
              </a:rPr>
              <a:t> in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city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centre</a:t>
            </a:r>
            <a:r>
              <a:rPr lang="de-DE" sz="2000" dirty="0">
                <a:solidFill>
                  <a:schemeClr val="accent1"/>
                </a:solidFill>
              </a:rPr>
              <a:t>. Bus </a:t>
            </a:r>
            <a:r>
              <a:rPr lang="de-DE" sz="2000" dirty="0" err="1">
                <a:solidFill>
                  <a:schemeClr val="accent1"/>
                </a:solidFill>
              </a:rPr>
              <a:t>stops</a:t>
            </a:r>
            <a:r>
              <a:rPr lang="de-DE" sz="2000" dirty="0">
                <a:solidFill>
                  <a:schemeClr val="accent1"/>
                </a:solidFill>
              </a:rPr>
              <a:t> at </a:t>
            </a:r>
            <a:r>
              <a:rPr lang="de-DE" sz="2000" dirty="0" err="1">
                <a:solidFill>
                  <a:schemeClr val="accent1"/>
                </a:solidFill>
              </a:rPr>
              <a:t>university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are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>
                <a:solidFill>
                  <a:schemeClr val="accent1"/>
                </a:solidFill>
              </a:rPr>
              <a:t>Campusbad</a:t>
            </a:r>
            <a:r>
              <a:rPr lang="de-DE" sz="2000" dirty="0">
                <a:solidFill>
                  <a:schemeClr val="accent1"/>
                </a:solidFill>
              </a:rPr>
              <a:t> (in front </a:t>
            </a:r>
            <a:r>
              <a:rPr lang="de-DE" sz="2000" dirty="0" err="1">
                <a:solidFill>
                  <a:schemeClr val="accent1"/>
                </a:solidFill>
              </a:rPr>
              <a:t>of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cafeteria</a:t>
            </a:r>
            <a:r>
              <a:rPr lang="de-DE" sz="2000" dirty="0">
                <a:solidFill>
                  <a:schemeClr val="accent1"/>
                </a:solidFill>
              </a:rPr>
              <a:t>/Audimax) and </a:t>
            </a:r>
            <a:r>
              <a:rPr lang="de-DE" sz="2000" b="1" i="1" dirty="0">
                <a:solidFill>
                  <a:schemeClr val="accent1"/>
                </a:solidFill>
              </a:rPr>
              <a:t>Campus Uni </a:t>
            </a:r>
            <a:r>
              <a:rPr lang="de-DE" sz="2000" dirty="0">
                <a:solidFill>
                  <a:schemeClr val="accent1"/>
                </a:solidFill>
              </a:rPr>
              <a:t>(in front </a:t>
            </a:r>
            <a:r>
              <a:rPr lang="de-DE" sz="2000" dirty="0" err="1">
                <a:solidFill>
                  <a:schemeClr val="accent1"/>
                </a:solidFill>
              </a:rPr>
              <a:t>of</a:t>
            </a:r>
            <a:r>
              <a:rPr lang="de-DE" sz="2000" dirty="0">
                <a:solidFill>
                  <a:schemeClr val="accent1"/>
                </a:solidFill>
              </a:rPr>
              <a:t> HEL) – </a:t>
            </a:r>
            <a:r>
              <a:rPr lang="de-DE" sz="2000" dirty="0" err="1">
                <a:solidFill>
                  <a:schemeClr val="accent1"/>
                </a:solidFill>
              </a:rPr>
              <a:t>bus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number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>
                <a:solidFill>
                  <a:schemeClr val="accent1"/>
                </a:solidFill>
              </a:rPr>
              <a:t>5A, 4 and 8A </a:t>
            </a:r>
            <a:r>
              <a:rPr lang="de-DE" sz="2000" dirty="0" err="1">
                <a:solidFill>
                  <a:schemeClr val="accent1"/>
                </a:solidFill>
              </a:rPr>
              <a:t>are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driving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towards</a:t>
            </a:r>
            <a:r>
              <a:rPr lang="de-DE" sz="2000" b="1" i="1" dirty="0">
                <a:solidFill>
                  <a:schemeClr val="accent1"/>
                </a:solidFill>
              </a:rPr>
              <a:t> EUF </a:t>
            </a:r>
            <a:r>
              <a:rPr lang="de-DE" sz="2000" b="1" i="1" dirty="0" err="1">
                <a:solidFill>
                  <a:schemeClr val="accent1"/>
                </a:solidFill>
              </a:rPr>
              <a:t>from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the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city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centre</a:t>
            </a:r>
            <a:r>
              <a:rPr lang="de-DE" sz="2000" i="1" dirty="0">
                <a:solidFill>
                  <a:schemeClr val="accent1"/>
                </a:solidFill>
              </a:rPr>
              <a:t>. </a:t>
            </a:r>
            <a:r>
              <a:rPr lang="de-DE" sz="2000" dirty="0">
                <a:solidFill>
                  <a:schemeClr val="accent1"/>
                </a:solidFill>
              </a:rPr>
              <a:t>On </a:t>
            </a:r>
            <a:r>
              <a:rPr lang="de-DE" sz="2000" b="1" i="1" dirty="0">
                <a:solidFill>
                  <a:schemeClr val="accent1"/>
                </a:solidFill>
              </a:rPr>
              <a:t>busradar-flensburg.de </a:t>
            </a:r>
            <a:r>
              <a:rPr lang="de-DE" sz="2000" dirty="0" err="1">
                <a:solidFill>
                  <a:schemeClr val="accent1"/>
                </a:solidFill>
              </a:rPr>
              <a:t>you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can</a:t>
            </a:r>
            <a:r>
              <a:rPr lang="de-DE" sz="2000" dirty="0">
                <a:solidFill>
                  <a:schemeClr val="accent1"/>
                </a:solidFill>
              </a:rPr>
              <a:t> check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location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of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your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bus</a:t>
            </a:r>
            <a:r>
              <a:rPr lang="de-DE" sz="2000" b="1" i="1" dirty="0">
                <a:solidFill>
                  <a:schemeClr val="accent1"/>
                </a:solidFill>
              </a:rPr>
              <a:t> in real time </a:t>
            </a:r>
            <a:r>
              <a:rPr lang="de-DE" sz="2000" dirty="0">
                <a:solidFill>
                  <a:schemeClr val="accent1"/>
                </a:solidFill>
              </a:rPr>
              <a:t>in </a:t>
            </a:r>
            <a:r>
              <a:rPr lang="de-DE" sz="2000" dirty="0" err="1">
                <a:solidFill>
                  <a:schemeClr val="accent1"/>
                </a:solidFill>
              </a:rPr>
              <a:t>case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of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uncertainty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if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it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already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departed</a:t>
            </a:r>
            <a:r>
              <a:rPr lang="de-DE" sz="2000" dirty="0">
                <a:solidFill>
                  <a:schemeClr val="accent1"/>
                </a:solidFill>
              </a:rPr>
              <a:t>. </a:t>
            </a:r>
            <a:r>
              <a:rPr lang="de-DE" sz="2000" dirty="0" err="1">
                <a:solidFill>
                  <a:schemeClr val="accent1"/>
                </a:solidFill>
              </a:rPr>
              <a:t>You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can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purchase</a:t>
            </a:r>
            <a:r>
              <a:rPr lang="de-DE" sz="2000" dirty="0">
                <a:solidFill>
                  <a:schemeClr val="accent1"/>
                </a:solidFill>
              </a:rPr>
              <a:t> a ticket </a:t>
            </a:r>
            <a:r>
              <a:rPr lang="de-DE" sz="2000" b="1" i="1" dirty="0" err="1">
                <a:solidFill>
                  <a:schemeClr val="accent1"/>
                </a:solidFill>
              </a:rPr>
              <a:t>from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the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driver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directly</a:t>
            </a:r>
            <a:r>
              <a:rPr lang="de-DE" sz="2000" dirty="0">
                <a:solidFill>
                  <a:schemeClr val="accent1"/>
                </a:solidFill>
              </a:rPr>
              <a:t> (</a:t>
            </a:r>
            <a:r>
              <a:rPr lang="de-DE" sz="2000" i="1" dirty="0">
                <a:solidFill>
                  <a:schemeClr val="accent1"/>
                </a:solidFill>
              </a:rPr>
              <a:t>cash </a:t>
            </a:r>
            <a:r>
              <a:rPr lang="de-DE" sz="2000" i="1" dirty="0" err="1">
                <a:solidFill>
                  <a:schemeClr val="accent1"/>
                </a:solidFill>
              </a:rPr>
              <a:t>only</a:t>
            </a:r>
            <a:r>
              <a:rPr lang="de-DE" sz="2000" dirty="0">
                <a:solidFill>
                  <a:schemeClr val="accent1"/>
                </a:solidFill>
              </a:rPr>
              <a:t>) </a:t>
            </a:r>
            <a:r>
              <a:rPr lang="de-DE" sz="2000" dirty="0" err="1">
                <a:solidFill>
                  <a:schemeClr val="accent1"/>
                </a:solidFill>
              </a:rPr>
              <a:t>or</a:t>
            </a:r>
            <a:r>
              <a:rPr lang="de-DE" sz="2000" dirty="0">
                <a:solidFill>
                  <a:schemeClr val="accent1"/>
                </a:solidFill>
              </a:rPr>
              <a:t> in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>
                <a:solidFill>
                  <a:schemeClr val="accent1"/>
                </a:solidFill>
              </a:rPr>
              <a:t>FAIRTIQ </a:t>
            </a:r>
            <a:r>
              <a:rPr lang="de-DE" sz="2000" b="1" i="1" dirty="0" err="1">
                <a:solidFill>
                  <a:schemeClr val="accent1"/>
                </a:solidFill>
              </a:rPr>
              <a:t>app</a:t>
            </a:r>
            <a:endParaRPr lang="de-DE" sz="2000" b="1" i="1" dirty="0">
              <a:solidFill>
                <a:schemeClr val="accent1"/>
              </a:solidFill>
            </a:endParaRPr>
          </a:p>
          <a:p>
            <a:endParaRPr lang="de-DE" sz="2000" dirty="0">
              <a:solidFill>
                <a:schemeClr val="accent1"/>
              </a:solidFill>
            </a:endParaRPr>
          </a:p>
          <a:p>
            <a:r>
              <a:rPr lang="de-DE" sz="2000" b="1" i="1" dirty="0">
                <a:solidFill>
                  <a:schemeClr val="accent1"/>
                </a:solidFill>
              </a:rPr>
              <a:t>Trains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depart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from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central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station</a:t>
            </a:r>
            <a:r>
              <a:rPr lang="de-DE" sz="2000" b="1" i="1" dirty="0">
                <a:solidFill>
                  <a:schemeClr val="accent1"/>
                </a:solidFill>
              </a:rPr>
              <a:t> (Hauptbahnhof), </a:t>
            </a:r>
            <a:r>
              <a:rPr lang="de-DE" sz="2000" dirty="0" err="1">
                <a:solidFill>
                  <a:schemeClr val="accent1"/>
                </a:solidFill>
              </a:rPr>
              <a:t>you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can</a:t>
            </a:r>
            <a:r>
              <a:rPr lang="de-DE" sz="2000" dirty="0">
                <a:solidFill>
                  <a:schemeClr val="accent1"/>
                </a:solidFill>
              </a:rPr>
              <a:t> check </a:t>
            </a:r>
            <a:r>
              <a:rPr lang="de-DE" sz="2000" dirty="0" err="1">
                <a:solidFill>
                  <a:schemeClr val="accent1"/>
                </a:solidFill>
              </a:rPr>
              <a:t>connections</a:t>
            </a:r>
            <a:r>
              <a:rPr lang="de-DE" sz="2000" dirty="0">
                <a:solidFill>
                  <a:schemeClr val="accent1"/>
                </a:solidFill>
              </a:rPr>
              <a:t> via </a:t>
            </a:r>
            <a:r>
              <a:rPr lang="de-DE" sz="2000" b="1" i="1" dirty="0">
                <a:solidFill>
                  <a:schemeClr val="accent1"/>
                </a:solidFill>
              </a:rPr>
              <a:t>bahn.de, </a:t>
            </a:r>
            <a:r>
              <a:rPr lang="de-DE" sz="2000" b="1" i="1" dirty="0" err="1">
                <a:solidFill>
                  <a:schemeClr val="accent1"/>
                </a:solidFill>
              </a:rPr>
              <a:t>the</a:t>
            </a:r>
            <a:r>
              <a:rPr lang="de-DE" sz="2000" b="1" i="1" dirty="0">
                <a:solidFill>
                  <a:schemeClr val="accent1"/>
                </a:solidFill>
              </a:rPr>
              <a:t> DB </a:t>
            </a:r>
            <a:r>
              <a:rPr lang="de-DE" sz="2000" b="1" i="1" dirty="0" err="1">
                <a:solidFill>
                  <a:schemeClr val="accent1"/>
                </a:solidFill>
              </a:rPr>
              <a:t>navigator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app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or</a:t>
            </a:r>
            <a:r>
              <a:rPr lang="de-DE" sz="2000" b="1" i="1" dirty="0">
                <a:solidFill>
                  <a:schemeClr val="accent1"/>
                </a:solidFill>
              </a:rPr>
              <a:t> nah.sh</a:t>
            </a:r>
          </a:p>
        </p:txBody>
      </p:sp>
    </p:spTree>
    <p:extLst>
      <p:ext uri="{BB962C8B-B14F-4D97-AF65-F5344CB8AC3E}">
        <p14:creationId xmlns:p14="http://schemas.microsoft.com/office/powerpoint/2010/main" val="3433593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4CD60-0CFA-665C-A0D3-CD277873F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4137183-9ADE-AE01-3A9E-29D53B12A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9783625-C6CA-5D39-7939-F94F6D31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04|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de-DE" sz="2700" b="1" dirty="0"/>
              <a:t>Flensburg – A </a:t>
            </a:r>
            <a:r>
              <a:rPr lang="de-DE" sz="2700" b="1" dirty="0" err="1"/>
              <a:t>lively</a:t>
            </a:r>
            <a:r>
              <a:rPr lang="de-DE" sz="2700" b="1" dirty="0"/>
              <a:t> </a:t>
            </a:r>
            <a:r>
              <a:rPr lang="de-DE" sz="2700" b="1" dirty="0" err="1"/>
              <a:t>place</a:t>
            </a:r>
            <a:r>
              <a:rPr lang="de-DE" sz="2700" b="1" dirty="0"/>
              <a:t> </a:t>
            </a:r>
            <a:r>
              <a:rPr lang="de-DE" sz="2700" b="1" dirty="0" err="1"/>
              <a:t>to</a:t>
            </a:r>
            <a:r>
              <a:rPr lang="de-DE" sz="2700" b="1" dirty="0"/>
              <a:t> </a:t>
            </a:r>
            <a:r>
              <a:rPr lang="de-DE" sz="2700" b="1" dirty="0" err="1"/>
              <a:t>work</a:t>
            </a:r>
            <a:r>
              <a:rPr lang="de-DE" sz="2700" b="1" dirty="0"/>
              <a:t> at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B2A1C55-1F36-EEBF-04AE-65D717D746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2510CB7-2E43-C828-8FE9-F7DBBCB31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B9022-3884-FD66-A051-0B7B40224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29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0A308BF-EEDE-2B1C-9571-178C2D080990}"/>
              </a:ext>
            </a:extLst>
          </p:cNvPr>
          <p:cNvSpPr txBox="1"/>
          <p:nvPr/>
        </p:nvSpPr>
        <p:spPr>
          <a:xfrm>
            <a:off x="501650" y="1422400"/>
            <a:ext cx="89154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Tips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everyday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life</a:t>
            </a:r>
            <a:r>
              <a:rPr lang="de-DE" sz="2400" b="1" dirty="0">
                <a:solidFill>
                  <a:schemeClr val="tx2"/>
                </a:solidFill>
              </a:rPr>
              <a:t> and </a:t>
            </a:r>
            <a:r>
              <a:rPr lang="de-DE" sz="2400" b="1" dirty="0" err="1">
                <a:solidFill>
                  <a:schemeClr val="tx2"/>
                </a:solidFill>
              </a:rPr>
              <a:t>fun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dirty="0"/>
          </a:p>
          <a:p>
            <a:r>
              <a:rPr lang="de-DE" sz="2000" b="1" dirty="0">
                <a:solidFill>
                  <a:schemeClr val="tx2"/>
                </a:solidFill>
              </a:rPr>
              <a:t>Libraries:</a:t>
            </a:r>
          </a:p>
          <a:p>
            <a:endParaRPr lang="de-DE" sz="2000" b="1" dirty="0"/>
          </a:p>
          <a:p>
            <a:r>
              <a:rPr lang="de-DE" sz="2000" b="1" i="1" dirty="0">
                <a:solidFill>
                  <a:schemeClr val="accent1"/>
                </a:solidFill>
              </a:rPr>
              <a:t>Stadtbibliothek Flensburg </a:t>
            </a:r>
            <a:r>
              <a:rPr lang="de-DE" sz="2000" dirty="0">
                <a:solidFill>
                  <a:schemeClr val="accent1"/>
                </a:solidFill>
              </a:rPr>
              <a:t>(</a:t>
            </a:r>
            <a:r>
              <a:rPr lang="de-DE" sz="2000" dirty="0" err="1">
                <a:solidFill>
                  <a:schemeClr val="accent1"/>
                </a:solidFill>
              </a:rPr>
              <a:t>mostly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recreational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literature</a:t>
            </a:r>
            <a:r>
              <a:rPr lang="de-DE" sz="2000" dirty="0">
                <a:solidFill>
                  <a:schemeClr val="accent1"/>
                </a:solidFill>
              </a:rPr>
              <a:t>, CD, DVD, </a:t>
            </a:r>
            <a:r>
              <a:rPr lang="de-DE" sz="2000" dirty="0" err="1">
                <a:solidFill>
                  <a:schemeClr val="accent1"/>
                </a:solidFill>
              </a:rPr>
              <a:t>games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dirty="0" err="1">
                <a:solidFill>
                  <a:schemeClr val="accent1"/>
                </a:solidFill>
              </a:rPr>
              <a:t>comics</a:t>
            </a:r>
            <a:r>
              <a:rPr lang="de-DE" sz="2000" dirty="0">
                <a:solidFill>
                  <a:schemeClr val="accent1"/>
                </a:solidFill>
              </a:rPr>
              <a:t> etc. – </a:t>
            </a:r>
            <a:r>
              <a:rPr lang="de-DE" sz="2000" b="1" i="1" dirty="0" err="1">
                <a:solidFill>
                  <a:schemeClr val="accent1"/>
                </a:solidFill>
              </a:rPr>
              <a:t>almost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exclusively</a:t>
            </a:r>
            <a:r>
              <a:rPr lang="de-DE" sz="2000" b="1" i="1" dirty="0">
                <a:solidFill>
                  <a:schemeClr val="accent1"/>
                </a:solidFill>
              </a:rPr>
              <a:t> German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dirty="0" err="1">
                <a:solidFill>
                  <a:schemeClr val="accent1"/>
                </a:solidFill>
              </a:rPr>
              <a:t>small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shelf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for</a:t>
            </a:r>
            <a:r>
              <a:rPr lang="de-DE" sz="2000" dirty="0">
                <a:solidFill>
                  <a:schemeClr val="accent1"/>
                </a:solidFill>
              </a:rPr>
              <a:t> English </a:t>
            </a:r>
            <a:r>
              <a:rPr lang="de-DE" sz="2000" dirty="0" err="1">
                <a:solidFill>
                  <a:schemeClr val="accent1"/>
                </a:solidFill>
              </a:rPr>
              <a:t>literature</a:t>
            </a:r>
            <a:r>
              <a:rPr lang="de-DE" sz="2000" dirty="0">
                <a:solidFill>
                  <a:schemeClr val="accent1"/>
                </a:solidFill>
              </a:rPr>
              <a:t>)</a:t>
            </a:r>
          </a:p>
          <a:p>
            <a:endParaRPr lang="de-DE" sz="2000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The </a:t>
            </a:r>
            <a:r>
              <a:rPr lang="de-DE" sz="2000" b="1" i="1" dirty="0" err="1">
                <a:solidFill>
                  <a:schemeClr val="accent1"/>
                </a:solidFill>
              </a:rPr>
              <a:t>Danish</a:t>
            </a:r>
            <a:r>
              <a:rPr lang="de-DE" sz="2000" b="1" i="1" dirty="0">
                <a:solidFill>
                  <a:schemeClr val="accent1"/>
                </a:solidFill>
              </a:rPr>
              <a:t> Central </a:t>
            </a:r>
            <a:r>
              <a:rPr lang="de-DE" sz="2000" b="1" i="1" dirty="0" err="1">
                <a:solidFill>
                  <a:schemeClr val="accent1"/>
                </a:solidFill>
              </a:rPr>
              <a:t>library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dirty="0">
                <a:solidFill>
                  <a:schemeClr val="accent1"/>
                </a:solidFill>
              </a:rPr>
              <a:t>(</a:t>
            </a:r>
            <a:r>
              <a:rPr lang="de-DE" sz="2000" b="1" i="1" dirty="0" err="1">
                <a:solidFill>
                  <a:schemeClr val="accent1"/>
                </a:solidFill>
              </a:rPr>
              <a:t>Danish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literature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b="1" i="1" dirty="0" err="1">
                <a:solidFill>
                  <a:schemeClr val="accent1"/>
                </a:solidFill>
              </a:rPr>
              <a:t>archive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of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the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Danish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minority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including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works</a:t>
            </a:r>
            <a:r>
              <a:rPr lang="de-DE" sz="2000" dirty="0">
                <a:solidFill>
                  <a:schemeClr val="accent1"/>
                </a:solidFill>
              </a:rPr>
              <a:t> in </a:t>
            </a:r>
            <a:r>
              <a:rPr lang="de-DE" sz="2000" b="1" i="1" dirty="0">
                <a:solidFill>
                  <a:schemeClr val="accent1"/>
                </a:solidFill>
              </a:rPr>
              <a:t>Low German, Low </a:t>
            </a:r>
            <a:r>
              <a:rPr lang="de-DE" sz="2000" b="1" i="1" dirty="0" err="1">
                <a:solidFill>
                  <a:schemeClr val="accent1"/>
                </a:solidFill>
              </a:rPr>
              <a:t>Danish</a:t>
            </a:r>
            <a:r>
              <a:rPr lang="de-DE" sz="2000" b="1" i="1" dirty="0">
                <a:solidFill>
                  <a:schemeClr val="accent1"/>
                </a:solidFill>
              </a:rPr>
              <a:t>, </a:t>
            </a:r>
            <a:r>
              <a:rPr lang="de-DE" sz="2000" b="1" i="1" dirty="0" err="1">
                <a:solidFill>
                  <a:schemeClr val="accent1"/>
                </a:solidFill>
              </a:rPr>
              <a:t>Frisian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as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well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as</a:t>
            </a:r>
            <a:r>
              <a:rPr lang="de-DE" sz="2000" dirty="0">
                <a:solidFill>
                  <a:schemeClr val="accent1"/>
                </a:solidFill>
              </a:rPr>
              <a:t> in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Petuh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vernacular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special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to</a:t>
            </a:r>
            <a:r>
              <a:rPr lang="de-DE" sz="2000" dirty="0">
                <a:solidFill>
                  <a:schemeClr val="accent1"/>
                </a:solidFill>
              </a:rPr>
              <a:t> Flensburg)</a:t>
            </a:r>
          </a:p>
          <a:p>
            <a:endParaRPr lang="de-DE" sz="2000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The </a:t>
            </a:r>
            <a:r>
              <a:rPr lang="de-DE" sz="2000" b="1" i="1" dirty="0">
                <a:solidFill>
                  <a:schemeClr val="accent1"/>
                </a:solidFill>
              </a:rPr>
              <a:t>ECMI </a:t>
            </a:r>
            <a:r>
              <a:rPr lang="de-DE" sz="2000" b="1" i="1" dirty="0" err="1">
                <a:solidFill>
                  <a:schemeClr val="accent1"/>
                </a:solidFill>
              </a:rPr>
              <a:t>library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dirty="0">
                <a:solidFill>
                  <a:schemeClr val="accent1"/>
                </a:solidFill>
              </a:rPr>
              <a:t>(</a:t>
            </a:r>
            <a:r>
              <a:rPr lang="de-DE" sz="2000" dirty="0" err="1">
                <a:solidFill>
                  <a:schemeClr val="accent1"/>
                </a:solidFill>
              </a:rPr>
              <a:t>specialized</a:t>
            </a:r>
            <a:r>
              <a:rPr lang="de-DE" sz="2000" dirty="0">
                <a:solidFill>
                  <a:schemeClr val="accent1"/>
                </a:solidFill>
              </a:rPr>
              <a:t> in </a:t>
            </a:r>
            <a:r>
              <a:rPr lang="de-DE" sz="2000" b="1" i="1" dirty="0" err="1">
                <a:solidFill>
                  <a:schemeClr val="accent1"/>
                </a:solidFill>
              </a:rPr>
              <a:t>minority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issues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dirty="0" err="1">
                <a:solidFill>
                  <a:schemeClr val="accent1"/>
                </a:solidFill>
              </a:rPr>
              <a:t>Ombudsman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reports</a:t>
            </a:r>
            <a:r>
              <a:rPr lang="de-DE" sz="2000" dirty="0">
                <a:solidFill>
                  <a:schemeClr val="accent1"/>
                </a:solidFill>
              </a:rPr>
              <a:t>, material in </a:t>
            </a:r>
            <a:r>
              <a:rPr lang="de-DE" sz="2000" b="1" i="1" dirty="0">
                <a:solidFill>
                  <a:schemeClr val="accent1"/>
                </a:solidFill>
              </a:rPr>
              <a:t>&gt;20 </a:t>
            </a:r>
            <a:r>
              <a:rPr lang="de-DE" sz="2000" b="1" i="1" dirty="0" err="1">
                <a:solidFill>
                  <a:schemeClr val="accent1"/>
                </a:solidFill>
              </a:rPr>
              <a:t>languages</a:t>
            </a:r>
            <a:r>
              <a:rPr lang="de-DE" sz="2000" dirty="0">
                <a:solidFill>
                  <a:schemeClr val="accent1"/>
                </a:solidFill>
              </a:rPr>
              <a:t>) </a:t>
            </a:r>
          </a:p>
          <a:p>
            <a:endParaRPr lang="de-DE" sz="2000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The </a:t>
            </a:r>
            <a:r>
              <a:rPr lang="de-DE" sz="2000" dirty="0" err="1">
                <a:solidFill>
                  <a:schemeClr val="accent1"/>
                </a:solidFill>
              </a:rPr>
              <a:t>library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of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the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navy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school</a:t>
            </a:r>
            <a:r>
              <a:rPr lang="de-DE" sz="2000" b="1" i="1" dirty="0">
                <a:solidFill>
                  <a:schemeClr val="accent1"/>
                </a:solidFill>
              </a:rPr>
              <a:t> (Marineschule) </a:t>
            </a:r>
            <a:r>
              <a:rPr lang="de-DE" sz="2000" dirty="0">
                <a:solidFill>
                  <a:schemeClr val="accent1"/>
                </a:solidFill>
              </a:rPr>
              <a:t>(</a:t>
            </a:r>
            <a:r>
              <a:rPr lang="de-DE" sz="2000" b="1" i="1" dirty="0">
                <a:solidFill>
                  <a:schemeClr val="accent1"/>
                </a:solidFill>
              </a:rPr>
              <a:t>German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literature</a:t>
            </a:r>
            <a:r>
              <a:rPr lang="de-DE" sz="2000" dirty="0">
                <a:solidFill>
                  <a:schemeClr val="accent1"/>
                </a:solidFill>
              </a:rPr>
              <a:t>, </a:t>
            </a:r>
            <a:r>
              <a:rPr lang="de-DE" sz="2000" dirty="0" err="1">
                <a:solidFill>
                  <a:schemeClr val="accent1"/>
                </a:solidFill>
              </a:rPr>
              <a:t>main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focus</a:t>
            </a:r>
            <a:r>
              <a:rPr lang="de-DE" sz="2000" dirty="0">
                <a:solidFill>
                  <a:schemeClr val="accent1"/>
                </a:solidFill>
              </a:rPr>
              <a:t> on </a:t>
            </a:r>
            <a:r>
              <a:rPr lang="de-DE" sz="2000" b="1" i="1" dirty="0" err="1">
                <a:solidFill>
                  <a:schemeClr val="accent1"/>
                </a:solidFill>
              </a:rPr>
              <a:t>nautics</a:t>
            </a:r>
            <a:r>
              <a:rPr lang="de-DE" sz="2000" b="1" i="1" dirty="0">
                <a:solidFill>
                  <a:schemeClr val="accent1"/>
                </a:solidFill>
              </a:rPr>
              <a:t>, </a:t>
            </a:r>
            <a:r>
              <a:rPr lang="de-DE" sz="2000" b="1" i="1" dirty="0" err="1">
                <a:solidFill>
                  <a:schemeClr val="accent1"/>
                </a:solidFill>
              </a:rPr>
              <a:t>navigation</a:t>
            </a:r>
            <a:r>
              <a:rPr lang="de-DE" sz="2000" b="1" i="1" dirty="0">
                <a:solidFill>
                  <a:schemeClr val="accent1"/>
                </a:solidFill>
              </a:rPr>
              <a:t> and </a:t>
            </a:r>
            <a:r>
              <a:rPr lang="de-DE" sz="2000" b="1" i="1" dirty="0" err="1">
                <a:solidFill>
                  <a:schemeClr val="accent1"/>
                </a:solidFill>
              </a:rPr>
              <a:t>the</a:t>
            </a:r>
            <a:r>
              <a:rPr lang="de-DE" sz="2000" b="1" i="1" dirty="0">
                <a:solidFill>
                  <a:schemeClr val="accent1"/>
                </a:solidFill>
              </a:rPr>
              <a:t> </a:t>
            </a:r>
            <a:r>
              <a:rPr lang="de-DE" sz="2000" b="1" i="1" dirty="0" err="1">
                <a:solidFill>
                  <a:schemeClr val="accent1"/>
                </a:solidFill>
              </a:rPr>
              <a:t>navy</a:t>
            </a:r>
            <a:r>
              <a:rPr lang="de-DE" sz="2000" dirty="0">
                <a:solidFill>
                  <a:schemeClr val="accent1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3446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7C741-A84E-B585-F406-5819A1F44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D3D396A-819F-5FB1-2567-95AA141AC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2DF02B-29ED-FA18-98DC-4C79FA3AF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01| </a:t>
            </a:r>
            <a:r>
              <a:rPr lang="en-US" sz="2700" b="1" dirty="0">
                <a:solidFill>
                  <a:schemeClr val="tx1"/>
                </a:solidFill>
              </a:rPr>
              <a:t>Culture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5EE2D10-B4E8-6CB9-385E-EF996950E4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17E0DAE-70EF-AC83-D67F-2DAB1219E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08B8349-938F-9C0A-DC8D-B75E9FAE2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3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982DECF-56AE-BC53-814E-5EB6E54689C9}"/>
              </a:ext>
            </a:extLst>
          </p:cNvPr>
          <p:cNvSpPr txBox="1"/>
          <p:nvPr/>
        </p:nvSpPr>
        <p:spPr>
          <a:xfrm>
            <a:off x="500811" y="1234043"/>
            <a:ext cx="891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Academic </a:t>
            </a:r>
            <a:r>
              <a:rPr lang="de-DE" sz="2400" b="1" dirty="0" err="1">
                <a:solidFill>
                  <a:schemeClr val="tx2"/>
                </a:solidFill>
              </a:rPr>
              <a:t>Definitions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132CFEFC-2E76-3919-9ACD-40D9A8DA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260265"/>
              </p:ext>
            </p:extLst>
          </p:nvPr>
        </p:nvGraphicFramePr>
        <p:xfrm>
          <a:off x="615950" y="1972707"/>
          <a:ext cx="9448800" cy="3623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val="3526141353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927713956"/>
                    </a:ext>
                  </a:extLst>
                </a:gridCol>
              </a:tblGrid>
              <a:tr h="473232">
                <a:tc>
                  <a:txBody>
                    <a:bodyPr/>
                    <a:lstStyle/>
                    <a:p>
                      <a:r>
                        <a:rPr lang="de-DE" dirty="0" err="1"/>
                        <a:t>Structural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Fluid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499675"/>
                  </a:ext>
                </a:extLst>
              </a:tr>
              <a:tr h="1166872">
                <a:tc>
                  <a:txBody>
                    <a:bodyPr/>
                    <a:lstStyle/>
                    <a:p>
                      <a:r>
                        <a:rPr lang="de-DE" sz="1800" dirty="0" err="1"/>
                        <a:t>Often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used</a:t>
                      </a:r>
                      <a:r>
                        <a:rPr lang="de-DE" sz="1800" dirty="0"/>
                        <a:t> in </a:t>
                      </a:r>
                      <a:r>
                        <a:rPr lang="de-DE" sz="1800" b="1" dirty="0" err="1"/>
                        <a:t>comparative</a:t>
                      </a:r>
                      <a:r>
                        <a:rPr lang="de-DE" sz="1800" b="1" dirty="0"/>
                        <a:t> </a:t>
                      </a:r>
                      <a:r>
                        <a:rPr lang="de-DE" sz="1800" b="1" dirty="0" err="1"/>
                        <a:t>studies</a:t>
                      </a:r>
                      <a:r>
                        <a:rPr lang="de-DE" sz="1800" b="1" dirty="0"/>
                        <a:t> </a:t>
                      </a:r>
                      <a:r>
                        <a:rPr lang="de-DE" sz="1800" dirty="0"/>
                        <a:t>and </a:t>
                      </a:r>
                      <a:r>
                        <a:rPr lang="de-DE" sz="1800" b="1" dirty="0" err="1"/>
                        <a:t>intercultural</a:t>
                      </a:r>
                      <a:r>
                        <a:rPr lang="de-DE" sz="1800" b="1" dirty="0"/>
                        <a:t> </a:t>
                      </a:r>
                      <a:r>
                        <a:rPr lang="de-DE" sz="1800" b="1" dirty="0" err="1"/>
                        <a:t>trainings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Critical </a:t>
                      </a:r>
                      <a:r>
                        <a:rPr lang="de-DE" b="1" dirty="0" err="1"/>
                        <a:t>approach</a:t>
                      </a:r>
                      <a:r>
                        <a:rPr lang="de-DE" b="1" dirty="0"/>
                        <a:t> </a:t>
                      </a:r>
                      <a:r>
                        <a:rPr lang="de-DE" dirty="0" err="1"/>
                        <a:t>towards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the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concept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culture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as</a:t>
                      </a:r>
                      <a:r>
                        <a:rPr lang="de-DE" dirty="0"/>
                        <a:t> </a:t>
                      </a:r>
                      <a:r>
                        <a:rPr lang="de-DE" b="1" dirty="0"/>
                        <a:t>a </a:t>
                      </a:r>
                      <a:r>
                        <a:rPr lang="de-DE" b="1" dirty="0" err="1"/>
                        <a:t>tool</a:t>
                      </a:r>
                      <a:r>
                        <a:rPr lang="de-DE" b="1" dirty="0"/>
                        <a:t> </a:t>
                      </a:r>
                      <a:r>
                        <a:rPr lang="de-DE" b="1" dirty="0" err="1"/>
                        <a:t>to</a:t>
                      </a:r>
                      <a:r>
                        <a:rPr lang="de-DE" b="1" dirty="0"/>
                        <a:t> </a:t>
                      </a:r>
                      <a:r>
                        <a:rPr lang="de-DE" b="1" dirty="0" err="1"/>
                        <a:t>justify</a:t>
                      </a:r>
                      <a:r>
                        <a:rPr lang="de-DE" b="1" dirty="0"/>
                        <a:t> </a:t>
                      </a:r>
                      <a:r>
                        <a:rPr lang="de-DE" b="1" dirty="0" err="1"/>
                        <a:t>hierarchy</a:t>
                      </a:r>
                      <a:r>
                        <a:rPr lang="de-DE" b="1" dirty="0"/>
                        <a:t> and </a:t>
                      </a:r>
                      <a:r>
                        <a:rPr lang="de-DE" b="1" dirty="0" err="1"/>
                        <a:t>colonial</a:t>
                      </a:r>
                      <a:r>
                        <a:rPr lang="de-DE" b="1" dirty="0"/>
                        <a:t> power </a:t>
                      </a:r>
                      <a:r>
                        <a:rPr lang="de-DE" b="1" dirty="0" err="1"/>
                        <a:t>dynamics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062140"/>
                  </a:ext>
                </a:extLst>
              </a:tr>
              <a:tr h="816811">
                <a:tc>
                  <a:txBody>
                    <a:bodyPr/>
                    <a:lstStyle/>
                    <a:p>
                      <a:r>
                        <a:rPr lang="de-DE" dirty="0" err="1"/>
                        <a:t>Commonly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focused</a:t>
                      </a:r>
                      <a:r>
                        <a:rPr lang="de-DE" dirty="0"/>
                        <a:t> on </a:t>
                      </a:r>
                      <a:r>
                        <a:rPr lang="de-DE" b="1" dirty="0"/>
                        <a:t>national </a:t>
                      </a:r>
                      <a:r>
                        <a:rPr lang="de-DE" b="1" dirty="0" err="1"/>
                        <a:t>or</a:t>
                      </a:r>
                      <a:r>
                        <a:rPr lang="de-DE" b="1" dirty="0"/>
                        <a:t> regional </a:t>
                      </a:r>
                      <a:r>
                        <a:rPr lang="de-DE" dirty="0" err="1"/>
                        <a:t>differences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Focused</a:t>
                      </a:r>
                      <a:r>
                        <a:rPr lang="de-DE" dirty="0"/>
                        <a:t> on </a:t>
                      </a:r>
                      <a:r>
                        <a:rPr lang="de-DE" dirty="0" err="1"/>
                        <a:t>the</a:t>
                      </a:r>
                      <a:r>
                        <a:rPr lang="de-DE" dirty="0"/>
                        <a:t> </a:t>
                      </a:r>
                      <a:r>
                        <a:rPr lang="de-DE" b="1" dirty="0" err="1"/>
                        <a:t>constant</a:t>
                      </a:r>
                      <a:r>
                        <a:rPr lang="de-DE" b="1" dirty="0"/>
                        <a:t> </a:t>
                      </a:r>
                      <a:r>
                        <a:rPr lang="de-DE" b="1" dirty="0" err="1"/>
                        <a:t>reappropriation</a:t>
                      </a:r>
                      <a:r>
                        <a:rPr lang="de-DE" b="1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symbols</a:t>
                      </a:r>
                      <a:r>
                        <a:rPr lang="de-DE" dirty="0"/>
                        <a:t> and </a:t>
                      </a:r>
                      <a:r>
                        <a:rPr lang="de-DE" dirty="0" err="1"/>
                        <a:t>the</a:t>
                      </a:r>
                      <a:r>
                        <a:rPr lang="de-DE" dirty="0"/>
                        <a:t> lack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fixity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214604"/>
                  </a:ext>
                </a:extLst>
              </a:tr>
              <a:tr h="1166872">
                <a:tc>
                  <a:txBody>
                    <a:bodyPr/>
                    <a:lstStyle/>
                    <a:p>
                      <a:r>
                        <a:rPr lang="de-DE" dirty="0"/>
                        <a:t>Culture </a:t>
                      </a:r>
                      <a:r>
                        <a:rPr lang="de-DE" dirty="0" err="1"/>
                        <a:t>as</a:t>
                      </a:r>
                      <a:r>
                        <a:rPr lang="de-DE" dirty="0"/>
                        <a:t> a </a:t>
                      </a:r>
                      <a:r>
                        <a:rPr lang="de-DE" dirty="0" err="1"/>
                        <a:t>set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b="1" dirty="0"/>
                        <a:t>observable variables </a:t>
                      </a:r>
                      <a:r>
                        <a:rPr lang="de-DE" dirty="0"/>
                        <a:t>(</a:t>
                      </a:r>
                      <a:r>
                        <a:rPr lang="de-DE" dirty="0" err="1"/>
                        <a:t>values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attitudes</a:t>
                      </a:r>
                      <a:r>
                        <a:rPr lang="de-DE" dirty="0"/>
                        <a:t>, </a:t>
                      </a:r>
                      <a:r>
                        <a:rPr lang="de-DE" dirty="0" err="1"/>
                        <a:t>symbols</a:t>
                      </a:r>
                      <a:r>
                        <a:rPr lang="de-DE" dirty="0"/>
                        <a:t>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Culture </a:t>
                      </a:r>
                      <a:r>
                        <a:rPr lang="de-DE" b="1" dirty="0" err="1"/>
                        <a:t>as</a:t>
                      </a:r>
                      <a:r>
                        <a:rPr lang="de-DE" b="1" dirty="0"/>
                        <a:t> a </a:t>
                      </a:r>
                      <a:r>
                        <a:rPr lang="de-DE" b="1" dirty="0" err="1"/>
                        <a:t>construct</a:t>
                      </a:r>
                      <a:r>
                        <a:rPr lang="de-DE" b="1" dirty="0"/>
                        <a:t> </a:t>
                      </a:r>
                      <a:r>
                        <a:rPr lang="de-DE" dirty="0" err="1"/>
                        <a:t>established</a:t>
                      </a:r>
                      <a:r>
                        <a:rPr lang="de-DE" dirty="0"/>
                        <a:t> in „</a:t>
                      </a:r>
                      <a:r>
                        <a:rPr lang="de-DE" dirty="0" err="1"/>
                        <a:t>third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space</a:t>
                      </a:r>
                      <a:r>
                        <a:rPr lang="de-DE" dirty="0"/>
                        <a:t>“ </a:t>
                      </a:r>
                      <a:r>
                        <a:rPr lang="de-DE" dirty="0" err="1"/>
                        <a:t>through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enunciation</a:t>
                      </a:r>
                      <a:r>
                        <a:rPr lang="de-DE" dirty="0"/>
                        <a:t> /</a:t>
                      </a:r>
                      <a:r>
                        <a:rPr lang="de-DE" dirty="0" err="1"/>
                        <a:t>utterance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symbols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91389"/>
                  </a:ext>
                </a:extLst>
              </a:tr>
            </a:tbl>
          </a:graphicData>
        </a:graphic>
      </p:graphicFrame>
      <p:pic>
        <p:nvPicPr>
          <p:cNvPr id="4" name="WhatsApp Audio 2026-01-27 at 14.40.22">
            <a:hlinkClick r:id="" action="ppaction://media"/>
            <a:extLst>
              <a:ext uri="{FF2B5EF4-FFF2-40B4-BE49-F238E27FC236}">
                <a16:creationId xmlns:a16="http://schemas.microsoft.com/office/drawing/2014/main" id="{F09113BD-E58A-5B8F-5FCE-F208F1ED1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350" y="419547"/>
            <a:ext cx="609600" cy="6096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45BD19A3-229B-2873-63AF-FC0E6FB0CAF0}"/>
              </a:ext>
            </a:extLst>
          </p:cNvPr>
          <p:cNvSpPr/>
          <p:nvPr/>
        </p:nvSpPr>
        <p:spPr>
          <a:xfrm>
            <a:off x="6697282" y="313809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4045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B4B53-ADAF-6862-F594-85CE6C4B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35D941-6587-C22C-016F-17CD82CD8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7E09728-5CEC-2790-2618-C7200942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04|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de-DE" sz="2700" b="1" dirty="0"/>
              <a:t>Flensburg – A </a:t>
            </a:r>
            <a:r>
              <a:rPr lang="de-DE" sz="2700" b="1" dirty="0" err="1"/>
              <a:t>lively</a:t>
            </a:r>
            <a:r>
              <a:rPr lang="de-DE" sz="2700" b="1" dirty="0"/>
              <a:t> </a:t>
            </a:r>
            <a:r>
              <a:rPr lang="de-DE" sz="2700" b="1" dirty="0" err="1"/>
              <a:t>place</a:t>
            </a:r>
            <a:r>
              <a:rPr lang="de-DE" sz="2700" b="1" dirty="0"/>
              <a:t> </a:t>
            </a:r>
            <a:r>
              <a:rPr lang="de-DE" sz="2700" b="1" dirty="0" err="1"/>
              <a:t>to</a:t>
            </a:r>
            <a:r>
              <a:rPr lang="de-DE" sz="2700" b="1" dirty="0"/>
              <a:t> </a:t>
            </a:r>
            <a:r>
              <a:rPr lang="de-DE" sz="2700" b="1" dirty="0" err="1"/>
              <a:t>work</a:t>
            </a:r>
            <a:r>
              <a:rPr lang="de-DE" sz="2700" b="1" dirty="0"/>
              <a:t> at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65CC150-2A19-6B68-F40F-4314696E3A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0E9FF01-0D88-93B1-39C0-45C2D6684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ACEE8E2-051D-77A3-3732-18FA1411B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30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B25E49-3E7F-CB04-A6F4-7BB800F5D1E2}"/>
              </a:ext>
            </a:extLst>
          </p:cNvPr>
          <p:cNvSpPr txBox="1"/>
          <p:nvPr/>
        </p:nvSpPr>
        <p:spPr>
          <a:xfrm>
            <a:off x="501650" y="1422400"/>
            <a:ext cx="891540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Tips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everyday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life</a:t>
            </a:r>
            <a:r>
              <a:rPr lang="de-DE" sz="2400" b="1" dirty="0">
                <a:solidFill>
                  <a:schemeClr val="tx2"/>
                </a:solidFill>
              </a:rPr>
              <a:t> and </a:t>
            </a:r>
            <a:r>
              <a:rPr lang="de-DE" sz="2400" b="1" dirty="0" err="1">
                <a:solidFill>
                  <a:schemeClr val="tx2"/>
                </a:solidFill>
              </a:rPr>
              <a:t>fun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sz="1600" b="1" dirty="0">
                <a:solidFill>
                  <a:schemeClr val="accent1"/>
                </a:solidFill>
              </a:rPr>
              <a:t>Museumsberg: </a:t>
            </a:r>
            <a:r>
              <a:rPr lang="de-DE" sz="1600" dirty="0" err="1">
                <a:solidFill>
                  <a:schemeClr val="accent1"/>
                </a:solidFill>
              </a:rPr>
              <a:t>changing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exhibitions</a:t>
            </a:r>
            <a:r>
              <a:rPr lang="de-DE" sz="1600" dirty="0">
                <a:solidFill>
                  <a:schemeClr val="accent1"/>
                </a:solidFill>
              </a:rPr>
              <a:t> (10 </a:t>
            </a:r>
            <a:r>
              <a:rPr lang="de-DE" sz="1600" dirty="0" err="1">
                <a:solidFill>
                  <a:schemeClr val="accent1"/>
                </a:solidFill>
              </a:rPr>
              <a:t>euros</a:t>
            </a:r>
            <a:r>
              <a:rPr lang="de-DE" sz="1600" dirty="0">
                <a:solidFill>
                  <a:schemeClr val="accent1"/>
                </a:solidFill>
              </a:rPr>
              <a:t> a ticket </a:t>
            </a:r>
            <a:r>
              <a:rPr lang="de-DE" sz="1600" dirty="0" err="1">
                <a:solidFill>
                  <a:schemeClr val="accent1"/>
                </a:solidFill>
              </a:rPr>
              <a:t>for</a:t>
            </a:r>
            <a:r>
              <a:rPr lang="de-DE" sz="1600" dirty="0">
                <a:solidFill>
                  <a:schemeClr val="accent1"/>
                </a:solidFill>
              </a:rPr>
              <a:t> all </a:t>
            </a:r>
            <a:r>
              <a:rPr lang="de-DE" sz="1600" dirty="0" err="1">
                <a:solidFill>
                  <a:schemeClr val="accent1"/>
                </a:solidFill>
              </a:rPr>
              <a:t>of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them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including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Schifffahrtsmuseum at </a:t>
            </a:r>
            <a:r>
              <a:rPr lang="de-DE" sz="1600" b="1" i="1" dirty="0" err="1">
                <a:solidFill>
                  <a:schemeClr val="accent1"/>
                </a:solidFill>
              </a:rPr>
              <a:t>the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harbour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or</a:t>
            </a:r>
            <a:r>
              <a:rPr lang="de-DE" sz="1600" dirty="0">
                <a:solidFill>
                  <a:schemeClr val="accent1"/>
                </a:solidFill>
              </a:rPr>
              <a:t> 25 </a:t>
            </a:r>
            <a:r>
              <a:rPr lang="de-DE" sz="1600" dirty="0" err="1">
                <a:solidFill>
                  <a:schemeClr val="accent1"/>
                </a:solidFill>
              </a:rPr>
              <a:t>euros</a:t>
            </a:r>
            <a:r>
              <a:rPr lang="de-DE" sz="1600" dirty="0">
                <a:solidFill>
                  <a:schemeClr val="accent1"/>
                </a:solidFill>
              </a:rPr>
              <a:t> a </a:t>
            </a:r>
            <a:r>
              <a:rPr lang="de-DE" sz="1600" dirty="0" err="1">
                <a:solidFill>
                  <a:schemeClr val="accent1"/>
                </a:solidFill>
              </a:rPr>
              <a:t>year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if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you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become</a:t>
            </a:r>
            <a:r>
              <a:rPr lang="de-DE" sz="1600" dirty="0">
                <a:solidFill>
                  <a:schemeClr val="accent1"/>
                </a:solidFill>
              </a:rPr>
              <a:t> a </a:t>
            </a:r>
            <a:r>
              <a:rPr lang="de-DE" sz="1600" dirty="0" err="1">
                <a:solidFill>
                  <a:schemeClr val="accent1"/>
                </a:solidFill>
              </a:rPr>
              <a:t>member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of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the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art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association</a:t>
            </a:r>
            <a:r>
              <a:rPr lang="de-DE" sz="1600" dirty="0">
                <a:solidFill>
                  <a:schemeClr val="accent1"/>
                </a:solidFill>
              </a:rPr>
              <a:t>), </a:t>
            </a:r>
            <a:r>
              <a:rPr lang="de-DE" sz="1600" b="1" i="1" dirty="0" err="1">
                <a:solidFill>
                  <a:schemeClr val="accent1"/>
                </a:solidFill>
              </a:rPr>
              <a:t>Christiansenpark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nearby</a:t>
            </a:r>
            <a:endParaRPr lang="de-DE" sz="1600" dirty="0">
              <a:solidFill>
                <a:schemeClr val="accent1"/>
              </a:solidFill>
            </a:endParaRPr>
          </a:p>
          <a:p>
            <a:endParaRPr lang="de-DE" sz="1600" dirty="0">
              <a:solidFill>
                <a:schemeClr val="accent1"/>
              </a:solidFill>
            </a:endParaRPr>
          </a:p>
          <a:p>
            <a:r>
              <a:rPr lang="de-DE" sz="1600" b="1" dirty="0" err="1">
                <a:solidFill>
                  <a:schemeClr val="accent1"/>
                </a:solidFill>
              </a:rPr>
              <a:t>Theatre</a:t>
            </a:r>
            <a:r>
              <a:rPr lang="de-DE" sz="1600" b="1" dirty="0">
                <a:solidFill>
                  <a:schemeClr val="accent1"/>
                </a:solidFill>
              </a:rPr>
              <a:t>: </a:t>
            </a:r>
            <a:r>
              <a:rPr lang="de-DE" sz="1600" b="1" i="1" dirty="0">
                <a:solidFill>
                  <a:schemeClr val="accent1"/>
                </a:solidFill>
              </a:rPr>
              <a:t>Stadttheater Flensburg </a:t>
            </a:r>
            <a:r>
              <a:rPr lang="de-DE" sz="1600" dirty="0">
                <a:solidFill>
                  <a:schemeClr val="accent1"/>
                </a:solidFill>
              </a:rPr>
              <a:t>(</a:t>
            </a:r>
            <a:r>
              <a:rPr lang="de-DE" sz="1600" dirty="0" err="1">
                <a:solidFill>
                  <a:schemeClr val="accent1"/>
                </a:solidFill>
              </a:rPr>
              <a:t>plays</a:t>
            </a:r>
            <a:r>
              <a:rPr lang="de-DE" sz="1600" dirty="0">
                <a:solidFill>
                  <a:schemeClr val="accent1"/>
                </a:solidFill>
              </a:rPr>
              <a:t> in German </a:t>
            </a:r>
            <a:r>
              <a:rPr lang="de-DE" sz="1600" dirty="0" err="1">
                <a:solidFill>
                  <a:schemeClr val="accent1"/>
                </a:solidFill>
              </a:rPr>
              <a:t>or</a:t>
            </a:r>
            <a:r>
              <a:rPr lang="de-DE" sz="1600" dirty="0">
                <a:solidFill>
                  <a:schemeClr val="accent1"/>
                </a:solidFill>
              </a:rPr>
              <a:t> Plattdeutsch, </a:t>
            </a:r>
            <a:r>
              <a:rPr lang="de-DE" sz="1600" dirty="0" err="1">
                <a:solidFill>
                  <a:schemeClr val="accent1"/>
                </a:solidFill>
              </a:rPr>
              <a:t>symphonic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orchestra</a:t>
            </a:r>
            <a:r>
              <a:rPr lang="de-DE" sz="1600" dirty="0">
                <a:solidFill>
                  <a:schemeClr val="accent1"/>
                </a:solidFill>
              </a:rPr>
              <a:t>, </a:t>
            </a:r>
            <a:r>
              <a:rPr lang="de-DE" sz="1600" dirty="0" err="1">
                <a:solidFill>
                  <a:schemeClr val="accent1"/>
                </a:solidFill>
              </a:rPr>
              <a:t>opera</a:t>
            </a:r>
            <a:r>
              <a:rPr lang="de-DE" sz="1600" dirty="0">
                <a:solidFill>
                  <a:schemeClr val="accent1"/>
                </a:solidFill>
              </a:rPr>
              <a:t>/</a:t>
            </a:r>
            <a:r>
              <a:rPr lang="de-DE" sz="1600" dirty="0" err="1">
                <a:solidFill>
                  <a:schemeClr val="accent1"/>
                </a:solidFill>
              </a:rPr>
              <a:t>musicals</a:t>
            </a:r>
            <a:r>
              <a:rPr lang="de-DE" sz="1600" dirty="0">
                <a:solidFill>
                  <a:schemeClr val="accent1"/>
                </a:solidFill>
              </a:rPr>
              <a:t>, </a:t>
            </a:r>
            <a:r>
              <a:rPr lang="de-DE" sz="1600" dirty="0" err="1">
                <a:solidFill>
                  <a:schemeClr val="accent1"/>
                </a:solidFill>
              </a:rPr>
              <a:t>ballet</a:t>
            </a:r>
            <a:r>
              <a:rPr lang="de-DE" sz="1600" dirty="0">
                <a:solidFill>
                  <a:schemeClr val="accent1"/>
                </a:solidFill>
              </a:rPr>
              <a:t>), </a:t>
            </a:r>
            <a:r>
              <a:rPr lang="de-DE" sz="1600" b="1" i="1" dirty="0" err="1">
                <a:solidFill>
                  <a:schemeClr val="accent1"/>
                </a:solidFill>
              </a:rPr>
              <a:t>Pilkentafel</a:t>
            </a:r>
            <a:r>
              <a:rPr lang="de-DE" sz="1600" dirty="0">
                <a:solidFill>
                  <a:schemeClr val="accent1"/>
                </a:solidFill>
              </a:rPr>
              <a:t> (</a:t>
            </a:r>
            <a:r>
              <a:rPr lang="de-DE" sz="1600" dirty="0" err="1">
                <a:solidFill>
                  <a:schemeClr val="accent1"/>
                </a:solidFill>
              </a:rPr>
              <a:t>smaller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stage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with</a:t>
            </a:r>
            <a:r>
              <a:rPr lang="de-DE" sz="1600" dirty="0">
                <a:solidFill>
                  <a:schemeClr val="accent1"/>
                </a:solidFill>
              </a:rPr>
              <a:t> a </a:t>
            </a:r>
            <a:r>
              <a:rPr lang="de-DE" sz="1600" dirty="0" err="1">
                <a:solidFill>
                  <a:schemeClr val="accent1"/>
                </a:solidFill>
              </a:rPr>
              <a:t>shared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topic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for</a:t>
            </a:r>
            <a:r>
              <a:rPr lang="de-DE" sz="1600" dirty="0">
                <a:solidFill>
                  <a:schemeClr val="accent1"/>
                </a:solidFill>
              </a:rPr>
              <a:t> all </a:t>
            </a:r>
            <a:r>
              <a:rPr lang="de-DE" sz="1600" dirty="0" err="1">
                <a:solidFill>
                  <a:schemeClr val="accent1"/>
                </a:solidFill>
              </a:rPr>
              <a:t>performances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each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season</a:t>
            </a:r>
            <a:r>
              <a:rPr lang="de-DE" sz="1600" dirty="0">
                <a:solidFill>
                  <a:schemeClr val="accent1"/>
                </a:solidFill>
              </a:rPr>
              <a:t>), </a:t>
            </a:r>
            <a:r>
              <a:rPr lang="de-DE" sz="1600" b="1" i="1" dirty="0">
                <a:solidFill>
                  <a:schemeClr val="accent1"/>
                </a:solidFill>
              </a:rPr>
              <a:t>Orpheus </a:t>
            </a:r>
            <a:r>
              <a:rPr lang="de-DE" sz="1600" b="1" i="1" dirty="0" err="1">
                <a:solidFill>
                  <a:schemeClr val="accent1"/>
                </a:solidFill>
              </a:rPr>
              <a:t>theatre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dirty="0">
                <a:solidFill>
                  <a:schemeClr val="accent1"/>
                </a:solidFill>
              </a:rPr>
              <a:t>(</a:t>
            </a:r>
            <a:r>
              <a:rPr lang="de-DE" sz="1600" dirty="0" err="1">
                <a:solidFill>
                  <a:schemeClr val="accent1"/>
                </a:solidFill>
              </a:rPr>
              <a:t>room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for</a:t>
            </a:r>
            <a:r>
              <a:rPr lang="de-DE" sz="1600" dirty="0">
                <a:solidFill>
                  <a:schemeClr val="accent1"/>
                </a:solidFill>
              </a:rPr>
              <a:t> 60 </a:t>
            </a:r>
            <a:r>
              <a:rPr lang="de-DE" sz="1600" dirty="0" err="1">
                <a:solidFill>
                  <a:schemeClr val="accent1"/>
                </a:solidFill>
              </a:rPr>
              <a:t>people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only</a:t>
            </a:r>
            <a:r>
              <a:rPr lang="de-DE" sz="1600" dirty="0">
                <a:solidFill>
                  <a:schemeClr val="accent1"/>
                </a:solidFill>
              </a:rPr>
              <a:t>, mix </a:t>
            </a:r>
            <a:r>
              <a:rPr lang="de-DE" sz="1600" dirty="0" err="1">
                <a:solidFill>
                  <a:schemeClr val="accent1"/>
                </a:solidFill>
              </a:rPr>
              <a:t>of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theatre</a:t>
            </a:r>
            <a:r>
              <a:rPr lang="de-DE" sz="1600" dirty="0">
                <a:solidFill>
                  <a:schemeClr val="accent1"/>
                </a:solidFill>
              </a:rPr>
              <a:t> and </a:t>
            </a:r>
            <a:r>
              <a:rPr lang="de-DE" sz="1600" dirty="0" err="1">
                <a:solidFill>
                  <a:schemeClr val="accent1"/>
                </a:solidFill>
              </a:rPr>
              <a:t>musical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performances</a:t>
            </a:r>
            <a:r>
              <a:rPr lang="de-DE" sz="1600" dirty="0">
                <a:solidFill>
                  <a:schemeClr val="accent1"/>
                </a:solidFill>
              </a:rPr>
              <a:t>)</a:t>
            </a:r>
          </a:p>
          <a:p>
            <a:endParaRPr lang="de-DE" sz="1600" dirty="0">
              <a:solidFill>
                <a:schemeClr val="accent1"/>
              </a:solidFill>
            </a:endParaRPr>
          </a:p>
          <a:p>
            <a:r>
              <a:rPr lang="de-DE" sz="1600" b="1" dirty="0">
                <a:solidFill>
                  <a:schemeClr val="accent1"/>
                </a:solidFill>
              </a:rPr>
              <a:t>Flea </a:t>
            </a:r>
            <a:r>
              <a:rPr lang="de-DE" sz="1600" b="1" dirty="0" err="1">
                <a:solidFill>
                  <a:schemeClr val="accent1"/>
                </a:solidFill>
              </a:rPr>
              <a:t>markets</a:t>
            </a:r>
            <a:r>
              <a:rPr lang="de-DE" sz="1600" b="1" dirty="0">
                <a:solidFill>
                  <a:schemeClr val="accent1"/>
                </a:solidFill>
              </a:rPr>
              <a:t>: </a:t>
            </a:r>
            <a:r>
              <a:rPr lang="de-DE" sz="1600" dirty="0" err="1">
                <a:solidFill>
                  <a:schemeClr val="accent1"/>
                </a:solidFill>
              </a:rPr>
              <a:t>There‘s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regular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flea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markets</a:t>
            </a:r>
            <a:r>
              <a:rPr lang="de-DE" sz="1600" dirty="0">
                <a:solidFill>
                  <a:schemeClr val="accent1"/>
                </a:solidFill>
              </a:rPr>
              <a:t> on</a:t>
            </a:r>
            <a:r>
              <a:rPr lang="de-DE" sz="1600" i="1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Sundays</a:t>
            </a:r>
            <a:r>
              <a:rPr lang="de-DE" sz="1600" i="1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during</a:t>
            </a:r>
            <a:r>
              <a:rPr lang="de-DE" sz="1600" dirty="0">
                <a:solidFill>
                  <a:schemeClr val="accent1"/>
                </a:solidFill>
              </a:rPr>
              <a:t> warmer </a:t>
            </a:r>
            <a:r>
              <a:rPr lang="de-DE" sz="1600" dirty="0" err="1">
                <a:solidFill>
                  <a:schemeClr val="accent1"/>
                </a:solidFill>
              </a:rPr>
              <a:t>seasons</a:t>
            </a:r>
            <a:r>
              <a:rPr lang="de-DE" sz="1600" dirty="0">
                <a:solidFill>
                  <a:schemeClr val="accent1"/>
                </a:solidFill>
              </a:rPr>
              <a:t> – </a:t>
            </a:r>
            <a:r>
              <a:rPr lang="de-DE" sz="1600" dirty="0" err="1">
                <a:solidFill>
                  <a:schemeClr val="accent1"/>
                </a:solidFill>
              </a:rPr>
              <a:t>the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biggest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ones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are</a:t>
            </a:r>
            <a:r>
              <a:rPr lang="de-DE" sz="1600" dirty="0">
                <a:solidFill>
                  <a:schemeClr val="accent1"/>
                </a:solidFill>
              </a:rPr>
              <a:t> at </a:t>
            </a:r>
            <a:r>
              <a:rPr lang="de-DE" sz="1600" b="1" i="1" dirty="0">
                <a:solidFill>
                  <a:schemeClr val="accent1"/>
                </a:solidFill>
              </a:rPr>
              <a:t>Citti-Park</a:t>
            </a:r>
            <a:r>
              <a:rPr lang="de-DE" sz="1600" dirty="0">
                <a:solidFill>
                  <a:schemeClr val="accent1"/>
                </a:solidFill>
              </a:rPr>
              <a:t> (outside) </a:t>
            </a:r>
            <a:r>
              <a:rPr lang="de-DE" sz="1600" dirty="0" err="1">
                <a:solidFill>
                  <a:schemeClr val="accent1"/>
                </a:solidFill>
              </a:rPr>
              <a:t>as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well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as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Fördepark</a:t>
            </a:r>
            <a:r>
              <a:rPr lang="de-DE" sz="1600" dirty="0">
                <a:solidFill>
                  <a:schemeClr val="accent1"/>
                </a:solidFill>
              </a:rPr>
              <a:t> (</a:t>
            </a:r>
            <a:r>
              <a:rPr lang="de-DE" sz="1600" dirty="0" err="1">
                <a:solidFill>
                  <a:schemeClr val="accent1"/>
                </a:solidFill>
              </a:rPr>
              <a:t>inside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the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underground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car</a:t>
            </a:r>
            <a:r>
              <a:rPr lang="de-DE" sz="1600" dirty="0">
                <a:solidFill>
                  <a:schemeClr val="accent1"/>
                </a:solidFill>
              </a:rPr>
              <a:t> park), </a:t>
            </a:r>
            <a:r>
              <a:rPr lang="de-DE" sz="1600" dirty="0" err="1">
                <a:solidFill>
                  <a:schemeClr val="accent1"/>
                </a:solidFill>
              </a:rPr>
              <a:t>remember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to</a:t>
            </a:r>
            <a:r>
              <a:rPr lang="de-DE" sz="1600" dirty="0">
                <a:solidFill>
                  <a:schemeClr val="accent1"/>
                </a:solidFill>
              </a:rPr>
              <a:t> bring cash </a:t>
            </a:r>
            <a:r>
              <a:rPr lang="de-DE" sz="1600" dirty="0" err="1">
                <a:solidFill>
                  <a:schemeClr val="accent1"/>
                </a:solidFill>
              </a:rPr>
              <a:t>here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as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well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as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only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few</a:t>
            </a:r>
            <a:r>
              <a:rPr lang="de-DE" sz="1600" dirty="0">
                <a:solidFill>
                  <a:schemeClr val="accent1"/>
                </a:solidFill>
              </a:rPr>
              <a:t> stands </a:t>
            </a:r>
            <a:r>
              <a:rPr lang="de-DE" sz="1600" dirty="0" err="1">
                <a:solidFill>
                  <a:schemeClr val="accent1"/>
                </a:solidFill>
              </a:rPr>
              <a:t>accept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Paypal</a:t>
            </a:r>
            <a:endParaRPr lang="de-DE" sz="1600" dirty="0">
              <a:solidFill>
                <a:schemeClr val="accent1"/>
              </a:solidFill>
            </a:endParaRPr>
          </a:p>
          <a:p>
            <a:endParaRPr lang="de-DE" sz="1600" dirty="0">
              <a:solidFill>
                <a:schemeClr val="accent1"/>
              </a:solidFill>
            </a:endParaRPr>
          </a:p>
          <a:p>
            <a:r>
              <a:rPr lang="de-DE" sz="1600" b="1" dirty="0">
                <a:solidFill>
                  <a:schemeClr val="accent1"/>
                </a:solidFill>
              </a:rPr>
              <a:t>Cinema: </a:t>
            </a:r>
            <a:r>
              <a:rPr lang="de-DE" sz="1600" b="1" i="1" dirty="0">
                <a:solidFill>
                  <a:schemeClr val="accent1"/>
                </a:solidFill>
              </a:rPr>
              <a:t>UCI-Kinowelt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dirty="0">
                <a:solidFill>
                  <a:schemeClr val="accent1"/>
                </a:solidFill>
              </a:rPr>
              <a:t>(</a:t>
            </a:r>
            <a:r>
              <a:rPr lang="de-DE" sz="1600" dirty="0" err="1">
                <a:solidFill>
                  <a:schemeClr val="accent1"/>
                </a:solidFill>
              </a:rPr>
              <a:t>standard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cinema</a:t>
            </a:r>
            <a:r>
              <a:rPr lang="de-DE" sz="1600" dirty="0">
                <a:solidFill>
                  <a:schemeClr val="accent1"/>
                </a:solidFill>
              </a:rPr>
              <a:t>, check </a:t>
            </a:r>
            <a:r>
              <a:rPr lang="de-DE" sz="1600" dirty="0" err="1">
                <a:solidFill>
                  <a:schemeClr val="accent1"/>
                </a:solidFill>
              </a:rPr>
              <a:t>for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OmU</a:t>
            </a:r>
            <a:r>
              <a:rPr lang="de-DE" sz="1600" i="1" dirty="0">
                <a:solidFill>
                  <a:schemeClr val="accent1"/>
                </a:solidFill>
              </a:rPr>
              <a:t> </a:t>
            </a:r>
            <a:r>
              <a:rPr lang="de-DE" sz="1600" dirty="0">
                <a:solidFill>
                  <a:schemeClr val="accent1"/>
                </a:solidFill>
              </a:rPr>
              <a:t>(Original mit Untertiteln) </a:t>
            </a:r>
            <a:r>
              <a:rPr lang="de-DE" sz="1600" dirty="0" err="1">
                <a:solidFill>
                  <a:schemeClr val="accent1"/>
                </a:solidFill>
              </a:rPr>
              <a:t>for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English </a:t>
            </a:r>
            <a:r>
              <a:rPr lang="de-DE" sz="1600" b="1" i="1" dirty="0" err="1">
                <a:solidFill>
                  <a:schemeClr val="accent1"/>
                </a:solidFill>
              </a:rPr>
              <a:t>audio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with</a:t>
            </a:r>
            <a:r>
              <a:rPr lang="de-DE" sz="1600" b="1" i="1" dirty="0">
                <a:solidFill>
                  <a:schemeClr val="accent1"/>
                </a:solidFill>
              </a:rPr>
              <a:t> German </a:t>
            </a:r>
            <a:r>
              <a:rPr lang="de-DE" sz="1600" b="1" i="1" dirty="0" err="1">
                <a:solidFill>
                  <a:schemeClr val="accent1"/>
                </a:solidFill>
              </a:rPr>
              <a:t>subtitles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OV</a:t>
            </a:r>
            <a:r>
              <a:rPr lang="de-DE" sz="1600" dirty="0">
                <a:solidFill>
                  <a:schemeClr val="accent1"/>
                </a:solidFill>
              </a:rPr>
              <a:t> (Originalversion) </a:t>
            </a:r>
            <a:r>
              <a:rPr lang="de-DE" sz="1600" dirty="0" err="1">
                <a:solidFill>
                  <a:schemeClr val="accent1"/>
                </a:solidFill>
              </a:rPr>
              <a:t>for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English </a:t>
            </a:r>
            <a:r>
              <a:rPr lang="de-DE" sz="1600" b="1" i="1" dirty="0" err="1">
                <a:solidFill>
                  <a:schemeClr val="accent1"/>
                </a:solidFill>
              </a:rPr>
              <a:t>audio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only</a:t>
            </a:r>
            <a:r>
              <a:rPr lang="de-DE" sz="1600" dirty="0">
                <a:solidFill>
                  <a:schemeClr val="accent1"/>
                </a:solidFill>
              </a:rPr>
              <a:t>), </a:t>
            </a:r>
            <a:r>
              <a:rPr lang="de-DE" sz="1600" b="1" i="1" dirty="0">
                <a:solidFill>
                  <a:schemeClr val="accent1"/>
                </a:solidFill>
              </a:rPr>
              <a:t>51 Stufen-Kino </a:t>
            </a:r>
            <a:r>
              <a:rPr lang="de-DE" sz="1600" dirty="0">
                <a:solidFill>
                  <a:schemeClr val="accent1"/>
                </a:solidFill>
              </a:rPr>
              <a:t>(</a:t>
            </a:r>
            <a:r>
              <a:rPr lang="de-DE" sz="1600" b="1" i="1" dirty="0">
                <a:solidFill>
                  <a:schemeClr val="accent1"/>
                </a:solidFill>
              </a:rPr>
              <a:t>alternative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cinema</a:t>
            </a:r>
            <a:r>
              <a:rPr lang="de-DE" sz="1600" dirty="0">
                <a:solidFill>
                  <a:schemeClr val="accent1"/>
                </a:solidFill>
              </a:rPr>
              <a:t>, </a:t>
            </a:r>
            <a:r>
              <a:rPr lang="de-DE" sz="1600" dirty="0" err="1">
                <a:solidFill>
                  <a:schemeClr val="accent1"/>
                </a:solidFill>
              </a:rPr>
              <a:t>one</a:t>
            </a:r>
            <a:r>
              <a:rPr lang="de-DE" sz="1600" dirty="0">
                <a:solidFill>
                  <a:schemeClr val="accent1"/>
                </a:solidFill>
              </a:rPr>
              <a:t> hall </a:t>
            </a:r>
            <a:r>
              <a:rPr lang="de-DE" sz="1600" dirty="0" err="1">
                <a:solidFill>
                  <a:schemeClr val="accent1"/>
                </a:solidFill>
              </a:rPr>
              <a:t>with</a:t>
            </a:r>
            <a:r>
              <a:rPr lang="de-DE" sz="1600" dirty="0">
                <a:solidFill>
                  <a:schemeClr val="accent1"/>
                </a:solidFill>
              </a:rPr>
              <a:t> an </a:t>
            </a:r>
            <a:r>
              <a:rPr lang="de-DE" sz="1600" b="1" i="1" dirty="0" err="1">
                <a:solidFill>
                  <a:schemeClr val="accent1"/>
                </a:solidFill>
              </a:rPr>
              <a:t>older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atmosphere</a:t>
            </a:r>
            <a:r>
              <a:rPr lang="de-DE" sz="1600" dirty="0">
                <a:solidFill>
                  <a:schemeClr val="accent1"/>
                </a:solidFill>
              </a:rPr>
              <a:t>, </a:t>
            </a:r>
            <a:r>
              <a:rPr lang="de-DE" sz="1600" dirty="0" err="1">
                <a:solidFill>
                  <a:schemeClr val="accent1"/>
                </a:solidFill>
              </a:rPr>
              <a:t>cheaper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prices</a:t>
            </a:r>
            <a:r>
              <a:rPr lang="de-DE" sz="1600" dirty="0">
                <a:solidFill>
                  <a:schemeClr val="accent1"/>
                </a:solidFill>
              </a:rPr>
              <a:t> but </a:t>
            </a:r>
            <a:r>
              <a:rPr lang="de-DE" sz="1600" b="1" i="1" dirty="0" err="1">
                <a:solidFill>
                  <a:schemeClr val="accent1"/>
                </a:solidFill>
              </a:rPr>
              <a:t>smaller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program</a:t>
            </a:r>
            <a:r>
              <a:rPr lang="de-DE" sz="1600" b="1" dirty="0">
                <a:solidFill>
                  <a:schemeClr val="accent1"/>
                </a:solidFill>
              </a:rPr>
              <a:t>, </a:t>
            </a:r>
            <a:r>
              <a:rPr lang="de-DE" sz="1600" dirty="0" err="1">
                <a:solidFill>
                  <a:schemeClr val="accent1"/>
                </a:solidFill>
              </a:rPr>
              <a:t>hosts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the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„Kurzfilmtage“</a:t>
            </a:r>
            <a:r>
              <a:rPr lang="de-DE" sz="1600" b="1" dirty="0">
                <a:solidFill>
                  <a:schemeClr val="accent1"/>
                </a:solidFill>
              </a:rPr>
              <a:t>, </a:t>
            </a:r>
            <a:r>
              <a:rPr lang="de-DE" sz="1600" dirty="0">
                <a:solidFill>
                  <a:schemeClr val="accent1"/>
                </a:solidFill>
              </a:rPr>
              <a:t>a </a:t>
            </a:r>
            <a:r>
              <a:rPr lang="de-DE" sz="1600" dirty="0" err="1">
                <a:solidFill>
                  <a:schemeClr val="accent1"/>
                </a:solidFill>
              </a:rPr>
              <a:t>short</a:t>
            </a:r>
            <a:r>
              <a:rPr lang="de-DE" sz="1600" dirty="0">
                <a:solidFill>
                  <a:schemeClr val="accent1"/>
                </a:solidFill>
              </a:rPr>
              <a:t> film </a:t>
            </a:r>
            <a:r>
              <a:rPr lang="de-DE" sz="1600" dirty="0" err="1">
                <a:solidFill>
                  <a:schemeClr val="accent1"/>
                </a:solidFill>
              </a:rPr>
              <a:t>festival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every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year</a:t>
            </a:r>
            <a:r>
              <a:rPr lang="de-DE" sz="1600" dirty="0">
                <a:solidFill>
                  <a:schemeClr val="accent1"/>
                </a:solidFill>
              </a:rPr>
              <a:t>)</a:t>
            </a:r>
          </a:p>
          <a:p>
            <a:endParaRPr lang="de-DE" sz="1600" dirty="0">
              <a:solidFill>
                <a:schemeClr val="accent1"/>
              </a:solidFill>
            </a:endParaRPr>
          </a:p>
          <a:p>
            <a:r>
              <a:rPr lang="de-DE" sz="1600" b="1" dirty="0">
                <a:solidFill>
                  <a:schemeClr val="accent1"/>
                </a:solidFill>
              </a:rPr>
              <a:t>Events: </a:t>
            </a:r>
            <a:r>
              <a:rPr lang="de-DE" sz="1600" dirty="0" err="1">
                <a:solidFill>
                  <a:schemeClr val="accent1"/>
                </a:solidFill>
              </a:rPr>
              <a:t>bigger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events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usually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take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place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either</a:t>
            </a:r>
            <a:r>
              <a:rPr lang="de-DE" sz="1600" dirty="0">
                <a:solidFill>
                  <a:schemeClr val="accent1"/>
                </a:solidFill>
              </a:rPr>
              <a:t> in </a:t>
            </a:r>
            <a:r>
              <a:rPr lang="de-DE" sz="1600" b="1" i="1" dirty="0">
                <a:solidFill>
                  <a:schemeClr val="accent1"/>
                </a:solidFill>
              </a:rPr>
              <a:t>Deutsches Haus </a:t>
            </a:r>
            <a:r>
              <a:rPr lang="de-DE" sz="1600" dirty="0" err="1">
                <a:solidFill>
                  <a:schemeClr val="accent1"/>
                </a:solidFill>
              </a:rPr>
              <a:t>or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GP Joule Arena </a:t>
            </a:r>
            <a:r>
              <a:rPr lang="de-DE" sz="1600" dirty="0">
                <a:solidFill>
                  <a:schemeClr val="accent1"/>
                </a:solidFill>
              </a:rPr>
              <a:t>(</a:t>
            </a:r>
            <a:r>
              <a:rPr lang="de-DE" sz="1600" dirty="0" err="1">
                <a:solidFill>
                  <a:schemeClr val="accent1"/>
                </a:solidFill>
              </a:rPr>
              <a:t>tickets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can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be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bought</a:t>
            </a:r>
            <a:r>
              <a:rPr lang="de-DE" sz="1600" dirty="0">
                <a:solidFill>
                  <a:schemeClr val="accent1"/>
                </a:solidFill>
              </a:rPr>
              <a:t> at </a:t>
            </a:r>
            <a:r>
              <a:rPr lang="de-DE" sz="1600" dirty="0" err="1">
                <a:solidFill>
                  <a:schemeClr val="accent1"/>
                </a:solidFill>
              </a:rPr>
              <a:t>the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location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eventim.de</a:t>
            </a:r>
            <a:r>
              <a:rPr lang="de-DE" sz="1600" dirty="0">
                <a:solidFill>
                  <a:schemeClr val="accent1"/>
                </a:solidFill>
              </a:rPr>
              <a:t>)</a:t>
            </a:r>
            <a:r>
              <a:rPr lang="de-DE" sz="1600" b="1" dirty="0">
                <a:solidFill>
                  <a:schemeClr val="accent1"/>
                </a:solidFill>
              </a:rPr>
              <a:t>, </a:t>
            </a:r>
            <a:r>
              <a:rPr lang="de-DE" sz="1600" dirty="0">
                <a:solidFill>
                  <a:schemeClr val="accent1"/>
                </a:solidFill>
              </a:rPr>
              <a:t>in warmer </a:t>
            </a:r>
            <a:r>
              <a:rPr lang="de-DE" sz="1600" dirty="0" err="1">
                <a:solidFill>
                  <a:schemeClr val="accent1"/>
                </a:solidFill>
              </a:rPr>
              <a:t>seasons</a:t>
            </a:r>
            <a:r>
              <a:rPr lang="de-DE" sz="1600" dirty="0">
                <a:solidFill>
                  <a:schemeClr val="accent1"/>
                </a:solidFill>
              </a:rPr>
              <a:t> a </a:t>
            </a:r>
            <a:r>
              <a:rPr lang="de-DE" sz="1600" dirty="0" err="1">
                <a:solidFill>
                  <a:schemeClr val="accent1"/>
                </a:solidFill>
              </a:rPr>
              <a:t>lot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of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action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takes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place</a:t>
            </a:r>
            <a:r>
              <a:rPr lang="de-DE" sz="1600" dirty="0">
                <a:solidFill>
                  <a:schemeClr val="accent1"/>
                </a:solidFill>
              </a:rPr>
              <a:t> at </a:t>
            </a:r>
            <a:r>
              <a:rPr lang="de-DE" sz="1600" dirty="0" err="1">
                <a:solidFill>
                  <a:schemeClr val="accent1"/>
                </a:solidFill>
              </a:rPr>
              <a:t>the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Hafenspitze</a:t>
            </a:r>
            <a:r>
              <a:rPr lang="de-DE" sz="1600" b="1" dirty="0">
                <a:solidFill>
                  <a:schemeClr val="accent1"/>
                </a:solidFill>
              </a:rPr>
              <a:t> – </a:t>
            </a:r>
            <a:r>
              <a:rPr lang="de-DE" sz="1600" dirty="0" err="1">
                <a:solidFill>
                  <a:schemeClr val="accent1"/>
                </a:solidFill>
              </a:rPr>
              <a:t>the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biggest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harbour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b="1" i="1" dirty="0" err="1">
                <a:solidFill>
                  <a:schemeClr val="accent1"/>
                </a:solidFill>
              </a:rPr>
              <a:t>festivals</a:t>
            </a:r>
            <a:r>
              <a:rPr lang="de-DE" sz="1600" b="1" i="1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are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called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Rum-Regatta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dirty="0">
                <a:solidFill>
                  <a:schemeClr val="accent1"/>
                </a:solidFill>
              </a:rPr>
              <a:t>and </a:t>
            </a:r>
            <a:r>
              <a:rPr lang="de-DE" sz="1600" b="1" i="1" dirty="0" err="1">
                <a:solidFill>
                  <a:schemeClr val="accent1"/>
                </a:solidFill>
              </a:rPr>
              <a:t>Nautics</a:t>
            </a:r>
            <a:endParaRPr lang="de-DE" sz="1600" i="1" dirty="0">
              <a:solidFill>
                <a:schemeClr val="accent1"/>
              </a:solidFill>
            </a:endParaRPr>
          </a:p>
          <a:p>
            <a:endParaRPr lang="de-DE" sz="16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34685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8558-01D8-7A4B-5E21-49353B879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9E1C0AE-8A4B-64DE-8301-9C4CEE790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264ED02-1076-0B9A-1F72-219F5768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04|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de-DE" sz="2700" b="1" dirty="0"/>
              <a:t>Flensburg – A </a:t>
            </a:r>
            <a:r>
              <a:rPr lang="de-DE" sz="2700" b="1" dirty="0" err="1"/>
              <a:t>lively</a:t>
            </a:r>
            <a:r>
              <a:rPr lang="de-DE" sz="2700" b="1" dirty="0"/>
              <a:t> </a:t>
            </a:r>
            <a:r>
              <a:rPr lang="de-DE" sz="2700" b="1" dirty="0" err="1"/>
              <a:t>place</a:t>
            </a:r>
            <a:r>
              <a:rPr lang="de-DE" sz="2700" b="1" dirty="0"/>
              <a:t> </a:t>
            </a:r>
            <a:r>
              <a:rPr lang="de-DE" sz="2700" b="1" dirty="0" err="1"/>
              <a:t>to</a:t>
            </a:r>
            <a:r>
              <a:rPr lang="de-DE" sz="2700" b="1" dirty="0"/>
              <a:t> </a:t>
            </a:r>
            <a:r>
              <a:rPr lang="de-DE" sz="2700" b="1" dirty="0" err="1"/>
              <a:t>work</a:t>
            </a:r>
            <a:r>
              <a:rPr lang="de-DE" sz="2700" b="1" dirty="0"/>
              <a:t> at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1C05E2A-D3BC-0226-2B16-261D056319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E700DEF-2C9C-076D-29ED-36C3211D3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2BF9EEE-D874-A531-5B97-CF12321AA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31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F9409E5-3F4E-E368-AEF8-D173EC80623A}"/>
              </a:ext>
            </a:extLst>
          </p:cNvPr>
          <p:cNvSpPr txBox="1"/>
          <p:nvPr/>
        </p:nvSpPr>
        <p:spPr>
          <a:xfrm>
            <a:off x="501650" y="1422400"/>
            <a:ext cx="89154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tx2"/>
                </a:solidFill>
              </a:rPr>
              <a:t>Tips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for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everyday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life</a:t>
            </a:r>
            <a:r>
              <a:rPr lang="de-DE" sz="2400" b="1" dirty="0">
                <a:solidFill>
                  <a:schemeClr val="tx2"/>
                </a:solidFill>
              </a:rPr>
              <a:t> and </a:t>
            </a:r>
            <a:r>
              <a:rPr lang="de-DE" sz="2400" b="1" dirty="0" err="1">
                <a:solidFill>
                  <a:schemeClr val="tx2"/>
                </a:solidFill>
              </a:rPr>
              <a:t>fun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dirty="0"/>
          </a:p>
          <a:p>
            <a:r>
              <a:rPr lang="de-DE" b="1" dirty="0">
                <a:solidFill>
                  <a:schemeClr val="tx2"/>
                </a:solidFill>
              </a:rPr>
              <a:t>Sports: </a:t>
            </a:r>
            <a:r>
              <a:rPr lang="de-DE" dirty="0" err="1">
                <a:solidFill>
                  <a:schemeClr val="accent1"/>
                </a:solidFill>
              </a:rPr>
              <a:t>university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sports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card</a:t>
            </a:r>
            <a:r>
              <a:rPr lang="de-DE" dirty="0">
                <a:solidFill>
                  <a:schemeClr val="accent1"/>
                </a:solidFill>
              </a:rPr>
              <a:t> (</a:t>
            </a:r>
            <a:r>
              <a:rPr lang="de-DE" b="1" i="1" dirty="0">
                <a:solidFill>
                  <a:schemeClr val="accent1"/>
                </a:solidFill>
              </a:rPr>
              <a:t>60 </a:t>
            </a:r>
            <a:r>
              <a:rPr lang="de-DE" b="1" i="1" dirty="0" err="1">
                <a:solidFill>
                  <a:schemeClr val="accent1"/>
                </a:solidFill>
              </a:rPr>
              <a:t>euros</a:t>
            </a:r>
            <a:r>
              <a:rPr lang="de-DE" b="1" i="1" dirty="0">
                <a:solidFill>
                  <a:schemeClr val="accent1"/>
                </a:solidFill>
              </a:rPr>
              <a:t> per </a:t>
            </a:r>
            <a:r>
              <a:rPr lang="de-DE" b="1" i="1" dirty="0" err="1">
                <a:solidFill>
                  <a:schemeClr val="accent1"/>
                </a:solidFill>
              </a:rPr>
              <a:t>semester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courses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only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>
                <a:solidFill>
                  <a:schemeClr val="accent1"/>
                </a:solidFill>
              </a:rPr>
              <a:t>140 </a:t>
            </a:r>
            <a:r>
              <a:rPr lang="de-DE" b="1" i="1" dirty="0" err="1">
                <a:solidFill>
                  <a:schemeClr val="accent1"/>
                </a:solidFill>
              </a:rPr>
              <a:t>euros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with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the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gym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tickets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>
                <a:solidFill>
                  <a:schemeClr val="accent1"/>
                </a:solidFill>
              </a:rPr>
              <a:t>shorter</a:t>
            </a:r>
            <a:r>
              <a:rPr lang="de-DE" dirty="0">
                <a:solidFill>
                  <a:schemeClr val="accent1"/>
                </a:solidFill>
              </a:rPr>
              <a:t> time </a:t>
            </a:r>
            <a:r>
              <a:rPr lang="de-DE" dirty="0" err="1">
                <a:solidFill>
                  <a:schemeClr val="accent1"/>
                </a:solidFill>
              </a:rPr>
              <a:t>period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can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purchased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well</a:t>
            </a:r>
            <a:r>
              <a:rPr lang="de-DE" dirty="0">
                <a:solidFill>
                  <a:schemeClr val="accent1"/>
                </a:solidFill>
              </a:rPr>
              <a:t>), </a:t>
            </a:r>
          </a:p>
          <a:p>
            <a:r>
              <a:rPr lang="de-DE" b="1" i="1" dirty="0" err="1">
                <a:solidFill>
                  <a:schemeClr val="accent1"/>
                </a:solidFill>
              </a:rPr>
              <a:t>handball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games</a:t>
            </a:r>
            <a:r>
              <a:rPr lang="de-DE" b="1" i="1" dirty="0">
                <a:solidFill>
                  <a:schemeClr val="accent1"/>
                </a:solidFill>
              </a:rPr>
              <a:t> in </a:t>
            </a:r>
            <a:r>
              <a:rPr lang="de-DE" b="1" i="1" dirty="0" err="1">
                <a:solidFill>
                  <a:schemeClr val="accent1"/>
                </a:solidFill>
              </a:rPr>
              <a:t>the</a:t>
            </a:r>
            <a:r>
              <a:rPr lang="de-DE" b="1" i="1" dirty="0">
                <a:solidFill>
                  <a:schemeClr val="accent1"/>
                </a:solidFill>
              </a:rPr>
              <a:t> GP Joule-Arena </a:t>
            </a:r>
            <a:r>
              <a:rPr lang="de-DE" dirty="0" err="1">
                <a:solidFill>
                  <a:schemeClr val="accent1"/>
                </a:solidFill>
              </a:rPr>
              <a:t>near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Campus,</a:t>
            </a:r>
          </a:p>
          <a:p>
            <a:r>
              <a:rPr lang="de-DE" b="1" i="1" dirty="0">
                <a:solidFill>
                  <a:schemeClr val="accent1"/>
                </a:solidFill>
              </a:rPr>
              <a:t>regional </a:t>
            </a:r>
            <a:r>
              <a:rPr lang="de-DE" b="1" i="1" dirty="0" err="1">
                <a:solidFill>
                  <a:schemeClr val="accent1"/>
                </a:solidFill>
              </a:rPr>
              <a:t>league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football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games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in Weiche at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>
                <a:solidFill>
                  <a:schemeClr val="accent1"/>
                </a:solidFill>
              </a:rPr>
              <a:t>Manfred-Werner-Stadion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and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i="1" dirty="0">
                <a:solidFill>
                  <a:schemeClr val="accent1"/>
                </a:solidFill>
              </a:rPr>
              <a:t>American Football </a:t>
            </a:r>
            <a:r>
              <a:rPr lang="de-DE" b="1" i="1" dirty="0" err="1">
                <a:solidFill>
                  <a:schemeClr val="accent1"/>
                </a:solidFill>
              </a:rPr>
              <a:t>games</a:t>
            </a:r>
            <a:r>
              <a:rPr lang="de-DE" b="1" i="1" dirty="0">
                <a:solidFill>
                  <a:schemeClr val="accent1"/>
                </a:solidFill>
              </a:rPr>
              <a:t> (</a:t>
            </a:r>
            <a:r>
              <a:rPr lang="de-DE" b="1" i="1" dirty="0" err="1">
                <a:solidFill>
                  <a:schemeClr val="accent1"/>
                </a:solidFill>
              </a:rPr>
              <a:t>Sealords</a:t>
            </a:r>
            <a:r>
              <a:rPr lang="de-DE" b="1" i="1" dirty="0">
                <a:solidFill>
                  <a:schemeClr val="accent1"/>
                </a:solidFill>
              </a:rPr>
              <a:t>)</a:t>
            </a:r>
          </a:p>
          <a:p>
            <a:endParaRPr lang="de-DE" i="1" dirty="0">
              <a:solidFill>
                <a:schemeClr val="accent1"/>
              </a:solidFill>
            </a:endParaRPr>
          </a:p>
          <a:p>
            <a:r>
              <a:rPr lang="de-DE" dirty="0">
                <a:solidFill>
                  <a:schemeClr val="accent1"/>
                </a:solidFill>
              </a:rPr>
              <a:t>The </a:t>
            </a:r>
            <a:r>
              <a:rPr lang="de-DE" dirty="0" err="1">
                <a:solidFill>
                  <a:schemeClr val="accent1"/>
                </a:solidFill>
              </a:rPr>
              <a:t>biggest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general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sports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club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is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called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>
                <a:solidFill>
                  <a:schemeClr val="accent1"/>
                </a:solidFill>
              </a:rPr>
              <a:t>TSB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many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disciplines</a:t>
            </a:r>
            <a:r>
              <a:rPr lang="de-DE" dirty="0">
                <a:solidFill>
                  <a:schemeClr val="accent1"/>
                </a:solidFill>
              </a:rPr>
              <a:t>,</a:t>
            </a:r>
          </a:p>
          <a:p>
            <a:r>
              <a:rPr lang="de-DE" dirty="0">
                <a:solidFill>
                  <a:schemeClr val="accent1"/>
                </a:solidFill>
              </a:rPr>
              <a:t>lots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opportunities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sailing</a:t>
            </a:r>
            <a:r>
              <a:rPr lang="de-DE" i="1"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due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proximity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water</a:t>
            </a:r>
            <a:r>
              <a:rPr lang="de-DE" dirty="0">
                <a:solidFill>
                  <a:schemeClr val="accent1"/>
                </a:solidFill>
              </a:rPr>
              <a:t>, </a:t>
            </a:r>
          </a:p>
          <a:p>
            <a:r>
              <a:rPr lang="de-DE" dirty="0">
                <a:solidFill>
                  <a:schemeClr val="accent1"/>
                </a:solidFill>
              </a:rPr>
              <a:t>a </a:t>
            </a:r>
            <a:r>
              <a:rPr lang="de-DE" b="1" i="1" dirty="0" err="1">
                <a:solidFill>
                  <a:schemeClr val="accent1"/>
                </a:solidFill>
              </a:rPr>
              <a:t>bouldering</a:t>
            </a:r>
            <a:r>
              <a:rPr lang="de-DE" b="1" i="1" dirty="0">
                <a:solidFill>
                  <a:schemeClr val="accent1"/>
                </a:solidFill>
              </a:rPr>
              <a:t> hall </a:t>
            </a:r>
            <a:r>
              <a:rPr lang="de-DE" dirty="0" err="1">
                <a:solidFill>
                  <a:schemeClr val="accent1"/>
                </a:solidFill>
              </a:rPr>
              <a:t>near</a:t>
            </a:r>
            <a:r>
              <a:rPr lang="de-DE" dirty="0">
                <a:solidFill>
                  <a:schemeClr val="accent1"/>
                </a:solidFill>
              </a:rPr>
              <a:t> Citti-Park…</a:t>
            </a:r>
          </a:p>
          <a:p>
            <a:endParaRPr lang="de-DE" b="1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Campusbad: </a:t>
            </a:r>
            <a:r>
              <a:rPr lang="de-DE" b="1" i="1" dirty="0" err="1">
                <a:solidFill>
                  <a:schemeClr val="accent1"/>
                </a:solidFill>
              </a:rPr>
              <a:t>public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swimming</a:t>
            </a:r>
            <a:r>
              <a:rPr lang="de-DE" b="1" i="1" dirty="0">
                <a:solidFill>
                  <a:schemeClr val="accent1"/>
                </a:solidFill>
              </a:rPr>
              <a:t> pool </a:t>
            </a:r>
            <a:r>
              <a:rPr lang="de-DE" dirty="0" err="1">
                <a:solidFill>
                  <a:schemeClr val="accent1"/>
                </a:solidFill>
              </a:rPr>
              <a:t>near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university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with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>
                <a:solidFill>
                  <a:schemeClr val="accent1"/>
                </a:solidFill>
              </a:rPr>
              <a:t>sports</a:t>
            </a:r>
            <a:r>
              <a:rPr lang="de-DE" dirty="0">
                <a:solidFill>
                  <a:schemeClr val="accent1"/>
                </a:solidFill>
              </a:rPr>
              <a:t> pool </a:t>
            </a:r>
            <a:r>
              <a:rPr lang="de-DE" dirty="0" err="1">
                <a:solidFill>
                  <a:schemeClr val="accent1"/>
                </a:solidFill>
              </a:rPr>
              <a:t>as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well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recreational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areas</a:t>
            </a:r>
            <a:r>
              <a:rPr lang="de-DE" dirty="0">
                <a:solidFill>
                  <a:schemeClr val="accent1"/>
                </a:solidFill>
              </a:rPr>
              <a:t> and a </a:t>
            </a:r>
            <a:r>
              <a:rPr lang="de-DE" dirty="0" err="1">
                <a:solidFill>
                  <a:schemeClr val="accent1"/>
                </a:solidFill>
              </a:rPr>
              <a:t>sauna</a:t>
            </a:r>
            <a:r>
              <a:rPr lang="de-DE" dirty="0">
                <a:solidFill>
                  <a:schemeClr val="accent1"/>
                </a:solidFill>
              </a:rPr>
              <a:t> (open </a:t>
            </a:r>
            <a:r>
              <a:rPr lang="de-DE" b="1" i="1" dirty="0">
                <a:solidFill>
                  <a:schemeClr val="accent1"/>
                </a:solidFill>
              </a:rPr>
              <a:t>Tuesday </a:t>
            </a:r>
            <a:r>
              <a:rPr lang="de-DE" b="1" i="1" dirty="0" err="1">
                <a:solidFill>
                  <a:schemeClr val="accent1"/>
                </a:solidFill>
              </a:rPr>
              <a:t>to</a:t>
            </a:r>
            <a:r>
              <a:rPr lang="de-DE" b="1" i="1" dirty="0">
                <a:solidFill>
                  <a:schemeClr val="accent1"/>
                </a:solidFill>
              </a:rPr>
              <a:t> Friday</a:t>
            </a:r>
            <a:r>
              <a:rPr lang="de-DE" dirty="0">
                <a:solidFill>
                  <a:schemeClr val="accent1"/>
                </a:solidFill>
              </a:rPr>
              <a:t>, male </a:t>
            </a:r>
            <a:r>
              <a:rPr lang="de-DE" dirty="0" err="1">
                <a:solidFill>
                  <a:schemeClr val="accent1"/>
                </a:solidFill>
              </a:rPr>
              <a:t>or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female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only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sauna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every</a:t>
            </a:r>
            <a:r>
              <a:rPr lang="de-DE" dirty="0">
                <a:solidFill>
                  <a:schemeClr val="accent1"/>
                </a:solidFill>
              </a:rPr>
              <a:t> Wednesday), </a:t>
            </a:r>
            <a:r>
              <a:rPr lang="de-DE" dirty="0" err="1">
                <a:solidFill>
                  <a:schemeClr val="accent1"/>
                </a:solidFill>
              </a:rPr>
              <a:t>if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you</a:t>
            </a:r>
            <a:r>
              <a:rPr lang="de-DE" dirty="0">
                <a:solidFill>
                  <a:schemeClr val="accent1"/>
                </a:solidFill>
              </a:rPr>
              <a:t> plan on </a:t>
            </a:r>
            <a:r>
              <a:rPr lang="de-DE" dirty="0" err="1">
                <a:solidFill>
                  <a:schemeClr val="accent1"/>
                </a:solidFill>
              </a:rPr>
              <a:t>going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regularly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you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might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consider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buying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b="1" i="1" dirty="0">
                <a:solidFill>
                  <a:schemeClr val="accent1"/>
                </a:solidFill>
              </a:rPr>
              <a:t>Campusbad-Karte </a:t>
            </a:r>
            <a:r>
              <a:rPr lang="de-DE" b="1" i="1" dirty="0" err="1">
                <a:solidFill>
                  <a:schemeClr val="accent1"/>
                </a:solidFill>
              </a:rPr>
              <a:t>for</a:t>
            </a:r>
            <a:r>
              <a:rPr lang="de-DE" b="1" i="1" dirty="0">
                <a:solidFill>
                  <a:schemeClr val="accent1"/>
                </a:solidFill>
              </a:rPr>
              <a:t> a </a:t>
            </a:r>
            <a:r>
              <a:rPr lang="de-DE" b="1" i="1" dirty="0" err="1">
                <a:solidFill>
                  <a:schemeClr val="accent1"/>
                </a:solidFill>
              </a:rPr>
              <a:t>discount</a:t>
            </a:r>
            <a:endParaRPr lang="de-DE" b="1" i="1" dirty="0">
              <a:solidFill>
                <a:schemeClr val="accent1"/>
              </a:solidFill>
            </a:endParaRPr>
          </a:p>
          <a:p>
            <a:endParaRPr lang="de-DE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652538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63C23-107A-E15A-DD94-76C37FE2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584F71B-7804-3076-262B-DFCEF80BE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11AB9D-6CB5-B3EA-BDD2-432A0DBF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04|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de-DE" sz="2700" b="1" dirty="0"/>
              <a:t>Flensburg – A </a:t>
            </a:r>
            <a:r>
              <a:rPr lang="de-DE" sz="2700" b="1" dirty="0" err="1"/>
              <a:t>lively</a:t>
            </a:r>
            <a:r>
              <a:rPr lang="de-DE" sz="2700" b="1" dirty="0"/>
              <a:t> </a:t>
            </a:r>
            <a:r>
              <a:rPr lang="de-DE" sz="2700" b="1" dirty="0" err="1"/>
              <a:t>place</a:t>
            </a:r>
            <a:r>
              <a:rPr lang="de-DE" sz="2700" b="1" dirty="0"/>
              <a:t> </a:t>
            </a:r>
            <a:r>
              <a:rPr lang="de-DE" sz="2700" b="1" dirty="0" err="1"/>
              <a:t>to</a:t>
            </a:r>
            <a:r>
              <a:rPr lang="de-DE" sz="2700" b="1" dirty="0"/>
              <a:t> </a:t>
            </a:r>
            <a:r>
              <a:rPr lang="de-DE" sz="2700" b="1" dirty="0" err="1"/>
              <a:t>work</a:t>
            </a:r>
            <a:r>
              <a:rPr lang="de-DE" sz="2700" b="1" dirty="0"/>
              <a:t> at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1AA0AE7-74AE-38D3-53FF-BF1ECBDDC8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8C6C46B-EA28-5446-9EAD-3CDDB278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BBE4199-113F-A735-F16D-930F1470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32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639DE9E-8E90-9B47-E655-31561CF18EAD}"/>
              </a:ext>
            </a:extLst>
          </p:cNvPr>
          <p:cNvSpPr txBox="1"/>
          <p:nvPr/>
        </p:nvSpPr>
        <p:spPr>
          <a:xfrm>
            <a:off x="501650" y="1422400"/>
            <a:ext cx="891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More </a:t>
            </a:r>
            <a:r>
              <a:rPr lang="de-DE" sz="2400" b="1" dirty="0" err="1">
                <a:solidFill>
                  <a:schemeClr val="tx2"/>
                </a:solidFill>
              </a:rPr>
              <a:t>information</a:t>
            </a:r>
            <a:r>
              <a:rPr lang="de-DE" sz="2400" b="1" dirty="0">
                <a:solidFill>
                  <a:schemeClr val="tx2"/>
                </a:solidFill>
              </a:rPr>
              <a:t> on Flensburg and </a:t>
            </a:r>
            <a:r>
              <a:rPr lang="de-DE" sz="2400" b="1" dirty="0" err="1">
                <a:solidFill>
                  <a:schemeClr val="tx2"/>
                </a:solidFill>
              </a:rPr>
              <a:t>the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region</a:t>
            </a:r>
            <a:r>
              <a:rPr lang="de-DE" sz="2400" b="1" dirty="0">
                <a:solidFill>
                  <a:schemeClr val="tx2"/>
                </a:solidFill>
              </a:rPr>
              <a:t>:</a:t>
            </a:r>
          </a:p>
          <a:p>
            <a:endParaRPr lang="de-DE" sz="2400" b="1" dirty="0"/>
          </a:p>
          <a:p>
            <a:r>
              <a:rPr lang="de-DE" sz="2400" b="1" dirty="0"/>
              <a:t>https://www.uni-flensburg.de/en/arbeitsbereich-chancengleichheit-equal-opportunities/welcome-service/flensburg-and-its-surroundings</a:t>
            </a:r>
          </a:p>
          <a:p>
            <a:endParaRPr lang="de-DE" sz="2400" b="1" dirty="0"/>
          </a:p>
          <a:p>
            <a:r>
              <a:rPr lang="de-DE" sz="2400" b="1" dirty="0">
                <a:solidFill>
                  <a:schemeClr val="tx2"/>
                </a:solidFill>
              </a:rPr>
              <a:t>More </a:t>
            </a:r>
            <a:r>
              <a:rPr lang="de-DE" sz="2400" b="1" dirty="0" err="1">
                <a:solidFill>
                  <a:schemeClr val="tx2"/>
                </a:solidFill>
              </a:rPr>
              <a:t>information</a:t>
            </a:r>
            <a:r>
              <a:rPr lang="de-DE" sz="2400" b="1" dirty="0">
                <a:solidFill>
                  <a:schemeClr val="tx2"/>
                </a:solidFill>
              </a:rPr>
              <a:t> on </a:t>
            </a:r>
            <a:r>
              <a:rPr lang="de-DE" sz="2400" b="1" dirty="0" err="1">
                <a:solidFill>
                  <a:schemeClr val="tx2"/>
                </a:solidFill>
              </a:rPr>
              <a:t>working</a:t>
            </a:r>
            <a:r>
              <a:rPr lang="de-DE" sz="2400" b="1" dirty="0">
                <a:solidFill>
                  <a:schemeClr val="tx2"/>
                </a:solidFill>
              </a:rPr>
              <a:t> in Germany and </a:t>
            </a:r>
            <a:r>
              <a:rPr lang="de-DE" sz="2400" b="1" dirty="0" err="1">
                <a:solidFill>
                  <a:schemeClr val="tx2"/>
                </a:solidFill>
              </a:rPr>
              <a:t>important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documents</a:t>
            </a:r>
            <a:r>
              <a:rPr lang="de-DE" sz="2400" b="1" dirty="0">
                <a:solidFill>
                  <a:schemeClr val="tx2"/>
                </a:solidFill>
              </a:rPr>
              <a:t>: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sz="2400" b="1" dirty="0"/>
              <a:t>https://www.uni-flensburg.de/en/international/coming-to-flensburg/international-staff#c174668</a:t>
            </a:r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0522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1CD7B3A8-8E54-4FCB-B95A-79ABECAC6ABD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33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D809936-B451-5D6B-72E2-DBDC5919CDFD}"/>
              </a:ext>
            </a:extLst>
          </p:cNvPr>
          <p:cNvSpPr txBox="1"/>
          <p:nvPr/>
        </p:nvSpPr>
        <p:spPr>
          <a:xfrm>
            <a:off x="234950" y="584200"/>
            <a:ext cx="106807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6F6F6F"/>
                </a:solidFill>
              </a:rPr>
              <a:t>Bhabha, H.K. (1994). </a:t>
            </a:r>
            <a:r>
              <a:rPr lang="en-US" i="1" dirty="0">
                <a:solidFill>
                  <a:srgbClr val="6F6F6F"/>
                </a:solidFill>
              </a:rPr>
              <a:t>The Location of Culture (2nd ed.). Routledge. </a:t>
            </a:r>
          </a:p>
          <a:p>
            <a:r>
              <a:rPr lang="de-DE" b="1" i="1" dirty="0">
                <a:solidFill>
                  <a:srgbClr val="6F6F6F"/>
                </a:solidFill>
              </a:rPr>
              <a:t>Bolten,  J. (2007). </a:t>
            </a:r>
            <a:r>
              <a:rPr lang="de-DE" i="1" dirty="0">
                <a:solidFill>
                  <a:srgbClr val="6F6F6F"/>
                </a:solidFill>
              </a:rPr>
              <a:t>Interkulturelle (Wirtschafts-)Kommunikation: ‚Fach‘ oder ‚Gegenstandsbereich‘? In A.  Moosmüller (</a:t>
            </a:r>
            <a:r>
              <a:rPr lang="de-DE" i="1" dirty="0" err="1">
                <a:solidFill>
                  <a:srgbClr val="6F6F6F"/>
                </a:solidFill>
              </a:rPr>
              <a:t>Hg</a:t>
            </a:r>
            <a:r>
              <a:rPr lang="de-DE" i="1" dirty="0">
                <a:solidFill>
                  <a:srgbClr val="6F6F6F"/>
                </a:solidFill>
              </a:rPr>
              <a:t>.), Interkulturelle Kommunikation – Konturen einer Disziplin (S. 171–208). Waxmann.</a:t>
            </a:r>
            <a:endParaRPr lang="en-US" i="1" dirty="0">
              <a:solidFill>
                <a:srgbClr val="6F6F6F"/>
              </a:solidFill>
            </a:endParaRPr>
          </a:p>
          <a:p>
            <a:r>
              <a:rPr lang="en-US" b="1" i="1" dirty="0">
                <a:solidFill>
                  <a:srgbClr val="6F6F6F"/>
                </a:solidFill>
              </a:rPr>
              <a:t>Bourdieu, P. (1986). </a:t>
            </a:r>
            <a:r>
              <a:rPr lang="en-US" i="1" dirty="0">
                <a:solidFill>
                  <a:srgbClr val="6F6F6F"/>
                </a:solidFill>
              </a:rPr>
              <a:t>Forms of Capital, in Richardson, J., Handbook of Theory and Research for the Sociology of Education, pp. 241-58</a:t>
            </a:r>
          </a:p>
          <a:p>
            <a:r>
              <a:rPr lang="en-US" b="1" i="1" dirty="0"/>
              <a:t>Geertz, C. (1973). </a:t>
            </a:r>
            <a:r>
              <a:rPr lang="en-US" i="1" dirty="0"/>
              <a:t>The interpretation of cultures</a:t>
            </a:r>
            <a:r>
              <a:rPr lang="en-US" dirty="0"/>
              <a:t>. </a:t>
            </a:r>
            <a:r>
              <a:rPr lang="en-US" i="1" dirty="0"/>
              <a:t>Basic Books</a:t>
            </a:r>
            <a:endParaRPr lang="en-US" i="1" dirty="0">
              <a:solidFill>
                <a:srgbClr val="6F6F6F"/>
              </a:solidFill>
            </a:endParaRPr>
          </a:p>
          <a:p>
            <a:r>
              <a:rPr lang="en-US" b="1" i="1" dirty="0"/>
              <a:t>Hall, E. T. (1976). </a:t>
            </a:r>
            <a:r>
              <a:rPr lang="en-US" i="1" dirty="0"/>
              <a:t>Beyond culture. Doubleday/Anchor Books.</a:t>
            </a:r>
            <a:endParaRPr lang="en-US" i="1" dirty="0">
              <a:solidFill>
                <a:srgbClr val="6F6F6F"/>
              </a:solidFill>
            </a:endParaRPr>
          </a:p>
          <a:p>
            <a:r>
              <a:rPr lang="en-US" b="1" i="1" dirty="0">
                <a:solidFill>
                  <a:srgbClr val="6F6F6F"/>
                </a:solidFill>
              </a:rPr>
              <a:t>Hofstede, G. (1991/1994). </a:t>
            </a:r>
            <a:r>
              <a:rPr lang="en-US" i="1" dirty="0">
                <a:solidFill>
                  <a:srgbClr val="6F6F6F"/>
                </a:solidFill>
              </a:rPr>
              <a:t>Cultures and Organizations: Software of the Mind. London: </a:t>
            </a:r>
            <a:r>
              <a:rPr lang="en-US" i="1" dirty="0" err="1">
                <a:solidFill>
                  <a:srgbClr val="6F6F6F"/>
                </a:solidFill>
              </a:rPr>
              <a:t>HarperCollinsBusiness</a:t>
            </a:r>
            <a:r>
              <a:rPr lang="en-US" i="1" dirty="0">
                <a:solidFill>
                  <a:srgbClr val="6F6F6F"/>
                </a:solidFill>
              </a:rPr>
              <a:t>.</a:t>
            </a:r>
          </a:p>
          <a:p>
            <a:r>
              <a:rPr lang="en-US" b="1" i="1" dirty="0" err="1">
                <a:solidFill>
                  <a:srgbClr val="6F6F6F"/>
                </a:solidFill>
              </a:rPr>
              <a:t>Nistor</a:t>
            </a:r>
            <a:r>
              <a:rPr lang="en-US" b="1" i="1" dirty="0">
                <a:solidFill>
                  <a:srgbClr val="6F6F6F"/>
                </a:solidFill>
              </a:rPr>
              <a:t>, N. &amp; </a:t>
            </a:r>
            <a:r>
              <a:rPr lang="en-US" b="1" i="1" dirty="0" err="1">
                <a:solidFill>
                  <a:srgbClr val="6F6F6F"/>
                </a:solidFill>
              </a:rPr>
              <a:t>Gogus</a:t>
            </a:r>
            <a:r>
              <a:rPr lang="en-US" b="1" i="1" dirty="0">
                <a:solidFill>
                  <a:srgbClr val="6F6F6F"/>
                </a:solidFill>
              </a:rPr>
              <a:t>, A., </a:t>
            </a:r>
            <a:r>
              <a:rPr lang="en-US" b="1" i="1" dirty="0" err="1">
                <a:solidFill>
                  <a:srgbClr val="6F6F6F"/>
                </a:solidFill>
              </a:rPr>
              <a:t>Lerche</a:t>
            </a:r>
            <a:r>
              <a:rPr lang="en-US" b="1" i="1" dirty="0">
                <a:solidFill>
                  <a:srgbClr val="6F6F6F"/>
                </a:solidFill>
              </a:rPr>
              <a:t>, T. (2013). </a:t>
            </a:r>
            <a:r>
              <a:rPr lang="en-US" i="1" dirty="0">
                <a:solidFill>
                  <a:srgbClr val="6F6F6F"/>
                </a:solidFill>
              </a:rPr>
              <a:t>Educational technology acceptance across national and professional cultures: A European study. Educational Technology Research and Development.</a:t>
            </a:r>
          </a:p>
          <a:p>
            <a:r>
              <a:rPr lang="en-US" b="1" i="1" dirty="0" err="1">
                <a:solidFill>
                  <a:srgbClr val="6F6F6F"/>
                </a:solidFill>
              </a:rPr>
              <a:t>Pudelko</a:t>
            </a:r>
            <a:r>
              <a:rPr lang="en-US" b="1" i="1" dirty="0">
                <a:solidFill>
                  <a:srgbClr val="6F6F6F"/>
                </a:solidFill>
              </a:rPr>
              <a:t>, M. (2006). </a:t>
            </a:r>
            <a:r>
              <a:rPr lang="en-US" i="1" dirty="0">
                <a:solidFill>
                  <a:srgbClr val="6F6F6F"/>
                </a:solidFill>
              </a:rPr>
              <a:t>A comparison of HRM systems in the USA, Japan and Germany in their socio-economic context., Human Resource Management Journal, 16 (2), p.123-153.</a:t>
            </a:r>
          </a:p>
          <a:p>
            <a:endParaRPr lang="en-US" b="1" i="1" dirty="0">
              <a:solidFill>
                <a:srgbClr val="6F6F6F"/>
              </a:solidFill>
            </a:endParaRPr>
          </a:p>
          <a:p>
            <a:r>
              <a:rPr lang="en-US" i="1" dirty="0">
                <a:solidFill>
                  <a:srgbClr val="6F6F6F"/>
                </a:solidFill>
              </a:rPr>
              <a:t>https://www.research-in-germany.org</a:t>
            </a:r>
            <a:r>
              <a:rPr lang="en-US" i="1" dirty="0">
                <a:solidFill>
                  <a:srgbClr val="FFFFFF"/>
                </a:solidFill>
              </a:rPr>
              <a:t>/</a:t>
            </a:r>
            <a:r>
              <a:rPr lang="en-US" i="1" dirty="0">
                <a:solidFill>
                  <a:srgbClr val="6F6F6F"/>
                </a:solidFill>
              </a:rPr>
              <a:t>: Information website by the Federal Ministry of Education and Research (BMBF)</a:t>
            </a:r>
          </a:p>
          <a:p>
            <a:r>
              <a:rPr lang="de-DE" dirty="0"/>
              <a:t>https://www.uni-flensburg.de/ : Official </a:t>
            </a:r>
            <a:r>
              <a:rPr lang="de-DE" dirty="0" err="1"/>
              <a:t>university</a:t>
            </a:r>
            <a:r>
              <a:rPr lang="de-DE" dirty="0"/>
              <a:t> </a:t>
            </a:r>
            <a:r>
              <a:rPr lang="de-DE" dirty="0" err="1"/>
              <a:t>website</a:t>
            </a:r>
            <a:endParaRPr lang="de-DE" dirty="0"/>
          </a:p>
          <a:p>
            <a:endParaRPr lang="de-DE" dirty="0"/>
          </a:p>
          <a:p>
            <a:r>
              <a:rPr lang="de-DE" b="1" i="1" dirty="0"/>
              <a:t>„German Academic Culture“ </a:t>
            </a:r>
            <a:r>
              <a:rPr lang="de-DE" dirty="0"/>
              <a:t>– Material </a:t>
            </a:r>
            <a:r>
              <a:rPr lang="de-DE" dirty="0" err="1"/>
              <a:t>kindly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b="1" dirty="0"/>
              <a:t>Scott Simpson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Orientation </a:t>
            </a:r>
            <a:r>
              <a:rPr lang="de-DE" dirty="0" err="1"/>
              <a:t>course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incoming</a:t>
            </a:r>
            <a:r>
              <a:rPr lang="de-DE" dirty="0"/>
              <a:t> international </a:t>
            </a:r>
            <a:r>
              <a:rPr lang="de-DE" dirty="0" err="1"/>
              <a:t>students</a:t>
            </a:r>
            <a:endParaRPr lang="de-DE" dirty="0"/>
          </a:p>
          <a:p>
            <a:endParaRPr lang="en-US" b="1" i="1" dirty="0">
              <a:solidFill>
                <a:srgbClr val="6F6F6F"/>
              </a:solidFill>
            </a:endParaRPr>
          </a:p>
          <a:p>
            <a:endParaRPr lang="en-US" i="1" dirty="0">
              <a:solidFill>
                <a:srgbClr val="6F6F6F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1728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10F44-FB70-2A24-704D-74807911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23E95EB-BD8C-EC27-0DB3-674BCC540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015EE6A-AB44-04E6-ADB8-4FFE2FF1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01| </a:t>
            </a:r>
            <a:r>
              <a:rPr lang="en-US" sz="2700" b="1" dirty="0">
                <a:solidFill>
                  <a:schemeClr val="tx1"/>
                </a:solidFill>
              </a:rPr>
              <a:t>Culture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71129CB-867D-5FF1-BBE9-A5EA3D158A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5AA1627-FC67-F197-7B90-3C3161D49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A18F811-01BA-D3AE-F2F8-5F1B7492E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4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4770656-4910-77AE-1422-DA754E609784}"/>
              </a:ext>
            </a:extLst>
          </p:cNvPr>
          <p:cNvSpPr txBox="1"/>
          <p:nvPr/>
        </p:nvSpPr>
        <p:spPr>
          <a:xfrm>
            <a:off x="501650" y="1335308"/>
            <a:ext cx="95631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Culture…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… is a </a:t>
            </a:r>
            <a:r>
              <a:rPr lang="en-US" sz="2400" b="1" dirty="0">
                <a:solidFill>
                  <a:schemeClr val="accent1"/>
                </a:solidFill>
              </a:rPr>
              <a:t>point of debate </a:t>
            </a:r>
            <a:r>
              <a:rPr lang="en-US" sz="2400" dirty="0">
                <a:solidFill>
                  <a:schemeClr val="accent1"/>
                </a:solidFill>
              </a:rPr>
              <a:t>rather than a well-defined concept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… influences </a:t>
            </a:r>
            <a:r>
              <a:rPr lang="en-US" sz="2400" b="1" dirty="0">
                <a:solidFill>
                  <a:schemeClr val="accent1"/>
                </a:solidFill>
              </a:rPr>
              <a:t>everyone in their day-to-day life</a:t>
            </a:r>
            <a:r>
              <a:rPr lang="en-US" sz="2400" dirty="0">
                <a:solidFill>
                  <a:schemeClr val="accent1"/>
                </a:solidFill>
              </a:rPr>
              <a:t>, consciously or      subconsciously.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… as a concept </a:t>
            </a:r>
            <a:r>
              <a:rPr lang="en-US" sz="2400" b="1" dirty="0">
                <a:solidFill>
                  <a:schemeClr val="accent1"/>
                </a:solidFill>
              </a:rPr>
              <a:t>can be used to legitimize violence</a:t>
            </a:r>
            <a:r>
              <a:rPr lang="en-US" sz="2400" dirty="0">
                <a:solidFill>
                  <a:schemeClr val="accent1"/>
                </a:solidFill>
              </a:rPr>
              <a:t> and reproduce power dynamics (see Othering, national extremism, epistemic violence etc.)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... is </a:t>
            </a:r>
            <a:r>
              <a:rPr lang="en-US" sz="2400" b="1" dirty="0">
                <a:solidFill>
                  <a:schemeClr val="accent1"/>
                </a:solidFill>
              </a:rPr>
              <a:t>not a universal descriptor </a:t>
            </a:r>
            <a:r>
              <a:rPr lang="en-US" sz="2400" dirty="0">
                <a:solidFill>
                  <a:schemeClr val="accent1"/>
                </a:solidFill>
              </a:rPr>
              <a:t>for individual people (see stereotyping)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…can be viewed as a </a:t>
            </a:r>
            <a:r>
              <a:rPr lang="en-US" sz="2400" b="1" dirty="0">
                <a:solidFill>
                  <a:schemeClr val="accent1"/>
                </a:solidFill>
              </a:rPr>
              <a:t>societal, material structure </a:t>
            </a:r>
            <a:r>
              <a:rPr lang="en-US" sz="2400" dirty="0">
                <a:solidFill>
                  <a:schemeClr val="accent1"/>
                </a:solidFill>
              </a:rPr>
              <a:t>or a </a:t>
            </a:r>
            <a:r>
              <a:rPr lang="en-US" sz="2400" b="1" dirty="0">
                <a:solidFill>
                  <a:schemeClr val="accent1"/>
                </a:solidFill>
              </a:rPr>
              <a:t>fluid, self-establishing process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547D39E-24AB-C541-E641-8BB48439476C}"/>
              </a:ext>
            </a:extLst>
          </p:cNvPr>
          <p:cNvSpPr txBox="1"/>
          <p:nvPr/>
        </p:nvSpPr>
        <p:spPr>
          <a:xfrm>
            <a:off x="474819" y="5057390"/>
            <a:ext cx="267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rgbClr val="6F6F6F"/>
                </a:solidFill>
              </a:rPr>
              <a:t>Adapted</a:t>
            </a:r>
            <a:r>
              <a:rPr lang="de-DE" sz="1200" b="1" dirty="0">
                <a:solidFill>
                  <a:srgbClr val="6F6F6F"/>
                </a:solidFill>
              </a:rPr>
              <a:t> </a:t>
            </a:r>
            <a:r>
              <a:rPr lang="de-DE" sz="1200" b="1" dirty="0" err="1">
                <a:solidFill>
                  <a:srgbClr val="6F6F6F"/>
                </a:solidFill>
              </a:rPr>
              <a:t>from</a:t>
            </a:r>
            <a:r>
              <a:rPr lang="de-DE" sz="1200" b="1" dirty="0">
                <a:solidFill>
                  <a:srgbClr val="6F6F6F"/>
                </a:solidFill>
              </a:rPr>
              <a:t> </a:t>
            </a:r>
            <a:r>
              <a:rPr lang="de-DE" sz="1200" b="1" dirty="0" err="1">
                <a:solidFill>
                  <a:srgbClr val="6F6F6F"/>
                </a:solidFill>
              </a:rPr>
              <a:t>S.Simpson</a:t>
            </a:r>
            <a:r>
              <a:rPr lang="de-DE" sz="1200" b="1" dirty="0">
                <a:solidFill>
                  <a:srgbClr val="6F6F6F"/>
                </a:solidFill>
              </a:rPr>
              <a:t>, „German Academic </a:t>
            </a:r>
            <a:r>
              <a:rPr lang="de-DE" sz="1200" b="1" dirty="0" err="1">
                <a:solidFill>
                  <a:srgbClr val="6F6F6F"/>
                </a:solidFill>
              </a:rPr>
              <a:t>culture</a:t>
            </a:r>
            <a:r>
              <a:rPr lang="de-DE" sz="1200" b="1" dirty="0">
                <a:solidFill>
                  <a:srgbClr val="6F6F6F"/>
                </a:solidFill>
              </a:rPr>
              <a:t>“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B459C03-92F5-594D-68E2-3FC87EEFD73D}"/>
              </a:ext>
            </a:extLst>
          </p:cNvPr>
          <p:cNvSpPr/>
          <p:nvPr/>
        </p:nvSpPr>
        <p:spPr>
          <a:xfrm>
            <a:off x="5340350" y="5288223"/>
            <a:ext cx="5181600" cy="186717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i="1" dirty="0">
                <a:solidFill>
                  <a:schemeClr val="bg1"/>
                </a:solidFill>
              </a:rPr>
              <a:t>Important!</a:t>
            </a:r>
          </a:p>
          <a:p>
            <a:r>
              <a:rPr lang="en-US" sz="1400" dirty="0">
                <a:solidFill>
                  <a:schemeClr val="bg1"/>
                </a:solidFill>
              </a:rPr>
              <a:t>People, as well as institutions, will </a:t>
            </a:r>
            <a:r>
              <a:rPr lang="en-US" sz="1400" b="1" dirty="0">
                <a:solidFill>
                  <a:schemeClr val="bg1"/>
                </a:solidFill>
              </a:rPr>
              <a:t>not act according to a strict set of cultural rules.</a:t>
            </a:r>
            <a:r>
              <a:rPr lang="en-US" sz="1400" dirty="0">
                <a:solidFill>
                  <a:schemeClr val="bg1"/>
                </a:solidFill>
              </a:rPr>
              <a:t> Culture is </a:t>
            </a:r>
            <a:r>
              <a:rPr lang="en-US" sz="1400" b="1" dirty="0">
                <a:solidFill>
                  <a:schemeClr val="bg1"/>
                </a:solidFill>
              </a:rPr>
              <a:t>one factor of many </a:t>
            </a:r>
            <a:r>
              <a:rPr lang="en-US" sz="1400" dirty="0">
                <a:solidFill>
                  <a:schemeClr val="bg1"/>
                </a:solidFill>
              </a:rPr>
              <a:t>influencing our personal decisions and communication. Comparative cultural analysis can be helpful as a </a:t>
            </a:r>
            <a:r>
              <a:rPr lang="en-US" sz="1400" b="1" dirty="0">
                <a:solidFill>
                  <a:schemeClr val="bg1"/>
                </a:solidFill>
              </a:rPr>
              <a:t>very general</a:t>
            </a:r>
            <a:r>
              <a:rPr lang="en-US" sz="1400" dirty="0">
                <a:solidFill>
                  <a:schemeClr val="bg1"/>
                </a:solidFill>
              </a:rPr>
              <a:t> guideline – in everyday contexts </a:t>
            </a:r>
            <a:r>
              <a:rPr lang="en-US" sz="1400" b="1" dirty="0">
                <a:solidFill>
                  <a:schemeClr val="bg1"/>
                </a:solidFill>
              </a:rPr>
              <a:t>empathy, flexibility, resilience </a:t>
            </a:r>
            <a:r>
              <a:rPr lang="en-US" sz="1400" dirty="0">
                <a:solidFill>
                  <a:schemeClr val="bg1"/>
                </a:solidFill>
              </a:rPr>
              <a:t>and the ability to </a:t>
            </a:r>
            <a:r>
              <a:rPr lang="en-US" sz="1400" b="1" dirty="0">
                <a:solidFill>
                  <a:schemeClr val="bg1"/>
                </a:solidFill>
              </a:rPr>
              <a:t>withhold feelings of estrangement</a:t>
            </a:r>
            <a:r>
              <a:rPr lang="en-US" sz="1400" dirty="0">
                <a:solidFill>
                  <a:schemeClr val="bg1"/>
                </a:solidFill>
              </a:rPr>
              <a:t> as well as </a:t>
            </a:r>
            <a:r>
              <a:rPr lang="en-US" sz="1400" b="1" dirty="0">
                <a:solidFill>
                  <a:schemeClr val="bg1"/>
                </a:solidFill>
              </a:rPr>
              <a:t>communicate</a:t>
            </a:r>
            <a:r>
              <a:rPr lang="en-US" sz="1400" dirty="0">
                <a:solidFill>
                  <a:schemeClr val="bg1"/>
                </a:solidFill>
              </a:rPr>
              <a:t> them is much more valuable!</a:t>
            </a:r>
          </a:p>
          <a:p>
            <a:r>
              <a:rPr lang="en-US" sz="1400" dirty="0">
                <a:solidFill>
                  <a:schemeClr val="bg1"/>
                </a:solidFill>
              </a:rPr>
              <a:t>(see i.e. Bolten, 2007)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57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6B0C3-5E64-BE1E-C724-F3C02C4F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D7F25AF-A835-6460-6FDC-E0869A5C8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2FE72F3-2DC8-65F4-91AA-54FC102A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01| </a:t>
            </a:r>
            <a:r>
              <a:rPr lang="de-DE" sz="2700" b="1" dirty="0"/>
              <a:t>Culture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3CD4B8B1-B860-49DA-8BB6-940B42F383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291E690-82C6-8C97-20AD-C7E76A4E2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0148DE2-1DF0-938B-EC92-ED294EDB8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5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95271F-702D-4E1C-22C5-C0D817CD38DC}"/>
              </a:ext>
            </a:extLst>
          </p:cNvPr>
          <p:cNvSpPr txBox="1"/>
          <p:nvPr/>
        </p:nvSpPr>
        <p:spPr>
          <a:xfrm>
            <a:off x="501650" y="1422400"/>
            <a:ext cx="8915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Culture Shock 101  - </a:t>
            </a:r>
            <a:r>
              <a:rPr lang="de-DE" sz="2400" b="1" dirty="0" err="1">
                <a:solidFill>
                  <a:schemeClr val="tx2"/>
                </a:solidFill>
              </a:rPr>
              <a:t>How</a:t>
            </a:r>
            <a:r>
              <a:rPr lang="de-DE" sz="2400" b="1" dirty="0">
                <a:solidFill>
                  <a:schemeClr val="tx2"/>
                </a:solidFill>
              </a:rPr>
              <a:t> do I deal </a:t>
            </a:r>
            <a:r>
              <a:rPr lang="de-DE" sz="2400" b="1" dirty="0" err="1">
                <a:solidFill>
                  <a:schemeClr val="tx2"/>
                </a:solidFill>
              </a:rPr>
              <a:t>with</a:t>
            </a:r>
            <a:r>
              <a:rPr lang="de-DE" sz="2400" b="1" dirty="0">
                <a:solidFill>
                  <a:schemeClr val="tx2"/>
                </a:solidFill>
              </a:rPr>
              <a:t> initial </a:t>
            </a:r>
            <a:r>
              <a:rPr lang="de-DE" sz="2400" b="1" dirty="0" err="1">
                <a:solidFill>
                  <a:schemeClr val="tx2"/>
                </a:solidFill>
              </a:rPr>
              <a:t>estrangement</a:t>
            </a:r>
            <a:r>
              <a:rPr lang="de-DE" sz="2400" b="1" dirty="0">
                <a:solidFill>
                  <a:schemeClr val="tx2"/>
                </a:solidFill>
              </a:rPr>
              <a:t>?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04FBA17-8D13-2DDF-B616-88E668182A97}"/>
              </a:ext>
            </a:extLst>
          </p:cNvPr>
          <p:cNvSpPr txBox="1"/>
          <p:nvPr/>
        </p:nvSpPr>
        <p:spPr>
          <a:xfrm>
            <a:off x="501650" y="2461161"/>
            <a:ext cx="9067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</a:rPr>
              <a:t>Culture Shock…</a:t>
            </a:r>
          </a:p>
          <a:p>
            <a:endParaRPr lang="de-DE" sz="2000" b="1" dirty="0">
              <a:solidFill>
                <a:schemeClr val="tx2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… </a:t>
            </a:r>
            <a:r>
              <a:rPr lang="de-DE" sz="2000" dirty="0" err="1">
                <a:solidFill>
                  <a:schemeClr val="accent1"/>
                </a:solidFill>
              </a:rPr>
              <a:t>is</a:t>
            </a:r>
            <a:r>
              <a:rPr lang="de-DE" sz="2000" dirty="0">
                <a:solidFill>
                  <a:schemeClr val="accent1"/>
                </a:solidFill>
              </a:rPr>
              <a:t> a </a:t>
            </a:r>
            <a:r>
              <a:rPr lang="de-DE" sz="2000" b="1" dirty="0">
                <a:solidFill>
                  <a:schemeClr val="accent1"/>
                </a:solidFill>
              </a:rPr>
              <a:t>normal and </a:t>
            </a:r>
            <a:r>
              <a:rPr lang="de-DE" sz="2000" b="1" dirty="0" err="1">
                <a:solidFill>
                  <a:schemeClr val="accent1"/>
                </a:solidFill>
              </a:rPr>
              <a:t>common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phenomenon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to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experience</a:t>
            </a:r>
            <a:endParaRPr lang="de-DE" sz="2000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… </a:t>
            </a:r>
            <a:r>
              <a:rPr lang="de-DE" sz="2000" dirty="0" err="1">
                <a:solidFill>
                  <a:schemeClr val="accent1"/>
                </a:solidFill>
              </a:rPr>
              <a:t>can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cause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psychological</a:t>
            </a:r>
            <a:r>
              <a:rPr lang="de-DE" sz="2000" b="1" dirty="0">
                <a:solidFill>
                  <a:schemeClr val="accent1"/>
                </a:solidFill>
              </a:rPr>
              <a:t> and </a:t>
            </a:r>
            <a:r>
              <a:rPr lang="de-DE" sz="2000" b="1" dirty="0" err="1">
                <a:solidFill>
                  <a:schemeClr val="accent1"/>
                </a:solidFill>
              </a:rPr>
              <a:t>physical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distress</a:t>
            </a:r>
            <a:endParaRPr lang="de-DE" sz="2000" b="1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… </a:t>
            </a:r>
            <a:r>
              <a:rPr lang="de-DE" sz="2000" dirty="0" err="1">
                <a:solidFill>
                  <a:schemeClr val="accent1"/>
                </a:solidFill>
              </a:rPr>
              <a:t>can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be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experienced</a:t>
            </a:r>
            <a:r>
              <a:rPr lang="de-DE" sz="2000" dirty="0">
                <a:solidFill>
                  <a:schemeClr val="accent1"/>
                </a:solidFill>
              </a:rPr>
              <a:t> at </a:t>
            </a:r>
            <a:r>
              <a:rPr lang="de-DE" sz="2000" b="1" dirty="0">
                <a:solidFill>
                  <a:schemeClr val="accent1"/>
                </a:solidFill>
              </a:rPr>
              <a:t>different </a:t>
            </a:r>
            <a:r>
              <a:rPr lang="de-DE" sz="2000" b="1" dirty="0" err="1">
                <a:solidFill>
                  <a:schemeClr val="accent1"/>
                </a:solidFill>
              </a:rPr>
              <a:t>intensities</a:t>
            </a:r>
            <a:endParaRPr lang="de-DE" sz="2000" b="1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… </a:t>
            </a:r>
            <a:r>
              <a:rPr lang="de-DE" sz="2000" dirty="0" err="1">
                <a:solidFill>
                  <a:schemeClr val="accent1"/>
                </a:solidFill>
              </a:rPr>
              <a:t>is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often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portrayed</a:t>
            </a:r>
            <a:r>
              <a:rPr lang="de-DE" sz="2000" dirty="0">
                <a:solidFill>
                  <a:schemeClr val="accent1"/>
                </a:solidFill>
              </a:rPr>
              <a:t> in </a:t>
            </a:r>
            <a:r>
              <a:rPr lang="de-DE" sz="2000" b="1" dirty="0" err="1">
                <a:solidFill>
                  <a:schemeClr val="accent1"/>
                </a:solidFill>
              </a:rPr>
              <a:t>sequential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stages</a:t>
            </a:r>
            <a:endParaRPr lang="de-DE" sz="2000" b="1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… </a:t>
            </a:r>
            <a:r>
              <a:rPr lang="de-DE" sz="2000" dirty="0" err="1">
                <a:solidFill>
                  <a:schemeClr val="accent1"/>
                </a:solidFill>
              </a:rPr>
              <a:t>happens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because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of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cognitive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dissonance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between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expectations</a:t>
            </a:r>
            <a:r>
              <a:rPr lang="de-DE" sz="2000" dirty="0">
                <a:solidFill>
                  <a:schemeClr val="accent1"/>
                </a:solidFill>
              </a:rPr>
              <a:t> and </a:t>
            </a:r>
            <a:r>
              <a:rPr lang="de-DE" sz="2000" dirty="0" err="1">
                <a:solidFill>
                  <a:schemeClr val="accent1"/>
                </a:solidFill>
              </a:rPr>
              <a:t>reality</a:t>
            </a:r>
            <a:endParaRPr lang="de-DE" sz="2000" dirty="0">
              <a:solidFill>
                <a:schemeClr val="accent1"/>
              </a:solidFill>
            </a:endParaRPr>
          </a:p>
          <a:p>
            <a:r>
              <a:rPr lang="de-DE" sz="2000" dirty="0">
                <a:solidFill>
                  <a:schemeClr val="accent1"/>
                </a:solidFill>
              </a:rPr>
              <a:t>… </a:t>
            </a:r>
            <a:r>
              <a:rPr lang="de-DE" sz="2000" dirty="0" err="1">
                <a:solidFill>
                  <a:schemeClr val="accent1"/>
                </a:solidFill>
              </a:rPr>
              <a:t>usually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happens</a:t>
            </a:r>
            <a:r>
              <a:rPr lang="de-DE" sz="2000" dirty="0">
                <a:solidFill>
                  <a:schemeClr val="accent1"/>
                </a:solidFill>
              </a:rPr>
              <a:t> in </a:t>
            </a:r>
            <a:r>
              <a:rPr lang="de-DE" sz="2000" b="1" dirty="0" err="1">
                <a:solidFill>
                  <a:schemeClr val="accent1"/>
                </a:solidFill>
              </a:rPr>
              <a:t>everyday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situations</a:t>
            </a:r>
            <a:r>
              <a:rPr lang="de-DE" sz="2000" dirty="0">
                <a:solidFill>
                  <a:schemeClr val="accent1"/>
                </a:solidFill>
              </a:rPr>
              <a:t>, not </a:t>
            </a:r>
            <a:r>
              <a:rPr lang="de-DE" sz="2000" dirty="0" err="1">
                <a:solidFill>
                  <a:schemeClr val="accent1"/>
                </a:solidFill>
              </a:rPr>
              <a:t>big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conflicts</a:t>
            </a:r>
            <a:endParaRPr lang="de-DE" sz="2000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5BF4825-9239-2C25-5CCB-4F0E7DC26BB0}"/>
              </a:ext>
            </a:extLst>
          </p:cNvPr>
          <p:cNvSpPr txBox="1"/>
          <p:nvPr/>
        </p:nvSpPr>
        <p:spPr>
          <a:xfrm>
            <a:off x="35105" y="6525567"/>
            <a:ext cx="267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rgbClr val="6F6F6F"/>
                </a:solidFill>
              </a:rPr>
              <a:t>S.Simpson</a:t>
            </a:r>
            <a:r>
              <a:rPr lang="de-DE" sz="1200" b="1" dirty="0">
                <a:solidFill>
                  <a:srgbClr val="6F6F6F"/>
                </a:solidFill>
              </a:rPr>
              <a:t>, „German Academic </a:t>
            </a:r>
            <a:r>
              <a:rPr lang="de-DE" sz="1200" b="1" dirty="0" err="1">
                <a:solidFill>
                  <a:srgbClr val="6F6F6F"/>
                </a:solidFill>
              </a:rPr>
              <a:t>culture</a:t>
            </a:r>
            <a:r>
              <a:rPr lang="de-DE" sz="1200" b="1" dirty="0">
                <a:solidFill>
                  <a:srgbClr val="6F6F6F"/>
                </a:solidFill>
              </a:rPr>
              <a:t>“</a:t>
            </a:r>
          </a:p>
        </p:txBody>
      </p:sp>
      <p:pic>
        <p:nvPicPr>
          <p:cNvPr id="5" name="WhatsApp Audio 2026-01-27 at 14.57.50">
            <a:hlinkClick r:id="" action="ppaction://media"/>
            <a:extLst>
              <a:ext uri="{FF2B5EF4-FFF2-40B4-BE49-F238E27FC236}">
                <a16:creationId xmlns:a16="http://schemas.microsoft.com/office/drawing/2014/main" id="{04E34804-F4A6-20B1-9E24-8406B6919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5539" y="419547"/>
            <a:ext cx="609600" cy="609600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D348D6B4-52FA-F2B2-30E3-49349D730B89}"/>
              </a:ext>
            </a:extLst>
          </p:cNvPr>
          <p:cNvSpPr/>
          <p:nvPr/>
        </p:nvSpPr>
        <p:spPr>
          <a:xfrm>
            <a:off x="6697282" y="313809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423579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290A1-DDA5-2171-6030-F33C1794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335FA0E-CD4F-3495-241A-0B108ACB8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CF0566D-16E7-905B-6932-E17E1B54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01| </a:t>
            </a:r>
            <a:r>
              <a:rPr lang="de-DE" sz="2700" b="1" dirty="0"/>
              <a:t>Culture</a:t>
            </a:r>
            <a:endParaRPr lang="en-US" sz="270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30A70B86-4588-DE74-4851-3B329BE928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3E629D0-2CB3-58CA-76F4-308C192AE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043E574-5915-146A-9D52-E2BE29A5C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6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0563733-469D-2CEB-C5E9-C7F430EF3439}"/>
              </a:ext>
            </a:extLst>
          </p:cNvPr>
          <p:cNvSpPr txBox="1"/>
          <p:nvPr/>
        </p:nvSpPr>
        <p:spPr>
          <a:xfrm>
            <a:off x="501650" y="1422400"/>
            <a:ext cx="8915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Culture Shock 101  - </a:t>
            </a:r>
            <a:r>
              <a:rPr lang="de-DE" sz="2400" b="1" dirty="0" err="1">
                <a:solidFill>
                  <a:schemeClr val="tx2"/>
                </a:solidFill>
              </a:rPr>
              <a:t>How</a:t>
            </a:r>
            <a:r>
              <a:rPr lang="de-DE" sz="2400" b="1" dirty="0">
                <a:solidFill>
                  <a:schemeClr val="tx2"/>
                </a:solidFill>
              </a:rPr>
              <a:t> do I deal </a:t>
            </a:r>
            <a:r>
              <a:rPr lang="de-DE" sz="2400" b="1" dirty="0" err="1">
                <a:solidFill>
                  <a:schemeClr val="tx2"/>
                </a:solidFill>
              </a:rPr>
              <a:t>with</a:t>
            </a:r>
            <a:r>
              <a:rPr lang="de-DE" sz="2400" b="1" dirty="0">
                <a:solidFill>
                  <a:schemeClr val="tx2"/>
                </a:solidFill>
              </a:rPr>
              <a:t> initial </a:t>
            </a:r>
            <a:r>
              <a:rPr lang="de-DE" sz="2400" b="1" dirty="0" err="1">
                <a:solidFill>
                  <a:schemeClr val="tx2"/>
                </a:solidFill>
              </a:rPr>
              <a:t>estrangement</a:t>
            </a:r>
            <a:r>
              <a:rPr lang="de-DE" sz="2400" b="1" dirty="0">
                <a:solidFill>
                  <a:schemeClr val="tx2"/>
                </a:solidFill>
              </a:rPr>
              <a:t>?</a:t>
            </a:r>
          </a:p>
          <a:p>
            <a:r>
              <a:rPr lang="de-DE" sz="2400" i="1" dirty="0" err="1">
                <a:solidFill>
                  <a:schemeClr val="tx2"/>
                </a:solidFill>
              </a:rPr>
              <a:t>Tips</a:t>
            </a:r>
            <a:r>
              <a:rPr lang="de-DE" sz="2400" i="1" dirty="0">
                <a:solidFill>
                  <a:schemeClr val="tx2"/>
                </a:solidFill>
              </a:rPr>
              <a:t> on </a:t>
            </a:r>
            <a:r>
              <a:rPr lang="de-DE" sz="2400" i="1" dirty="0" err="1">
                <a:solidFill>
                  <a:schemeClr val="tx2"/>
                </a:solidFill>
              </a:rPr>
              <a:t>self</a:t>
            </a:r>
            <a:r>
              <a:rPr lang="de-DE" sz="2400" i="1" dirty="0">
                <a:solidFill>
                  <a:schemeClr val="tx2"/>
                </a:solidFill>
              </a:rPr>
              <a:t>-care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444BFD-6F37-2810-7D8A-70A5CEADE942}"/>
              </a:ext>
            </a:extLst>
          </p:cNvPr>
          <p:cNvSpPr txBox="1"/>
          <p:nvPr/>
        </p:nvSpPr>
        <p:spPr>
          <a:xfrm>
            <a:off x="501650" y="2367727"/>
            <a:ext cx="8915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Communication: </a:t>
            </a:r>
            <a:r>
              <a:rPr lang="de-DE" dirty="0" err="1">
                <a:solidFill>
                  <a:schemeClr val="accent1"/>
                </a:solidFill>
              </a:rPr>
              <a:t>talk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about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anxieties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ask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explanations</a:t>
            </a:r>
            <a:endParaRPr lang="de-DE" b="1" i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Community: </a:t>
            </a:r>
            <a:r>
              <a:rPr lang="de-DE" dirty="0" err="1">
                <a:solidFill>
                  <a:schemeClr val="accent1"/>
                </a:solidFill>
              </a:rPr>
              <a:t>make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new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friends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share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your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experiences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seek</a:t>
            </a:r>
            <a:r>
              <a:rPr lang="de-DE" dirty="0">
                <a:solidFill>
                  <a:schemeClr val="accent1"/>
                </a:solidFill>
              </a:rPr>
              <a:t> support in </a:t>
            </a:r>
            <a:r>
              <a:rPr lang="de-DE" dirty="0" err="1">
                <a:solidFill>
                  <a:schemeClr val="accent1"/>
                </a:solidFill>
              </a:rPr>
              <a:t>your</a:t>
            </a:r>
            <a:r>
              <a:rPr lang="de-DE" dirty="0">
                <a:solidFill>
                  <a:schemeClr val="accent1"/>
                </a:solidFill>
              </a:rPr>
              <a:t> social </a:t>
            </a:r>
            <a:r>
              <a:rPr lang="de-DE" dirty="0" err="1">
                <a:solidFill>
                  <a:schemeClr val="accent1"/>
                </a:solidFill>
              </a:rPr>
              <a:t>surroundings</a:t>
            </a:r>
            <a:endParaRPr lang="de-DE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Curiosity: </a:t>
            </a:r>
            <a:r>
              <a:rPr lang="de-DE" dirty="0" err="1">
                <a:solidFill>
                  <a:schemeClr val="accent1"/>
                </a:solidFill>
              </a:rPr>
              <a:t>be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>
                <a:solidFill>
                  <a:schemeClr val="accent1"/>
                </a:solidFill>
              </a:rPr>
              <a:t>open and </a:t>
            </a:r>
            <a:r>
              <a:rPr lang="de-DE" b="1" i="1" dirty="0" err="1">
                <a:solidFill>
                  <a:schemeClr val="accent1"/>
                </a:solidFill>
              </a:rPr>
              <a:t>proactive</a:t>
            </a:r>
            <a:r>
              <a:rPr lang="de-DE" b="1" i="1" dirty="0">
                <a:solidFill>
                  <a:schemeClr val="accent1"/>
                </a:solidFill>
              </a:rPr>
              <a:t> in </a:t>
            </a:r>
            <a:r>
              <a:rPr lang="de-DE" b="1" i="1" dirty="0" err="1">
                <a:solidFill>
                  <a:schemeClr val="accent1"/>
                </a:solidFill>
              </a:rPr>
              <a:t>new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experiences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try</a:t>
            </a:r>
            <a:r>
              <a:rPr lang="de-DE" dirty="0">
                <a:solidFill>
                  <a:schemeClr val="accent1"/>
                </a:solidFill>
              </a:rPr>
              <a:t> out </a:t>
            </a:r>
            <a:r>
              <a:rPr lang="de-DE" dirty="0" err="1">
                <a:solidFill>
                  <a:schemeClr val="accent1"/>
                </a:solidFill>
              </a:rPr>
              <a:t>new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food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clothing</a:t>
            </a:r>
            <a:r>
              <a:rPr lang="de-DE" dirty="0">
                <a:solidFill>
                  <a:schemeClr val="accent1"/>
                </a:solidFill>
              </a:rPr>
              <a:t> etc., </a:t>
            </a:r>
            <a:r>
              <a:rPr lang="de-DE" dirty="0" err="1">
                <a:solidFill>
                  <a:schemeClr val="accent1"/>
                </a:solidFill>
              </a:rPr>
              <a:t>learn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share</a:t>
            </a:r>
            <a:r>
              <a:rPr lang="de-DE" dirty="0">
                <a:solidFill>
                  <a:schemeClr val="accent1"/>
                </a:solidFill>
              </a:rPr>
              <a:t> personal </a:t>
            </a:r>
            <a:r>
              <a:rPr lang="de-DE" dirty="0" err="1">
                <a:solidFill>
                  <a:schemeClr val="accent1"/>
                </a:solidFill>
              </a:rPr>
              <a:t>experiences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with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other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take</a:t>
            </a:r>
            <a:r>
              <a:rPr lang="de-DE" dirty="0">
                <a:solidFill>
                  <a:schemeClr val="accent1"/>
                </a:solidFill>
              </a:rPr>
              <a:t> time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consciously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observe</a:t>
            </a:r>
            <a:r>
              <a:rPr lang="de-DE" dirty="0">
                <a:solidFill>
                  <a:schemeClr val="accent1"/>
                </a:solidFill>
              </a:rPr>
              <a:t> and listen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Care: </a:t>
            </a:r>
            <a:r>
              <a:rPr lang="de-DE" dirty="0" err="1">
                <a:solidFill>
                  <a:schemeClr val="accent1"/>
                </a:solidFill>
              </a:rPr>
              <a:t>be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patient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with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yourself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others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try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establish</a:t>
            </a:r>
            <a:r>
              <a:rPr lang="de-DE" dirty="0">
                <a:solidFill>
                  <a:schemeClr val="accent1"/>
                </a:solidFill>
              </a:rPr>
              <a:t> an </a:t>
            </a:r>
            <a:r>
              <a:rPr lang="de-DE" b="1" i="1" dirty="0">
                <a:solidFill>
                  <a:schemeClr val="accent1"/>
                </a:solidFill>
              </a:rPr>
              <a:t>„</a:t>
            </a:r>
            <a:r>
              <a:rPr lang="de-DE" b="1" i="1" dirty="0" err="1">
                <a:solidFill>
                  <a:schemeClr val="accent1"/>
                </a:solidFill>
              </a:rPr>
              <a:t>island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of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familiarity</a:t>
            </a:r>
            <a:r>
              <a:rPr lang="de-DE" b="1" i="1" dirty="0">
                <a:solidFill>
                  <a:schemeClr val="accent1"/>
                </a:solidFill>
              </a:rPr>
              <a:t>“ </a:t>
            </a:r>
            <a:r>
              <a:rPr lang="de-DE" dirty="0">
                <a:solidFill>
                  <a:schemeClr val="accent1"/>
                </a:solidFill>
              </a:rPr>
              <a:t>(a </a:t>
            </a:r>
            <a:r>
              <a:rPr lang="de-DE" dirty="0" err="1">
                <a:solidFill>
                  <a:schemeClr val="accent1"/>
                </a:solidFill>
              </a:rPr>
              <a:t>place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or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>
                <a:solidFill>
                  <a:schemeClr val="accent1"/>
                </a:solidFill>
              </a:rPr>
              <a:t>thing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that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makes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you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feel</a:t>
            </a:r>
            <a:r>
              <a:rPr lang="de-DE" dirty="0">
                <a:solidFill>
                  <a:schemeClr val="accent1"/>
                </a:solidFill>
              </a:rPr>
              <a:t> at </a:t>
            </a:r>
            <a:r>
              <a:rPr lang="de-DE" dirty="0" err="1">
                <a:solidFill>
                  <a:schemeClr val="accent1"/>
                </a:solidFill>
              </a:rPr>
              <a:t>home</a:t>
            </a:r>
            <a:r>
              <a:rPr lang="de-DE" dirty="0">
                <a:solidFill>
                  <a:schemeClr val="accent1"/>
                </a:solidFill>
              </a:rPr>
              <a:t>), </a:t>
            </a:r>
            <a:r>
              <a:rPr lang="de-DE" dirty="0" err="1">
                <a:solidFill>
                  <a:schemeClr val="accent1"/>
                </a:solidFill>
              </a:rPr>
              <a:t>stimulate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>
                <a:solidFill>
                  <a:schemeClr val="accent1"/>
                </a:solidFill>
              </a:rPr>
              <a:t>positive </a:t>
            </a:r>
            <a:r>
              <a:rPr lang="de-DE" b="1" i="1" dirty="0" err="1">
                <a:solidFill>
                  <a:schemeClr val="accent1"/>
                </a:solidFill>
              </a:rPr>
              <a:t>thoughts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reflect</a:t>
            </a:r>
            <a:r>
              <a:rPr lang="de-DE" dirty="0">
                <a:solidFill>
                  <a:schemeClr val="accent1"/>
                </a:solidFill>
              </a:rPr>
              <a:t> on </a:t>
            </a:r>
            <a:r>
              <a:rPr lang="de-DE" dirty="0" err="1">
                <a:solidFill>
                  <a:schemeClr val="accent1"/>
                </a:solidFill>
              </a:rPr>
              <a:t>experiences</a:t>
            </a:r>
            <a:r>
              <a:rPr lang="de-DE" dirty="0">
                <a:solidFill>
                  <a:schemeClr val="accent1"/>
                </a:solidFill>
              </a:rPr>
              <a:t> in a </a:t>
            </a:r>
            <a:r>
              <a:rPr lang="de-DE" b="1" i="1" dirty="0" err="1">
                <a:solidFill>
                  <a:schemeClr val="accent1"/>
                </a:solidFill>
              </a:rPr>
              <a:t>diary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be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mindful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of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pressure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to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feel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accepted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or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liked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every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person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try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take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b="1" i="1" dirty="0" err="1">
                <a:solidFill>
                  <a:schemeClr val="accent1"/>
                </a:solidFill>
              </a:rPr>
              <a:t>humorous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b="1" i="1" dirty="0" err="1">
                <a:solidFill>
                  <a:schemeClr val="accent1"/>
                </a:solidFill>
              </a:rPr>
              <a:t>stance</a:t>
            </a:r>
            <a:r>
              <a:rPr lang="de-DE" b="1" i="1"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at </a:t>
            </a:r>
            <a:r>
              <a:rPr lang="de-DE" dirty="0" err="1">
                <a:solidFill>
                  <a:schemeClr val="accent1"/>
                </a:solidFill>
              </a:rPr>
              <a:t>small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mishaps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keep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b="1" i="1" dirty="0" err="1">
                <a:solidFill>
                  <a:schemeClr val="accent1"/>
                </a:solidFill>
              </a:rPr>
              <a:t>routine</a:t>
            </a:r>
            <a:endParaRPr lang="de-DE" b="1" i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de-DE" dirty="0"/>
          </a:p>
          <a:p>
            <a:pPr algn="ctr"/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Struggling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with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culture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shock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and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looking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for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support?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Feel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welcome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reach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 out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to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our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International 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Staff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Network (</a:t>
            </a:r>
            <a:r>
              <a:rPr lang="de-DE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ISNet</a:t>
            </a:r>
            <a:r>
              <a:rPr lang="de-DE" sz="2000" b="1" dirty="0">
                <a:solidFill>
                  <a:schemeClr val="tx2"/>
                </a:solidFill>
                <a:sym typeface="Wingdings" panose="05000000000000000000" pitchFamily="2" charset="2"/>
              </a:rPr>
              <a:t>)!</a:t>
            </a:r>
            <a:endParaRPr lang="de-DE" sz="20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2E64C34-8128-4B10-2703-0F65D79FDFB2}"/>
              </a:ext>
            </a:extLst>
          </p:cNvPr>
          <p:cNvSpPr txBox="1"/>
          <p:nvPr/>
        </p:nvSpPr>
        <p:spPr>
          <a:xfrm>
            <a:off x="6823075" y="46320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rgbClr val="6F6F6F"/>
                </a:solidFill>
              </a:rPr>
              <a:t>Adapted</a:t>
            </a:r>
            <a:r>
              <a:rPr lang="de-DE" sz="1200" b="1" dirty="0">
                <a:solidFill>
                  <a:srgbClr val="6F6F6F"/>
                </a:solidFill>
              </a:rPr>
              <a:t> </a:t>
            </a:r>
            <a:r>
              <a:rPr lang="de-DE" sz="1200" b="1" dirty="0" err="1">
                <a:solidFill>
                  <a:srgbClr val="6F6F6F"/>
                </a:solidFill>
              </a:rPr>
              <a:t>from</a:t>
            </a:r>
            <a:r>
              <a:rPr lang="de-DE" sz="1200" b="1" dirty="0">
                <a:solidFill>
                  <a:srgbClr val="6F6F6F"/>
                </a:solidFill>
              </a:rPr>
              <a:t> „Culture Shock“ </a:t>
            </a:r>
            <a:r>
              <a:rPr lang="de-DE" sz="1200" b="1" dirty="0" err="1">
                <a:solidFill>
                  <a:srgbClr val="6F6F6F"/>
                </a:solidFill>
              </a:rPr>
              <a:t>brochure</a:t>
            </a:r>
            <a:r>
              <a:rPr lang="de-DE" sz="1200" b="1" dirty="0">
                <a:solidFill>
                  <a:srgbClr val="6F6F6F"/>
                </a:solidFill>
              </a:rPr>
              <a:t>, Universität Wuppertal and „German Academic Culture“, </a:t>
            </a:r>
            <a:r>
              <a:rPr lang="de-DE" sz="1200" b="1" dirty="0" err="1">
                <a:solidFill>
                  <a:srgbClr val="6F6F6F"/>
                </a:solidFill>
              </a:rPr>
              <a:t>S.Simpson</a:t>
            </a:r>
            <a:endParaRPr lang="de-DE" sz="1200" b="1" dirty="0">
              <a:solidFill>
                <a:srgbClr val="6F6F6F"/>
              </a:solidFill>
            </a:endParaRPr>
          </a:p>
        </p:txBody>
      </p:sp>
      <p:pic>
        <p:nvPicPr>
          <p:cNvPr id="11" name="WhatsApp Audio 2026-01-27 at 15.21.36">
            <a:hlinkClick r:id="" action="ppaction://media"/>
            <a:extLst>
              <a:ext uri="{FF2B5EF4-FFF2-40B4-BE49-F238E27FC236}">
                <a16:creationId xmlns:a16="http://schemas.microsoft.com/office/drawing/2014/main" id="{2D67DA92-968D-7B7F-01A3-6DA5BCC11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9863" y="2062927"/>
            <a:ext cx="609600" cy="609600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6F5CB16-5C09-1CF1-F85E-259C74E07FDA}"/>
              </a:ext>
            </a:extLst>
          </p:cNvPr>
          <p:cNvSpPr/>
          <p:nvPr/>
        </p:nvSpPr>
        <p:spPr>
          <a:xfrm>
            <a:off x="7455124" y="1948627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41644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88A78-EDF6-D10C-B524-D50D4E908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08B9FFF-5EB7-1638-07B5-E2B578DF5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9DB5486-4A16-301B-00C4-F3D06D0C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59C7D49-5DB7-C7FD-F1E4-8BCD1A9BDF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31CB1C15-2332-D30C-9C6F-0FFD3E894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58EBBE9-21C7-D045-CAE1-E70234743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7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0B96E09-4999-DDBE-74F9-DFA1FA04A9F4}"/>
              </a:ext>
            </a:extLst>
          </p:cNvPr>
          <p:cNvSpPr txBox="1"/>
          <p:nvPr/>
        </p:nvSpPr>
        <p:spPr>
          <a:xfrm>
            <a:off x="520700" y="1422400"/>
            <a:ext cx="97155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General </a:t>
            </a:r>
            <a:r>
              <a:rPr lang="de-DE" sz="2400" b="1" dirty="0" err="1">
                <a:solidFill>
                  <a:schemeClr val="tx2"/>
                </a:solidFill>
              </a:rPr>
              <a:t>profile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sz="2400" b="1" dirty="0">
                <a:solidFill>
                  <a:schemeClr val="tx2"/>
                </a:solidFill>
              </a:rPr>
              <a:t>In 2025: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5648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students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enrolled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(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majority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of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them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female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), 338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academic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staff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, 236 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administrative and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technical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staff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, 83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professorships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</a:p>
          <a:p>
            <a:endParaRPr lang="de-DE" sz="2400" b="1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International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semester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times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(March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to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June, September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to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December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Strongly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geared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towards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educational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sciences</a:t>
            </a:r>
            <a:endParaRPr lang="de-DE" sz="2400" b="1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Internationally</a:t>
            </a: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oriented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: </a:t>
            </a:r>
            <a:r>
              <a:rPr lang="de-DE" sz="2400" b="1" i="1" dirty="0">
                <a:solidFill>
                  <a:schemeClr val="accent1"/>
                </a:solidFill>
                <a:sym typeface="Wingdings" panose="05000000000000000000" pitchFamily="2" charset="2"/>
              </a:rPr>
              <a:t>Europa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-Universität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More </a:t>
            </a:r>
            <a:r>
              <a:rPr lang="de-DE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information</a:t>
            </a:r>
            <a:r>
              <a:rPr lang="de-DE" sz="2400" dirty="0">
                <a:solidFill>
                  <a:schemeClr val="accent1"/>
                </a:solidFill>
                <a:sym typeface="Wingdings" panose="05000000000000000000" pitchFamily="2" charset="2"/>
              </a:rPr>
              <a:t>: </a:t>
            </a: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https://www.uni-flensburg.de/en/about-euf/profile-of-euf</a:t>
            </a:r>
          </a:p>
          <a:p>
            <a:endParaRPr lang="de-DE" sz="24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901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3C1DC-23A6-2A0F-9CF0-6D5841990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738E490-185F-0BD7-C7D7-E6DAD2DB3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11B1962-C454-7BA2-420D-DB47DEFB2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995281C-1537-F4EA-BA29-B874C4A049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924704B-30FD-7200-16A0-35CB05DBA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5568557-B894-4869-9D20-2B9366887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8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F2EF47-F4E5-1F6E-4346-ADE0D85AC3DF}"/>
              </a:ext>
            </a:extLst>
          </p:cNvPr>
          <p:cNvSpPr txBox="1"/>
          <p:nvPr/>
        </p:nvSpPr>
        <p:spPr>
          <a:xfrm>
            <a:off x="520700" y="1009419"/>
            <a:ext cx="971550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Research </a:t>
            </a:r>
            <a:r>
              <a:rPr lang="de-DE" sz="2400" b="1" dirty="0" err="1">
                <a:solidFill>
                  <a:schemeClr val="tx2"/>
                </a:solidFill>
              </a:rPr>
              <a:t>profile</a:t>
            </a:r>
            <a:endParaRPr lang="de-DE" sz="2400" b="1" dirty="0">
              <a:solidFill>
                <a:schemeClr val="tx2"/>
              </a:solidFill>
            </a:endParaRPr>
          </a:p>
          <a:p>
            <a:endParaRPr lang="de-DE" sz="2400" b="1" dirty="0">
              <a:solidFill>
                <a:schemeClr val="tx2"/>
              </a:solidFill>
            </a:endParaRPr>
          </a:p>
          <a:p>
            <a:r>
              <a:rPr lang="de-DE" dirty="0">
                <a:solidFill>
                  <a:schemeClr val="tx2"/>
                </a:solidFill>
              </a:rPr>
              <a:t>Strong </a:t>
            </a:r>
            <a:r>
              <a:rPr lang="de-DE" dirty="0" err="1">
                <a:solidFill>
                  <a:schemeClr val="tx2"/>
                </a:solidFill>
              </a:rPr>
              <a:t>focus</a:t>
            </a:r>
            <a:r>
              <a:rPr lang="de-DE" dirty="0">
                <a:solidFill>
                  <a:schemeClr val="tx2"/>
                </a:solidFill>
              </a:rPr>
              <a:t> on </a:t>
            </a:r>
            <a:r>
              <a:rPr lang="de-DE" b="1" dirty="0" err="1">
                <a:solidFill>
                  <a:schemeClr val="tx2"/>
                </a:solidFill>
              </a:rPr>
              <a:t>educational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err="1">
                <a:solidFill>
                  <a:schemeClr val="tx2"/>
                </a:solidFill>
              </a:rPr>
              <a:t>science</a:t>
            </a:r>
            <a:r>
              <a:rPr lang="de-DE" b="1" dirty="0">
                <a:solidFill>
                  <a:schemeClr val="tx2"/>
                </a:solidFill>
              </a:rPr>
              <a:t> / </a:t>
            </a:r>
            <a:r>
              <a:rPr lang="de-DE" b="1" dirty="0" err="1">
                <a:solidFill>
                  <a:schemeClr val="tx2"/>
                </a:solidFill>
              </a:rPr>
              <a:t>teaching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well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as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b="1" dirty="0">
                <a:solidFill>
                  <a:schemeClr val="tx2"/>
                </a:solidFill>
              </a:rPr>
              <a:t>European </a:t>
            </a:r>
            <a:r>
              <a:rPr lang="de-DE" b="1" dirty="0" err="1">
                <a:solidFill>
                  <a:schemeClr val="tx2"/>
                </a:solidFill>
              </a:rPr>
              <a:t>studies</a:t>
            </a:r>
            <a:endParaRPr lang="de-DE" b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b="1" dirty="0" err="1">
                <a:sym typeface="Wingdings" panose="05000000000000000000" pitchFamily="2" charset="2"/>
              </a:rPr>
              <a:t>ZeBUSS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sz="1050" b="1" dirty="0">
                <a:sym typeface="Wingdings" panose="05000000000000000000" pitchFamily="2" charset="2"/>
              </a:rPr>
              <a:t>(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for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research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of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education</a:t>
            </a:r>
            <a:r>
              <a:rPr lang="de-DE" sz="1050" b="1" dirty="0">
                <a:sym typeface="Wingdings" panose="05000000000000000000" pitchFamily="2" charset="2"/>
              </a:rPr>
              <a:t>, </a:t>
            </a:r>
            <a:r>
              <a:rPr lang="de-DE" sz="1050" b="1" dirty="0" err="1">
                <a:sym typeface="Wingdings" panose="05000000000000000000" pitchFamily="2" charset="2"/>
              </a:rPr>
              <a:t>classroom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teaching</a:t>
            </a:r>
            <a:r>
              <a:rPr lang="de-DE" sz="1050" b="1" dirty="0">
                <a:sym typeface="Wingdings" panose="05000000000000000000" pitchFamily="2" charset="2"/>
              </a:rPr>
              <a:t>, </a:t>
            </a:r>
            <a:r>
              <a:rPr lang="de-DE" sz="1050" b="1" dirty="0" err="1">
                <a:sym typeface="Wingdings" panose="05000000000000000000" pitchFamily="2" charset="2"/>
              </a:rPr>
              <a:t>school</a:t>
            </a:r>
            <a:r>
              <a:rPr lang="de-DE" sz="1050" b="1" dirty="0">
                <a:sym typeface="Wingdings" panose="05000000000000000000" pitchFamily="2" charset="2"/>
              </a:rPr>
              <a:t> and </a:t>
            </a:r>
            <a:r>
              <a:rPr lang="de-DE" sz="1050" b="1" dirty="0" err="1">
                <a:sym typeface="Wingdings" panose="05000000000000000000" pitchFamily="2" charset="2"/>
              </a:rPr>
              <a:t>socialization</a:t>
            </a:r>
            <a:r>
              <a:rPr lang="de-DE" sz="1050" b="1" dirty="0">
                <a:sym typeface="Wingdings" panose="05000000000000000000" pitchFamily="2" charset="2"/>
              </a:rPr>
              <a:t> - https://www.uni-flensburg.de/en/zentrum-fuer-bildungs-unterrichts-schul-und-sozialisationsforschung-zebuss)</a:t>
            </a:r>
            <a:r>
              <a:rPr lang="de-DE" b="1" dirty="0">
                <a:sym typeface="Wingdings" panose="05000000000000000000" pitchFamily="2" charset="2"/>
              </a:rPr>
              <a:t>, ICES </a:t>
            </a:r>
            <a:r>
              <a:rPr lang="de-DE" sz="1050" b="1" dirty="0">
                <a:sym typeface="Wingdings" panose="05000000000000000000" pitchFamily="2" charset="2"/>
              </a:rPr>
              <a:t>(</a:t>
            </a:r>
            <a:r>
              <a:rPr lang="de-DE" sz="1050" b="1" dirty="0" err="1">
                <a:sym typeface="Wingdings" panose="05000000000000000000" pitchFamily="2" charset="2"/>
              </a:rPr>
              <a:t>Interdisciplinary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for</a:t>
            </a:r>
            <a:r>
              <a:rPr lang="de-DE" sz="1050" b="1" dirty="0">
                <a:sym typeface="Wingdings" panose="05000000000000000000" pitchFamily="2" charset="2"/>
              </a:rPr>
              <a:t> European Studies - https://www.uni-flensburg.de/en/ices)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Transformation 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and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sustainability</a:t>
            </a:r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CREST </a:t>
            </a:r>
            <a:r>
              <a:rPr lang="de-DE" sz="1050" b="1" dirty="0">
                <a:sym typeface="Wingdings" panose="05000000000000000000" pitchFamily="2" charset="2"/>
              </a:rPr>
              <a:t>(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for</a:t>
            </a:r>
            <a:r>
              <a:rPr lang="de-DE" sz="1050" b="1" dirty="0">
                <a:sym typeface="Wingdings" panose="05000000000000000000" pitchFamily="2" charset="2"/>
              </a:rPr>
              <a:t> Research on </a:t>
            </a:r>
            <a:r>
              <a:rPr lang="de-DE" sz="1050" b="1" dirty="0" err="1">
                <a:sym typeface="Wingdings" panose="05000000000000000000" pitchFamily="2" charset="2"/>
              </a:rPr>
              <a:t>Sustainability</a:t>
            </a:r>
            <a:r>
              <a:rPr lang="de-DE" sz="1050" b="1" dirty="0">
                <a:sym typeface="Wingdings" panose="05000000000000000000" pitchFamily="2" charset="2"/>
              </a:rPr>
              <a:t> and Transformation - https://www.uni-flensburg.de/en/translate-to-2-englisch-crest)</a:t>
            </a:r>
            <a:r>
              <a:rPr lang="de-DE" b="1" dirty="0">
                <a:sym typeface="Wingdings" panose="05000000000000000000" pitchFamily="2" charset="2"/>
              </a:rPr>
              <a:t>,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b="1" dirty="0">
                <a:sym typeface="Wingdings" panose="05000000000000000000" pitchFamily="2" charset="2"/>
              </a:rPr>
              <a:t>DWJZ </a:t>
            </a:r>
            <a:r>
              <a:rPr lang="de-DE" sz="1050" b="1" dirty="0">
                <a:sym typeface="Wingdings" panose="05000000000000000000" pitchFamily="2" charset="2"/>
              </a:rPr>
              <a:t>(Dr. Werner-</a:t>
            </a:r>
            <a:r>
              <a:rPr lang="de-DE" sz="1050" b="1" dirty="0" err="1">
                <a:sym typeface="Wingdings" panose="05000000000000000000" pitchFamily="2" charset="2"/>
              </a:rPr>
              <a:t>Jackstädt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 - https://www.uni-flensburg.de/en/iim/cooperation/jackstaedt-zentrum-flensburg), </a:t>
            </a:r>
            <a:r>
              <a:rPr lang="de-DE" b="1" dirty="0">
                <a:sym typeface="Wingdings" panose="05000000000000000000" pitchFamily="2" charset="2"/>
              </a:rPr>
              <a:t>ZNES </a:t>
            </a:r>
            <a:r>
              <a:rPr lang="de-DE" sz="1050" b="1" dirty="0">
                <a:sym typeface="Wingdings" panose="05000000000000000000" pitchFamily="2" charset="2"/>
              </a:rPr>
              <a:t>(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for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Sustainable</a:t>
            </a:r>
            <a:r>
              <a:rPr lang="de-DE" sz="1050" b="1" dirty="0">
                <a:sym typeface="Wingdings" panose="05000000000000000000" pitchFamily="2" charset="2"/>
              </a:rPr>
              <a:t> Energy Systems - http://www.znes-flensburg.de/?language=en), </a:t>
            </a:r>
            <a:r>
              <a:rPr lang="de-DE" b="1" dirty="0">
                <a:sym typeface="Wingdings" panose="05000000000000000000" pitchFamily="2" charset="2"/>
              </a:rPr>
              <a:t>NEC </a:t>
            </a:r>
            <a:r>
              <a:rPr lang="de-DE" sz="1050" b="1" dirty="0">
                <a:sym typeface="Wingdings" panose="05000000000000000000" pitchFamily="2" charset="2"/>
              </a:rPr>
              <a:t>(Norbert Elias 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)</a:t>
            </a:r>
          </a:p>
          <a:p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Regional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contemporary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history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and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public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history</a:t>
            </a:r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FRZPH </a:t>
            </a:r>
            <a:r>
              <a:rPr lang="de-DE" sz="1050" b="1" dirty="0">
                <a:sym typeface="Wingdings" panose="05000000000000000000" pitchFamily="2" charset="2"/>
              </a:rPr>
              <a:t>(Research 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for</a:t>
            </a:r>
            <a:r>
              <a:rPr lang="de-DE" sz="1050" b="1" dirty="0">
                <a:sym typeface="Wingdings" panose="05000000000000000000" pitchFamily="2" charset="2"/>
              </a:rPr>
              <a:t> Regional Contemporary </a:t>
            </a:r>
            <a:r>
              <a:rPr lang="de-DE" sz="1050" b="1" dirty="0" err="1">
                <a:sym typeface="Wingdings" panose="05000000000000000000" pitchFamily="2" charset="2"/>
              </a:rPr>
              <a:t>History</a:t>
            </a:r>
            <a:r>
              <a:rPr lang="de-DE" sz="1050" b="1" dirty="0">
                <a:sym typeface="Wingdings" panose="05000000000000000000" pitchFamily="2" charset="2"/>
              </a:rPr>
              <a:t> and Public </a:t>
            </a:r>
            <a:r>
              <a:rPr lang="de-DE" sz="1050" b="1" dirty="0" err="1">
                <a:sym typeface="Wingdings" panose="05000000000000000000" pitchFamily="2" charset="2"/>
              </a:rPr>
              <a:t>History</a:t>
            </a:r>
            <a:r>
              <a:rPr lang="de-DE" sz="1050" b="1" dirty="0">
                <a:sym typeface="Wingdings" panose="05000000000000000000" pitchFamily="2" charset="2"/>
              </a:rPr>
              <a:t> - https://www.uni-flensburg.de/frzph (</a:t>
            </a:r>
            <a:r>
              <a:rPr lang="de-DE" sz="1050" b="1" dirty="0" err="1">
                <a:sym typeface="Wingdings" panose="05000000000000000000" pitchFamily="2" charset="2"/>
              </a:rPr>
              <a:t>only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available</a:t>
            </a:r>
            <a:r>
              <a:rPr lang="de-DE" sz="1050" b="1" dirty="0">
                <a:sym typeface="Wingdings" panose="05000000000000000000" pitchFamily="2" charset="2"/>
              </a:rPr>
              <a:t> in German))</a:t>
            </a:r>
          </a:p>
          <a:p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Regional 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and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minor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languages</a:t>
            </a:r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KURS </a:t>
            </a:r>
            <a:r>
              <a:rPr lang="de-DE" sz="1050" b="1" dirty="0">
                <a:sym typeface="Wingdings" panose="05000000000000000000" pitchFamily="2" charset="2"/>
              </a:rPr>
              <a:t>(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for</a:t>
            </a:r>
            <a:r>
              <a:rPr lang="de-DE" sz="1050" b="1" dirty="0">
                <a:sym typeface="Wingdings" panose="05000000000000000000" pitchFamily="2" charset="2"/>
              </a:rPr>
              <a:t> Regional and Minor </a:t>
            </a:r>
            <a:r>
              <a:rPr lang="de-DE" sz="1050" b="1" dirty="0" err="1">
                <a:sym typeface="Wingdings" panose="05000000000000000000" pitchFamily="2" charset="2"/>
              </a:rPr>
              <a:t>Languages</a:t>
            </a:r>
            <a:r>
              <a:rPr lang="de-DE" sz="1050" b="1" dirty="0">
                <a:sym typeface="Wingdings" panose="05000000000000000000" pitchFamily="2" charset="2"/>
              </a:rPr>
              <a:t> - https://www.uni-flensburg.de/en/zentrum-kurs)</a:t>
            </a:r>
          </a:p>
          <a:p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French </a:t>
            </a: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and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Irish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studies</a:t>
            </a:r>
            <a:endParaRPr lang="de-DE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de-DE" b="1" dirty="0">
                <a:sym typeface="Wingdings" panose="05000000000000000000" pitchFamily="2" charset="2"/>
              </a:rPr>
              <a:t> CANOFF </a:t>
            </a:r>
            <a:r>
              <a:rPr lang="de-DE" sz="1050" b="1" dirty="0">
                <a:sym typeface="Wingdings" panose="05000000000000000000" pitchFamily="2" charset="2"/>
              </a:rPr>
              <a:t>(Campus Nord </a:t>
            </a:r>
            <a:r>
              <a:rPr lang="de-DE" sz="1050" b="1" dirty="0" err="1">
                <a:sym typeface="Wingdings" panose="05000000000000000000" pitchFamily="2" charset="2"/>
              </a:rPr>
              <a:t>for</a:t>
            </a:r>
            <a:r>
              <a:rPr lang="de-DE" sz="1050" b="1" dirty="0">
                <a:sym typeface="Wingdings" panose="05000000000000000000" pitchFamily="2" charset="2"/>
              </a:rPr>
              <a:t> France and </a:t>
            </a:r>
            <a:r>
              <a:rPr lang="de-DE" sz="1050" b="1" dirty="0" err="1">
                <a:sym typeface="Wingdings" panose="05000000000000000000" pitchFamily="2" charset="2"/>
              </a:rPr>
              <a:t>Francophony</a:t>
            </a:r>
            <a:r>
              <a:rPr lang="de-DE" sz="1050" b="1" dirty="0">
                <a:sym typeface="Wingdings" panose="05000000000000000000" pitchFamily="2" charset="2"/>
              </a:rPr>
              <a:t> - https://canoff.de/ (</a:t>
            </a:r>
            <a:r>
              <a:rPr lang="de-DE" sz="1050" b="1" dirty="0" err="1">
                <a:sym typeface="Wingdings" panose="05000000000000000000" pitchFamily="2" charset="2"/>
              </a:rPr>
              <a:t>only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available</a:t>
            </a:r>
            <a:r>
              <a:rPr lang="de-DE" sz="1050" b="1" dirty="0">
                <a:sym typeface="Wingdings" panose="05000000000000000000" pitchFamily="2" charset="2"/>
              </a:rPr>
              <a:t> in German)), </a:t>
            </a:r>
            <a:r>
              <a:rPr lang="de-DE" b="1" dirty="0">
                <a:sym typeface="Wingdings" panose="05000000000000000000" pitchFamily="2" charset="2"/>
              </a:rPr>
              <a:t>CFIS </a:t>
            </a:r>
            <a:r>
              <a:rPr lang="de-DE" sz="1050" b="1" dirty="0">
                <a:sym typeface="Wingdings" panose="05000000000000000000" pitchFamily="2" charset="2"/>
              </a:rPr>
              <a:t>(</a:t>
            </a:r>
            <a:r>
              <a:rPr lang="de-DE" sz="1050" b="1" dirty="0" err="1">
                <a:sym typeface="Wingdings" panose="05000000000000000000" pitchFamily="2" charset="2"/>
              </a:rPr>
              <a:t>Centre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for</a:t>
            </a:r>
            <a:r>
              <a:rPr lang="de-DE" sz="1050" b="1" dirty="0">
                <a:sym typeface="Wingdings" panose="05000000000000000000" pitchFamily="2" charset="2"/>
              </a:rPr>
              <a:t> </a:t>
            </a:r>
            <a:r>
              <a:rPr lang="de-DE" sz="1050" b="1" dirty="0" err="1">
                <a:sym typeface="Wingdings" panose="05000000000000000000" pitchFamily="2" charset="2"/>
              </a:rPr>
              <a:t>Irish</a:t>
            </a:r>
            <a:r>
              <a:rPr lang="de-DE" sz="1050" b="1" dirty="0">
                <a:sym typeface="Wingdings" panose="05000000000000000000" pitchFamily="2" charset="2"/>
              </a:rPr>
              <a:t> Studies - https://www.uni-flensburg.de/en/irishstudies)</a:t>
            </a:r>
            <a:endParaRPr lang="en-US" sz="1050" dirty="0"/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DE" sz="1050" b="1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24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6882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8AE30-241D-4E57-5AFA-A3FD9B22A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112BDAA-6486-DE91-18A6-2FFEB1CE7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9758622-0A82-6035-7366-B8B22E9D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7BC1"/>
                </a:solidFill>
              </a:rPr>
              <a:t>02| </a:t>
            </a:r>
            <a:r>
              <a:rPr lang="en-US" sz="2700" b="1" dirty="0">
                <a:solidFill>
                  <a:schemeClr val="tx1"/>
                </a:solidFill>
              </a:rPr>
              <a:t>Welcome to EUF!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F6D7B9B8-6699-3E86-5A66-47A4C484B2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33921FC4-A6D7-4D81-A3F5-27E9F9A0998E}" type="datetime1">
              <a:rPr lang="de-DE" smtClean="0"/>
              <a:t>01.02.2026</a:t>
            </a:fld>
            <a:r>
              <a:rPr lang="en-US"/>
              <a:t>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EB9336C8-9ACE-17CC-0CD1-83F888D5C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r>
              <a:rPr lang="de-DE"/>
              <a:t>Europa-Universität Flensburg </a:t>
            </a:r>
            <a:r>
              <a:rPr lang="de-DE" spc="-35">
                <a:cs typeface="Arial"/>
              </a:rPr>
              <a:t>|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C667ED9-ECFC-C928-2ECD-BAE32124A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pc="-35">
                <a:cs typeface="Arial"/>
              </a:rPr>
              <a:t>| </a:t>
            </a:r>
            <a:fld id="{D0C7B7FB-938D-42C6-B9A2-47C7799B4396}" type="slidenum">
              <a:rPr lang="en-US" smtClean="0"/>
              <a:pPr/>
              <a:t>9</a:t>
            </a:fld>
            <a:r>
              <a:rPr lang="de-DE" spc="-35">
                <a:cs typeface="Arial"/>
              </a:rPr>
              <a:t> |</a:t>
            </a: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AD69AF-D3C8-9055-F68C-2D795D6C4DCA}"/>
              </a:ext>
            </a:extLst>
          </p:cNvPr>
          <p:cNvSpPr txBox="1"/>
          <p:nvPr/>
        </p:nvSpPr>
        <p:spPr>
          <a:xfrm>
            <a:off x="432158" y="1030990"/>
            <a:ext cx="9715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University units governed by the Executive University Board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506436-47A6-131D-563A-204B23EF1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651" y="1372172"/>
            <a:ext cx="8343899" cy="567469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9C85C68-15F7-47F3-1C95-B8B0457F957E}"/>
              </a:ext>
            </a:extLst>
          </p:cNvPr>
          <p:cNvSpPr txBox="1"/>
          <p:nvPr/>
        </p:nvSpPr>
        <p:spPr>
          <a:xfrm>
            <a:off x="5724525" y="379585"/>
            <a:ext cx="76136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https://www.uni-flensburg.de/en/about-euf/organization-and-structure</a:t>
            </a:r>
          </a:p>
          <a:p>
            <a:r>
              <a:rPr lang="de-DE" sz="1600" b="1" dirty="0" err="1"/>
              <a:t>Full</a:t>
            </a:r>
            <a:r>
              <a:rPr lang="de-DE" sz="1600" b="1" dirty="0"/>
              <a:t> </a:t>
            </a:r>
            <a:r>
              <a:rPr lang="de-DE" sz="1600" b="1" dirty="0" err="1"/>
              <a:t>translation</a:t>
            </a:r>
            <a:r>
              <a:rPr lang="de-DE" sz="1600" b="1" dirty="0"/>
              <a:t> </a:t>
            </a:r>
            <a:r>
              <a:rPr lang="de-DE" sz="1600" b="1" dirty="0" err="1"/>
              <a:t>here</a:t>
            </a:r>
            <a:endParaRPr lang="de-DE" sz="1600" b="1" dirty="0"/>
          </a:p>
          <a:p>
            <a:endParaRPr lang="de-DE" sz="1100" dirty="0"/>
          </a:p>
        </p:txBody>
      </p:sp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DCDC0147-CF0C-EB31-9A5F-658DABC46A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86799"/>
              </p:ext>
            </p:extLst>
          </p:nvPr>
        </p:nvGraphicFramePr>
        <p:xfrm>
          <a:off x="7340600" y="677093"/>
          <a:ext cx="17907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6" imgW="1790899" imgH="514350" progId="Package">
                  <p:embed/>
                </p:oleObj>
              </mc:Choice>
              <mc:Fallback>
                <p:oleObj name="Objekt-Manager-Shellobjekt" showAsIcon="1" r:id="rId6" imgW="1790899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40600" y="677093"/>
                        <a:ext cx="17907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WhatsApp Audio 2026-01-27 at 17.35.24">
            <a:hlinkClick r:id="" action="ppaction://media"/>
            <a:extLst>
              <a:ext uri="{FF2B5EF4-FFF2-40B4-BE49-F238E27FC236}">
                <a16:creationId xmlns:a16="http://schemas.microsoft.com/office/drawing/2014/main" id="{8FBF6FE3-088E-A3AC-7B3C-0F51053D4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8550" y="2614461"/>
            <a:ext cx="609600" cy="609600"/>
          </a:xfrm>
          <a:prstGeom prst="rect">
            <a:avLst/>
          </a:prstGeom>
        </p:spPr>
      </p:pic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EF9EE5A8-C2C9-61E5-B1DE-E5F270AF0A1C}"/>
              </a:ext>
            </a:extLst>
          </p:cNvPr>
          <p:cNvSpPr/>
          <p:nvPr/>
        </p:nvSpPr>
        <p:spPr>
          <a:xfrm>
            <a:off x="7569201" y="2500161"/>
            <a:ext cx="2209800" cy="838200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Click </a:t>
            </a:r>
            <a:r>
              <a:rPr lang="de-DE" sz="1400" b="1" dirty="0" err="1"/>
              <a:t>here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audio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789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531&quot;&gt;&lt;property id=&quot;20148&quot; value=&quot;5&quot;/&gt;&lt;property id=&quot;20300&quot; value=&quot;Folie 1&quot;/&gt;&lt;property id=&quot;20307&quot; value=&quot;266&quot;/&gt;&lt;/object&gt;&lt;object type=&quot;3&quot; unique_id=&quot;10532&quot;&gt;&lt;property id=&quot;20148&quot; value=&quot;5&quot;/&gt;&lt;property id=&quot;20300&quot; value=&quot;Folie 2&quot;/&gt;&lt;property id=&quot;20307&quot; value=&quot;267&quot;/&gt;&lt;/object&gt;&lt;object type=&quot;3&quot; unique_id=&quot;10533&quot;&gt;&lt;property id=&quot;20148&quot; value=&quot;5&quot;/&gt;&lt;property id=&quot;20300&quot; value=&quot;Folie 3 - &amp;quot;01| Der Titel – Der Nebentitel&amp;quot;&quot;/&gt;&lt;property id=&quot;20307&quot; value=&quot;268&quot;/&gt;&lt;/object&gt;&lt;object type=&quot;3&quot; unique_id=&quot;10534&quot;&gt;&lt;property id=&quot;20148&quot; value=&quot;5&quot;/&gt;&lt;property id=&quot;20300&quot; value=&quot;Folie 4 - &amp;quot;02| Der Titel – Der Nebentitel&amp;quot;&quot;/&gt;&lt;property id=&quot;20307&quot; value=&quot;269&quot;/&gt;&lt;/object&gt;&lt;object type=&quot;3&quot; unique_id=&quot;10535&quot;&gt;&lt;property id=&quot;20148&quot; value=&quot;5&quot;/&gt;&lt;property id=&quot;20300&quot; value=&quot;Folie 5 - &amp;quot;03| Der Titel – Der Nebentitel&amp;quot;&quot;/&gt;&lt;property id=&quot;20307&quot; value=&quot;270&quot;/&gt;&lt;/object&gt;&lt;object type=&quot;3&quot; unique_id=&quot;10536&quot;&gt;&lt;property id=&quot;20148&quot; value=&quot;5&quot;/&gt;&lt;property id=&quot;20300&quot; value=&quot;Folie 6 - &amp;quot;04| Der Titel – Der Nebentitel&amp;quot;&quot;/&gt;&lt;property id=&quot;20307&quot; value=&quot;271&quot;/&gt;&lt;/object&gt;&lt;object type=&quot;3&quot; unique_id=&quot;10537&quot;&gt;&lt;property id=&quot;20148&quot; value=&quot;5&quot;/&gt;&lt;property id=&quot;20300&quot; value=&quot;Folie 7&quot;/&gt;&lt;property id=&quot;20307&quot; value=&quot;272&quot;/&gt;&lt;/object&gt;&lt;object type=&quot;3&quot; unique_id=&quot;10538&quot;&gt;&lt;property id=&quot;20148&quot; value=&quot;5&quot;/&gt;&lt;property id=&quot;20300&quot; value=&quot;Folie 8 - &amp;quot;ZWISCHENÜBERSCHRIFT&amp;quot;&quot;/&gt;&lt;property id=&quot;20307&quot; value=&quot;273&quot;/&gt;&lt;/object&gt;&lt;object type=&quot;3&quot; unique_id=&quot;10539&quot;&gt;&lt;property id=&quot;20148&quot; value=&quot;5&quot;/&gt;&lt;property id=&quot;20300&quot; value=&quot;Folie 9&quot;/&gt;&lt;property id=&quot;20307&quot; value=&quot;274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EUF">
      <a:dk1>
        <a:srgbClr val="6F6F6F"/>
      </a:dk1>
      <a:lt1>
        <a:sysClr val="window" lastClr="FFFFFF"/>
      </a:lt1>
      <a:dk2>
        <a:srgbClr val="00395B"/>
      </a:dk2>
      <a:lt2>
        <a:srgbClr val="FFFFFF"/>
      </a:lt2>
      <a:accent1>
        <a:srgbClr val="00395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5465</Words>
  <Application>Microsoft Office PowerPoint</Application>
  <PresentationFormat>Benutzerdefiniert</PresentationFormat>
  <Paragraphs>668</Paragraphs>
  <Slides>33</Slides>
  <Notes>2</Notes>
  <HiddenSlides>0</HiddenSlides>
  <MMClips>10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9" baseType="lpstr">
      <vt:lpstr>Arial</vt:lpstr>
      <vt:lpstr>Calibri</vt:lpstr>
      <vt:lpstr>Symbol</vt:lpstr>
      <vt:lpstr>Wingdings</vt:lpstr>
      <vt:lpstr>Office Theme</vt:lpstr>
      <vt:lpstr>Objekt-Manager-Shellobjekt</vt:lpstr>
      <vt:lpstr>PowerPoint-Präsentation</vt:lpstr>
      <vt:lpstr>01| Culture</vt:lpstr>
      <vt:lpstr>01| Culture</vt:lpstr>
      <vt:lpstr>01| Culture</vt:lpstr>
      <vt:lpstr>01| Culture</vt:lpstr>
      <vt:lpstr>01| Culture</vt:lpstr>
      <vt:lpstr>02| Welcome to EUF!</vt:lpstr>
      <vt:lpstr>02| Welcome to EUF!</vt:lpstr>
      <vt:lpstr>02| Welcome to EUF!</vt:lpstr>
      <vt:lpstr>02| Welcome to EUF!</vt:lpstr>
      <vt:lpstr>02| Welcome to EUF!</vt:lpstr>
      <vt:lpstr>02| Welcome to EUF!</vt:lpstr>
      <vt:lpstr>02| Welcome to EUF!</vt:lpstr>
      <vt:lpstr>02| Welcome to EUF!</vt:lpstr>
      <vt:lpstr>02| Welcome to EUF!</vt:lpstr>
      <vt:lpstr>02| Welcome to EUF!</vt:lpstr>
      <vt:lpstr>02| Welcome to EUF!</vt:lpstr>
      <vt:lpstr>02| Welcome to EUF</vt:lpstr>
      <vt:lpstr>02| Welcome to EUF</vt:lpstr>
      <vt:lpstr>03|Important information &amp; services</vt:lpstr>
      <vt:lpstr>03|Important information &amp; services</vt:lpstr>
      <vt:lpstr>03|Important information &amp; services</vt:lpstr>
      <vt:lpstr>03|Important information &amp; services</vt:lpstr>
      <vt:lpstr>03|Important information &amp; services</vt:lpstr>
      <vt:lpstr>03|Important information &amp; services</vt:lpstr>
      <vt:lpstr>03|Important information &amp; services</vt:lpstr>
      <vt:lpstr>04| Flensburg – A lively place to work at</vt:lpstr>
      <vt:lpstr>04| Flensburg – A lively place to work at</vt:lpstr>
      <vt:lpstr>04| Flensburg – A lively place to work at</vt:lpstr>
      <vt:lpstr>04| Flensburg – A lively place to work at</vt:lpstr>
      <vt:lpstr>04| Flensburg – A lively place to work at</vt:lpstr>
      <vt:lpstr>04| Flensburg – A lively place to work at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Oke Beckmann</dc:creator>
  <cp:lastModifiedBy>Jennifer Trepczyk</cp:lastModifiedBy>
  <cp:revision>126</cp:revision>
  <dcterms:created xsi:type="dcterms:W3CDTF">2015-01-14T11:10:46Z</dcterms:created>
  <dcterms:modified xsi:type="dcterms:W3CDTF">2026-02-01T06:35:14Z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2015-01-06T00:00:00Z</vt:filetime>
  </property>
  <property fmtid="{D5CDD505-2E9C-101B-9397-08002B2CF9AE}" pid="3" name="LastSaved">
    <vt:filetime>2015-01-14T00:00:00Z</vt:filetime>
  </property>
</Properties>
</file>