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257" r:id="rId3"/>
    <p:sldId id="264" r:id="rId4"/>
    <p:sldId id="258" r:id="rId5"/>
    <p:sldId id="267" r:id="rId6"/>
    <p:sldId id="259" r:id="rId7"/>
    <p:sldId id="268" r:id="rId8"/>
    <p:sldId id="261" r:id="rId9"/>
    <p:sldId id="269" r:id="rId10"/>
    <p:sldId id="260" r:id="rId11"/>
    <p:sldId id="270" r:id="rId12"/>
    <p:sldId id="272" r:id="rId13"/>
    <p:sldId id="262" r:id="rId14"/>
    <p:sldId id="271" r:id="rId15"/>
    <p:sldId id="263" r:id="rId16"/>
    <p:sldId id="265"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5B"/>
    <a:srgbClr val="004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1" autoAdjust="0"/>
    <p:restoredTop sz="94660"/>
  </p:normalViewPr>
  <p:slideViewPr>
    <p:cSldViewPr snapToGrid="0">
      <p:cViewPr varScale="1">
        <p:scale>
          <a:sx n="100" d="100"/>
          <a:sy n="100" d="100"/>
        </p:scale>
        <p:origin x="9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7F23D-11DF-46BE-9FAF-9CD40F22715D}" type="datetimeFigureOut">
              <a:rPr lang="de-DE" smtClean="0"/>
              <a:t>20.06.2019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78C77-8D83-41D2-882E-1ABC7ACB2A92}" type="slidenum">
              <a:rPr lang="de-DE" smtClean="0"/>
              <a:t>‹#›</a:t>
            </a:fld>
            <a:endParaRPr lang="de-DE"/>
          </a:p>
        </p:txBody>
      </p:sp>
    </p:spTree>
    <p:extLst>
      <p:ext uri="{BB962C8B-B14F-4D97-AF65-F5344CB8AC3E}">
        <p14:creationId xmlns:p14="http://schemas.microsoft.com/office/powerpoint/2010/main" val="244169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Instructions</a:t>
            </a:r>
            <a:r>
              <a:rPr lang="de-DE" dirty="0"/>
              <a:t> </a:t>
            </a:r>
            <a:r>
              <a:rPr lang="de-DE" dirty="0" err="1"/>
              <a:t>for</a:t>
            </a:r>
            <a:r>
              <a:rPr lang="de-DE" dirty="0"/>
              <a:t> </a:t>
            </a:r>
            <a:r>
              <a:rPr lang="de-DE" dirty="0" err="1"/>
              <a:t>filling</a:t>
            </a:r>
            <a:r>
              <a:rPr lang="de-DE" dirty="0"/>
              <a:t> out </a:t>
            </a:r>
            <a:r>
              <a:rPr lang="de-DE" dirty="0" err="1"/>
              <a:t>the</a:t>
            </a:r>
            <a:r>
              <a:rPr lang="de-DE" dirty="0"/>
              <a:t> </a:t>
            </a:r>
          </a:p>
          <a:p>
            <a:r>
              <a:rPr lang="de-DE" dirty="0"/>
              <a:t>Learning Agreement</a:t>
            </a:r>
          </a:p>
        </p:txBody>
      </p:sp>
      <p:sp>
        <p:nvSpPr>
          <p:cNvPr id="4" name="Foliennummernplatzhalter 3"/>
          <p:cNvSpPr>
            <a:spLocks noGrp="1"/>
          </p:cNvSpPr>
          <p:nvPr>
            <p:ph type="sldNum" sz="quarter" idx="10"/>
          </p:nvPr>
        </p:nvSpPr>
        <p:spPr/>
        <p:txBody>
          <a:bodyPr/>
          <a:lstStyle/>
          <a:p>
            <a:fld id="{AB078C77-8D83-41D2-882E-1ABC7ACB2A92}" type="slidenum">
              <a:rPr lang="de-DE" smtClean="0"/>
              <a:t>1</a:t>
            </a:fld>
            <a:endParaRPr lang="de-DE"/>
          </a:p>
        </p:txBody>
      </p:sp>
    </p:spTree>
    <p:extLst>
      <p:ext uri="{BB962C8B-B14F-4D97-AF65-F5344CB8AC3E}">
        <p14:creationId xmlns:p14="http://schemas.microsoft.com/office/powerpoint/2010/main" val="11408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Pay attention to the headings in the document: 'Before the Mobility', 'During the Mobility', 'After the Mobility'. For you, only the first section "Before the Mobility" is relevant.</a:t>
            </a:r>
            <a:endParaRPr lang="de-DE" dirty="0"/>
          </a:p>
        </p:txBody>
      </p:sp>
      <p:sp>
        <p:nvSpPr>
          <p:cNvPr id="4" name="Foliennummernplatzhalter 3"/>
          <p:cNvSpPr>
            <a:spLocks noGrp="1"/>
          </p:cNvSpPr>
          <p:nvPr>
            <p:ph type="sldNum" sz="quarter" idx="10"/>
          </p:nvPr>
        </p:nvSpPr>
        <p:spPr/>
        <p:txBody>
          <a:bodyPr/>
          <a:lstStyle/>
          <a:p>
            <a:fld id="{AB078C77-8D83-41D2-882E-1ABC7ACB2A92}" type="slidenum">
              <a:rPr lang="de-DE" smtClean="0"/>
              <a:t>3</a:t>
            </a:fld>
            <a:endParaRPr lang="de-DE"/>
          </a:p>
        </p:txBody>
      </p:sp>
    </p:spTree>
    <p:extLst>
      <p:ext uri="{BB962C8B-B14F-4D97-AF65-F5344CB8AC3E}">
        <p14:creationId xmlns:p14="http://schemas.microsoft.com/office/powerpoint/2010/main" val="30374494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BC8DE-0904-4727-8021-32CB1AFEE539}"/>
              </a:ext>
            </a:extLst>
          </p:cNvPr>
          <p:cNvSpPr>
            <a:spLocks noGrp="1"/>
          </p:cNvSpPr>
          <p:nvPr>
            <p:ph type="ctrTitle"/>
          </p:nvPr>
        </p:nvSpPr>
        <p:spPr>
          <a:xfrm>
            <a:off x="1524000" y="1122363"/>
            <a:ext cx="9144000" cy="2387600"/>
          </a:xfrm>
        </p:spPr>
        <p:txBody>
          <a:bodyPr anchor="b"/>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F2D81ABF-1C8C-4D9F-B3C5-AF5CAC8A7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0248729C-B453-4D6D-98A0-794A89F6DE6E}"/>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10005" y="6226336"/>
            <a:ext cx="1418600" cy="533077"/>
          </a:xfrm>
          <a:prstGeom prst="rect">
            <a:avLst/>
          </a:prstGeom>
        </p:spPr>
      </p:pic>
    </p:spTree>
    <p:extLst>
      <p:ext uri="{BB962C8B-B14F-4D97-AF65-F5344CB8AC3E}">
        <p14:creationId xmlns:p14="http://schemas.microsoft.com/office/powerpoint/2010/main" val="191380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67177-9419-43E8-93B6-D2708B5CF8B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6794F5C-0F40-4F25-8969-2849AF0951D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3963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3B67B1-949B-4E01-9A90-A8E1FE3AA8E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246E20A-A567-4041-AC45-7758C3F8E3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2925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00C55-3CA4-47F3-ABF5-0D4EED5A7B3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9FBF73-6382-451D-A9DB-FEF0C967302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0" name="Grafik 9">
            <a:extLst>
              <a:ext uri="{FF2B5EF4-FFF2-40B4-BE49-F238E27FC236}">
                <a16:creationId xmlns:a16="http://schemas.microsoft.com/office/drawing/2014/main" id="{139CBBBB-67A5-4680-83C1-E8DCCD47990A}"/>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10005" y="6226336"/>
            <a:ext cx="1418600" cy="533077"/>
          </a:xfrm>
          <a:prstGeom prst="rect">
            <a:avLst/>
          </a:prstGeom>
        </p:spPr>
      </p:pic>
      <p:graphicFrame>
        <p:nvGraphicFramePr>
          <p:cNvPr id="11" name="Objekt 10">
            <a:extLst>
              <a:ext uri="{FF2B5EF4-FFF2-40B4-BE49-F238E27FC236}">
                <a16:creationId xmlns:a16="http://schemas.microsoft.com/office/drawing/2014/main" id="{294F23A6-2089-4081-B73E-C4B9B4BDA5B3}"/>
              </a:ext>
            </a:extLst>
          </p:cNvPr>
          <p:cNvGraphicFramePr>
            <a:graphicFrameLocks noChangeAspect="1"/>
          </p:cNvGraphicFramePr>
          <p:nvPr userDrawn="1">
            <p:extLst>
              <p:ext uri="{D42A27DB-BD31-4B8C-83A1-F6EECF244321}">
                <p14:modId xmlns:p14="http://schemas.microsoft.com/office/powerpoint/2010/main" val="2885820176"/>
              </p:ext>
            </p:extLst>
          </p:nvPr>
        </p:nvGraphicFramePr>
        <p:xfrm>
          <a:off x="1686497" y="904814"/>
          <a:ext cx="8128000" cy="4791075"/>
        </p:xfrm>
        <a:graphic>
          <a:graphicData uri="http://schemas.openxmlformats.org/presentationml/2006/ole">
            <mc:AlternateContent xmlns:mc="http://schemas.openxmlformats.org/markup-compatibility/2006">
              <mc:Choice xmlns:v="urn:schemas-microsoft-com:vml" Requires="v">
                <p:oleObj spid="_x0000_s3103" name="Artwork" r:id="rId5" imgW="12092760" imgH="7128360" progId="Adobe.Illustrator.22">
                  <p:embed/>
                </p:oleObj>
              </mc:Choice>
              <mc:Fallback>
                <p:oleObj name="Artwork" r:id="rId5" imgW="12092760" imgH="7128360" progId="Adobe.Illustrator.22">
                  <p:embed/>
                  <p:pic>
                    <p:nvPicPr>
                      <p:cNvPr id="7" name="Objekt 6">
                        <a:extLst>
                          <a:ext uri="{FF2B5EF4-FFF2-40B4-BE49-F238E27FC236}">
                            <a16:creationId xmlns:a16="http://schemas.microsoft.com/office/drawing/2014/main" id="{2380021B-24F7-4EF5-A45D-6F1DA1A30638}"/>
                          </a:ext>
                        </a:extLst>
                      </p:cNvPr>
                      <p:cNvPicPr/>
                      <p:nvPr/>
                    </p:nvPicPr>
                    <p:blipFill>
                      <a:blip r:embed="rId6">
                        <a:alphaModFix amt="5000"/>
                      </a:blip>
                      <a:stretch>
                        <a:fillRect/>
                      </a:stretch>
                    </p:blipFill>
                    <p:spPr>
                      <a:xfrm>
                        <a:off x="1686497" y="904814"/>
                        <a:ext cx="8128000" cy="4791075"/>
                      </a:xfrm>
                      <a:prstGeom prst="rect">
                        <a:avLst/>
                      </a:prstGeom>
                    </p:spPr>
                  </p:pic>
                </p:oleObj>
              </mc:Fallback>
            </mc:AlternateContent>
          </a:graphicData>
        </a:graphic>
      </p:graphicFrame>
    </p:spTree>
    <p:extLst>
      <p:ext uri="{BB962C8B-B14F-4D97-AF65-F5344CB8AC3E}">
        <p14:creationId xmlns:p14="http://schemas.microsoft.com/office/powerpoint/2010/main" val="324586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3CF9E-383F-4B5B-A014-C46E0A2E52F4}"/>
              </a:ext>
            </a:extLst>
          </p:cNvPr>
          <p:cNvSpPr>
            <a:spLocks noGrp="1"/>
          </p:cNvSpPr>
          <p:nvPr>
            <p:ph type="title"/>
          </p:nvPr>
        </p:nvSpPr>
        <p:spPr>
          <a:xfrm>
            <a:off x="831850" y="432481"/>
            <a:ext cx="10515600" cy="2852737"/>
          </a:xfrm>
        </p:spPr>
        <p:txBody>
          <a:bodyPr anchor="t"/>
          <a:lstStyle>
            <a:lvl1pPr>
              <a:defRPr sz="6000">
                <a:solidFill>
                  <a:schemeClr val="tx1">
                    <a:lumMod val="85000"/>
                    <a:lumOff val="15000"/>
                  </a:schemeClr>
                </a:solidFill>
                <a:latin typeface="Source Code Pro" panose="020B0509030403020204" pitchFamily="49" charset="0"/>
                <a:ea typeface="Source Code Pro" panose="020B0509030403020204" pitchFamily="49" charset="0"/>
              </a:defRPr>
            </a:lvl1pPr>
          </a:lstStyle>
          <a:p>
            <a:r>
              <a:rPr lang="de-DE" dirty="0"/>
              <a:t>Mastertitelformat bearbeiten</a:t>
            </a:r>
          </a:p>
        </p:txBody>
      </p:sp>
      <p:sp>
        <p:nvSpPr>
          <p:cNvPr id="3" name="Textplatzhalter 2">
            <a:extLst>
              <a:ext uri="{FF2B5EF4-FFF2-40B4-BE49-F238E27FC236}">
                <a16:creationId xmlns:a16="http://schemas.microsoft.com/office/drawing/2014/main" id="{7B3D265F-C79A-41AF-9AC6-4FAFB2897145}"/>
              </a:ext>
            </a:extLst>
          </p:cNvPr>
          <p:cNvSpPr>
            <a:spLocks noGrp="1"/>
          </p:cNvSpPr>
          <p:nvPr>
            <p:ph type="body" idx="1"/>
          </p:nvPr>
        </p:nvSpPr>
        <p:spPr>
          <a:xfrm>
            <a:off x="831850" y="3312206"/>
            <a:ext cx="10515600" cy="1500187"/>
          </a:xfrm>
        </p:spPr>
        <p:txBody>
          <a:bodyPr/>
          <a:lstStyle>
            <a:lvl1pPr marL="0" indent="0">
              <a:buNone/>
              <a:defRPr sz="24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11" name="Grafik 10">
            <a:extLst>
              <a:ext uri="{FF2B5EF4-FFF2-40B4-BE49-F238E27FC236}">
                <a16:creationId xmlns:a16="http://schemas.microsoft.com/office/drawing/2014/main" id="{18B7EBC7-CDE9-438C-A8B2-82167E7F19BF}"/>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10005" y="6226336"/>
            <a:ext cx="1418600" cy="533077"/>
          </a:xfrm>
          <a:prstGeom prst="rect">
            <a:avLst/>
          </a:prstGeom>
        </p:spPr>
      </p:pic>
      <p:pic>
        <p:nvPicPr>
          <p:cNvPr id="13" name="Grafik 12">
            <a:extLst>
              <a:ext uri="{FF2B5EF4-FFF2-40B4-BE49-F238E27FC236}">
                <a16:creationId xmlns:a16="http://schemas.microsoft.com/office/drawing/2014/main" id="{1418303C-B769-4ED7-A47C-B67A826A75BE}"/>
              </a:ext>
            </a:extLst>
          </p:cNvPr>
          <p:cNvPicPr>
            <a:picLocks noChangeAspect="1"/>
          </p:cNvPicPr>
          <p:nvPr userDrawn="1"/>
        </p:nvPicPr>
        <p:blipFill>
          <a:blip r:embed="rId4">
            <a:alphaModFix amt="5000"/>
            <a:extLst>
              <a:ext uri="{28A0092B-C50C-407E-A947-70E740481C1C}">
                <a14:useLocalDpi xmlns:a14="http://schemas.microsoft.com/office/drawing/2010/main" val="0"/>
              </a:ext>
            </a:extLst>
          </a:blip>
          <a:stretch>
            <a:fillRect/>
          </a:stretch>
        </p:blipFill>
        <p:spPr>
          <a:xfrm>
            <a:off x="1332196" y="-1598653"/>
            <a:ext cx="9183404" cy="9183402"/>
          </a:xfrm>
          <a:prstGeom prst="rect">
            <a:avLst/>
          </a:prstGeom>
        </p:spPr>
      </p:pic>
    </p:spTree>
    <p:extLst>
      <p:ext uri="{BB962C8B-B14F-4D97-AF65-F5344CB8AC3E}">
        <p14:creationId xmlns:p14="http://schemas.microsoft.com/office/powerpoint/2010/main" val="420404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23425-6DD5-4418-8D01-556E079FCC9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4B5EE96-574C-40C2-9F97-E6DB0F36D33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DD2AC72-F1E9-4463-A2C1-FC78B84B131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aphicFrame>
        <p:nvGraphicFramePr>
          <p:cNvPr id="8" name="Objekt 7">
            <a:extLst>
              <a:ext uri="{FF2B5EF4-FFF2-40B4-BE49-F238E27FC236}">
                <a16:creationId xmlns:a16="http://schemas.microsoft.com/office/drawing/2014/main" id="{27C33AB2-E8BA-405C-886F-90D705A5F73B}"/>
              </a:ext>
            </a:extLst>
          </p:cNvPr>
          <p:cNvGraphicFramePr>
            <a:graphicFrameLocks noChangeAspect="1"/>
          </p:cNvGraphicFramePr>
          <p:nvPr userDrawn="1">
            <p:extLst>
              <p:ext uri="{D42A27DB-BD31-4B8C-83A1-F6EECF244321}">
                <p14:modId xmlns:p14="http://schemas.microsoft.com/office/powerpoint/2010/main" val="3740479612"/>
              </p:ext>
            </p:extLst>
          </p:nvPr>
        </p:nvGraphicFramePr>
        <p:xfrm>
          <a:off x="1686497" y="904814"/>
          <a:ext cx="8128000" cy="4791075"/>
        </p:xfrm>
        <a:graphic>
          <a:graphicData uri="http://schemas.openxmlformats.org/presentationml/2006/ole">
            <mc:AlternateContent xmlns:mc="http://schemas.openxmlformats.org/markup-compatibility/2006">
              <mc:Choice xmlns:v="urn:schemas-microsoft-com:vml" Requires="v">
                <p:oleObj spid="_x0000_s4127" name="Artwork" r:id="rId3" imgW="12092760" imgH="7128360" progId="Adobe.Illustrator.22">
                  <p:embed/>
                </p:oleObj>
              </mc:Choice>
              <mc:Fallback>
                <p:oleObj name="Artwork" r:id="rId3" imgW="12092760" imgH="7128360" progId="Adobe.Illustrator.22">
                  <p:embed/>
                  <p:pic>
                    <p:nvPicPr>
                      <p:cNvPr id="7" name="Objekt 6">
                        <a:extLst>
                          <a:ext uri="{FF2B5EF4-FFF2-40B4-BE49-F238E27FC236}">
                            <a16:creationId xmlns:a16="http://schemas.microsoft.com/office/drawing/2014/main" id="{2380021B-24F7-4EF5-A45D-6F1DA1A30638}"/>
                          </a:ext>
                        </a:extLst>
                      </p:cNvPr>
                      <p:cNvPicPr/>
                      <p:nvPr/>
                    </p:nvPicPr>
                    <p:blipFill>
                      <a:blip r:embed="rId4">
                        <a:alphaModFix amt="5000"/>
                      </a:blip>
                      <a:stretch>
                        <a:fillRect/>
                      </a:stretch>
                    </p:blipFill>
                    <p:spPr>
                      <a:xfrm>
                        <a:off x="1686497" y="904814"/>
                        <a:ext cx="8128000" cy="4791075"/>
                      </a:xfrm>
                      <a:prstGeom prst="rect">
                        <a:avLst/>
                      </a:prstGeom>
                    </p:spPr>
                  </p:pic>
                </p:oleObj>
              </mc:Fallback>
            </mc:AlternateContent>
          </a:graphicData>
        </a:graphic>
      </p:graphicFrame>
    </p:spTree>
    <p:extLst>
      <p:ext uri="{BB962C8B-B14F-4D97-AF65-F5344CB8AC3E}">
        <p14:creationId xmlns:p14="http://schemas.microsoft.com/office/powerpoint/2010/main" val="276624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CA800-634C-4747-859B-0566FFFF743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3572C81-9BD6-44D1-8237-E028D9010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20B6AA6-505C-4F4C-BEF1-0D4444C3965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F0FEBBA-3D6C-4B0C-94B9-17A6BA555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AC5E84D-29E9-4408-821C-4670CD6EDEE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2540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1FA36-A51B-4B8A-9BF3-0CC3B07786D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48407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10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D6246-9301-4FA7-9B86-1E703328642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CF279CA-5711-4B11-9671-914E69CBA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340C0CA-7763-4149-B30D-51E6CE5C4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78944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67ECB-AB34-4876-B0B6-A2AD676702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507D497-D7F1-471E-A0ED-2C1E9AF41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6E2B0C3-6A7F-4400-BDFC-0801B2D95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00200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711B225-B674-41B6-B9C7-5EA3A5A6D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FCA03EF-AF00-45EA-BE16-A7651C190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E5CA48BE-C3B8-491C-89EA-9AC904BC4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CADE3-2CB2-41F0-8277-C6A2747570A0}" type="datetimeFigureOut">
              <a:rPr lang="de-DE" smtClean="0"/>
              <a:t>20.06.2019</a:t>
            </a:fld>
            <a:endParaRPr lang="de-DE"/>
          </a:p>
        </p:txBody>
      </p:sp>
      <p:sp>
        <p:nvSpPr>
          <p:cNvPr id="5" name="Fußzeilenplatzhalter 4">
            <a:extLst>
              <a:ext uri="{FF2B5EF4-FFF2-40B4-BE49-F238E27FC236}">
                <a16:creationId xmlns:a16="http://schemas.microsoft.com/office/drawing/2014/main" id="{4FB6E1A6-1C42-44D7-9C5D-FBCCCD4EB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0BD693F-031B-4AB7-92F6-281C0CE80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2D0BD-1208-4D12-B746-BB668AC305CB}" type="slidenum">
              <a:rPr lang="de-DE" smtClean="0"/>
              <a:t>‹#›</a:t>
            </a:fld>
            <a:endParaRPr lang="de-DE"/>
          </a:p>
        </p:txBody>
      </p:sp>
      <p:sp>
        <p:nvSpPr>
          <p:cNvPr id="11" name="Rechteck 10">
            <a:extLst>
              <a:ext uri="{FF2B5EF4-FFF2-40B4-BE49-F238E27FC236}">
                <a16:creationId xmlns:a16="http://schemas.microsoft.com/office/drawing/2014/main" id="{9BFFCD34-20EA-4980-A8EF-6C083A3A5691}"/>
              </a:ext>
            </a:extLst>
          </p:cNvPr>
          <p:cNvSpPr/>
          <p:nvPr userDrawn="1"/>
        </p:nvSpPr>
        <p:spPr>
          <a:xfrm flipV="1">
            <a:off x="-42626" y="6059022"/>
            <a:ext cx="12288832" cy="994223"/>
          </a:xfrm>
          <a:custGeom>
            <a:avLst/>
            <a:gdLst>
              <a:gd name="connsiteX0" fmla="*/ 0 w 6715593"/>
              <a:gd name="connsiteY0" fmla="*/ 0 h 1831216"/>
              <a:gd name="connsiteX1" fmla="*/ 6715593 w 6715593"/>
              <a:gd name="connsiteY1" fmla="*/ 0 h 1831216"/>
              <a:gd name="connsiteX2" fmla="*/ 6715593 w 6715593"/>
              <a:gd name="connsiteY2" fmla="*/ 1831216 h 1831216"/>
              <a:gd name="connsiteX3" fmla="*/ 0 w 6715593"/>
              <a:gd name="connsiteY3" fmla="*/ 1831216 h 1831216"/>
              <a:gd name="connsiteX4" fmla="*/ 0 w 6715593"/>
              <a:gd name="connsiteY4" fmla="*/ 0 h 1831216"/>
              <a:gd name="connsiteX0" fmla="*/ 0 w 6715593"/>
              <a:gd name="connsiteY0" fmla="*/ 0 h 1831216"/>
              <a:gd name="connsiteX1" fmla="*/ 6715593 w 6715593"/>
              <a:gd name="connsiteY1" fmla="*/ 0 h 1831216"/>
              <a:gd name="connsiteX2" fmla="*/ 6715593 w 6715593"/>
              <a:gd name="connsiteY2" fmla="*/ 1411492 h 1831216"/>
              <a:gd name="connsiteX3" fmla="*/ 0 w 6715593"/>
              <a:gd name="connsiteY3" fmla="*/ 1831216 h 1831216"/>
              <a:gd name="connsiteX4" fmla="*/ 0 w 6715593"/>
              <a:gd name="connsiteY4" fmla="*/ 0 h 1831216"/>
              <a:gd name="connsiteX0" fmla="*/ 0 w 6730583"/>
              <a:gd name="connsiteY0" fmla="*/ 0 h 1831216"/>
              <a:gd name="connsiteX1" fmla="*/ 6715593 w 6730583"/>
              <a:gd name="connsiteY1" fmla="*/ 0 h 1831216"/>
              <a:gd name="connsiteX2" fmla="*/ 6730583 w 6730583"/>
              <a:gd name="connsiteY2" fmla="*/ 1576384 h 1831216"/>
              <a:gd name="connsiteX3" fmla="*/ 0 w 6730583"/>
              <a:gd name="connsiteY3" fmla="*/ 1831216 h 1831216"/>
              <a:gd name="connsiteX4" fmla="*/ 0 w 6730583"/>
              <a:gd name="connsiteY4" fmla="*/ 0 h 1831216"/>
              <a:gd name="connsiteX0" fmla="*/ 8275 w 6738858"/>
              <a:gd name="connsiteY0" fmla="*/ 0 h 2414613"/>
              <a:gd name="connsiteX1" fmla="*/ 6723868 w 6738858"/>
              <a:gd name="connsiteY1" fmla="*/ 0 h 2414613"/>
              <a:gd name="connsiteX2" fmla="*/ 6738858 w 6738858"/>
              <a:gd name="connsiteY2" fmla="*/ 1576384 h 2414613"/>
              <a:gd name="connsiteX3" fmla="*/ 0 w 6738858"/>
              <a:gd name="connsiteY3" fmla="*/ 2414613 h 2414613"/>
              <a:gd name="connsiteX4" fmla="*/ 8275 w 6738858"/>
              <a:gd name="connsiteY4" fmla="*/ 0 h 2414613"/>
              <a:gd name="connsiteX0" fmla="*/ 240 w 6730823"/>
              <a:gd name="connsiteY0" fmla="*/ 0 h 2122915"/>
              <a:gd name="connsiteX1" fmla="*/ 6715833 w 6730823"/>
              <a:gd name="connsiteY1" fmla="*/ 0 h 2122915"/>
              <a:gd name="connsiteX2" fmla="*/ 6730823 w 6730823"/>
              <a:gd name="connsiteY2" fmla="*/ 1576384 h 2122915"/>
              <a:gd name="connsiteX3" fmla="*/ 16791 w 6730823"/>
              <a:gd name="connsiteY3" fmla="*/ 2122915 h 2122915"/>
              <a:gd name="connsiteX4" fmla="*/ 240 w 6730823"/>
              <a:gd name="connsiteY4" fmla="*/ 0 h 2122915"/>
              <a:gd name="connsiteX0" fmla="*/ 67 w 6730650"/>
              <a:gd name="connsiteY0" fmla="*/ 0 h 2136930"/>
              <a:gd name="connsiteX1" fmla="*/ 6715660 w 6730650"/>
              <a:gd name="connsiteY1" fmla="*/ 0 h 2136930"/>
              <a:gd name="connsiteX2" fmla="*/ 6730650 w 6730650"/>
              <a:gd name="connsiteY2" fmla="*/ 1576384 h 2136930"/>
              <a:gd name="connsiteX3" fmla="*/ 78378 w 6730650"/>
              <a:gd name="connsiteY3" fmla="*/ 2136930 h 2136930"/>
              <a:gd name="connsiteX4" fmla="*/ 67 w 6730650"/>
              <a:gd name="connsiteY4" fmla="*/ 0 h 2136930"/>
              <a:gd name="connsiteX0" fmla="*/ 787 w 6653141"/>
              <a:gd name="connsiteY0" fmla="*/ 0 h 2150945"/>
              <a:gd name="connsiteX1" fmla="*/ 6638151 w 6653141"/>
              <a:gd name="connsiteY1" fmla="*/ 14015 h 2150945"/>
              <a:gd name="connsiteX2" fmla="*/ 6653141 w 6653141"/>
              <a:gd name="connsiteY2" fmla="*/ 1590399 h 2150945"/>
              <a:gd name="connsiteX3" fmla="*/ 869 w 6653141"/>
              <a:gd name="connsiteY3" fmla="*/ 2150945 h 2150945"/>
              <a:gd name="connsiteX4" fmla="*/ 787 w 6653141"/>
              <a:gd name="connsiteY4" fmla="*/ 0 h 2150945"/>
              <a:gd name="connsiteX0" fmla="*/ 787 w 6638151"/>
              <a:gd name="connsiteY0" fmla="*/ 0 h 2150945"/>
              <a:gd name="connsiteX1" fmla="*/ 6638151 w 6638151"/>
              <a:gd name="connsiteY1" fmla="*/ 14015 h 2150945"/>
              <a:gd name="connsiteX2" fmla="*/ 6599616 w 6638151"/>
              <a:gd name="connsiteY2" fmla="*/ 1590398 h 2150945"/>
              <a:gd name="connsiteX3" fmla="*/ 869 w 6638151"/>
              <a:gd name="connsiteY3" fmla="*/ 2150945 h 2150945"/>
              <a:gd name="connsiteX4" fmla="*/ 787 w 6638151"/>
              <a:gd name="connsiteY4" fmla="*/ 0 h 2150945"/>
              <a:gd name="connsiteX0" fmla="*/ 787 w 6605212"/>
              <a:gd name="connsiteY0" fmla="*/ 28030 h 2178975"/>
              <a:gd name="connsiteX1" fmla="*/ 6605212 w 6605212"/>
              <a:gd name="connsiteY1" fmla="*/ 0 h 2178975"/>
              <a:gd name="connsiteX2" fmla="*/ 6599616 w 6605212"/>
              <a:gd name="connsiteY2" fmla="*/ 1618428 h 2178975"/>
              <a:gd name="connsiteX3" fmla="*/ 869 w 6605212"/>
              <a:gd name="connsiteY3" fmla="*/ 2178975 h 2178975"/>
              <a:gd name="connsiteX4" fmla="*/ 787 w 6605212"/>
              <a:gd name="connsiteY4" fmla="*/ 28030 h 2178975"/>
              <a:gd name="connsiteX0" fmla="*/ 20505 w 6624930"/>
              <a:gd name="connsiteY0" fmla="*/ 28030 h 1828602"/>
              <a:gd name="connsiteX1" fmla="*/ 6624930 w 6624930"/>
              <a:gd name="connsiteY1" fmla="*/ 0 h 1828602"/>
              <a:gd name="connsiteX2" fmla="*/ 6619334 w 6624930"/>
              <a:gd name="connsiteY2" fmla="*/ 1618428 h 1828602"/>
              <a:gd name="connsiteX3" fmla="*/ 0 w 6624930"/>
              <a:gd name="connsiteY3" fmla="*/ 1828602 h 1828602"/>
              <a:gd name="connsiteX4" fmla="*/ 20505 w 6624930"/>
              <a:gd name="connsiteY4" fmla="*/ 28030 h 1828602"/>
              <a:gd name="connsiteX0" fmla="*/ 20505 w 6640050"/>
              <a:gd name="connsiteY0" fmla="*/ 28030 h 1828602"/>
              <a:gd name="connsiteX1" fmla="*/ 6624930 w 6640050"/>
              <a:gd name="connsiteY1" fmla="*/ 0 h 1828602"/>
              <a:gd name="connsiteX2" fmla="*/ 6639920 w 6640050"/>
              <a:gd name="connsiteY2" fmla="*/ 1513316 h 1828602"/>
              <a:gd name="connsiteX3" fmla="*/ 0 w 6640050"/>
              <a:gd name="connsiteY3" fmla="*/ 1828602 h 1828602"/>
              <a:gd name="connsiteX4" fmla="*/ 20505 w 6640050"/>
              <a:gd name="connsiteY4" fmla="*/ 28030 h 182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0050" h="1828602">
                <a:moveTo>
                  <a:pt x="20505" y="28030"/>
                </a:moveTo>
                <a:lnTo>
                  <a:pt x="6624930" y="0"/>
                </a:lnTo>
                <a:cubicBezTo>
                  <a:pt x="6623065" y="539476"/>
                  <a:pt x="6641785" y="973840"/>
                  <a:pt x="6639920" y="1513316"/>
                </a:cubicBezTo>
                <a:lnTo>
                  <a:pt x="0" y="1828602"/>
                </a:lnTo>
                <a:cubicBezTo>
                  <a:pt x="2758" y="1023731"/>
                  <a:pt x="17747" y="832901"/>
                  <a:pt x="20505" y="28030"/>
                </a:cubicBezTo>
                <a:close/>
              </a:path>
            </a:pathLst>
          </a:custGeom>
          <a:solidFill>
            <a:srgbClr val="00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4">
            <a:extLst>
              <a:ext uri="{FF2B5EF4-FFF2-40B4-BE49-F238E27FC236}">
                <a16:creationId xmlns:a16="http://schemas.microsoft.com/office/drawing/2014/main" id="{34375BD1-02E8-43D0-876D-061F8856853E}"/>
              </a:ext>
            </a:extLst>
          </p:cNvPr>
          <p:cNvSpPr txBox="1">
            <a:spLocks/>
          </p:cNvSpPr>
          <p:nvPr userDrawn="1"/>
        </p:nvSpPr>
        <p:spPr>
          <a:xfrm>
            <a:off x="4031105" y="6378575"/>
            <a:ext cx="4114800" cy="365125"/>
          </a:xfrm>
          <a:prstGeom prst="rect">
            <a:avLst/>
          </a:prstGeom>
        </p:spPr>
        <p:txBody>
          <a:bodyPr/>
          <a:lstStyle>
            <a:defPPr>
              <a:defRPr lang="de-DE"/>
            </a:defPPr>
            <a:lvl1pPr marL="0" algn="l" defTabSz="914400" rtl="0" eaLnBrk="1" latinLnBrk="0" hangingPunct="1">
              <a:defRPr sz="1800" kern="1200">
                <a:solidFill>
                  <a:schemeClr val="bg1"/>
                </a:solidFill>
                <a:latin typeface="Source Code Pro" panose="020B0509030403020204" pitchFamily="49" charset="0"/>
                <a:ea typeface="Source Code Pro" panose="020B0509030403020204" pitchFamily="49"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L" sz="1200" dirty="0"/>
              <a:t>Instructions for filling out </a:t>
            </a:r>
            <a:r>
              <a:rPr lang="es-CL" sz="1200" dirty="0" err="1"/>
              <a:t>the</a:t>
            </a:r>
            <a:r>
              <a:rPr lang="es-CL" sz="1200" dirty="0"/>
              <a:t> </a:t>
            </a:r>
            <a:r>
              <a:rPr lang="de-DE" sz="1200" dirty="0"/>
              <a:t> </a:t>
            </a:r>
          </a:p>
          <a:p>
            <a:pPr algn="ctr"/>
            <a:r>
              <a:rPr lang="de-DE" sz="1200" dirty="0"/>
              <a:t>Learning</a:t>
            </a:r>
            <a:r>
              <a:rPr lang="de-DE" sz="1200" baseline="0" dirty="0"/>
              <a:t> A</a:t>
            </a:r>
            <a:r>
              <a:rPr lang="de-DE" sz="1200" dirty="0"/>
              <a:t>greement</a:t>
            </a:r>
          </a:p>
        </p:txBody>
      </p:sp>
      <p:sp>
        <p:nvSpPr>
          <p:cNvPr id="13" name="Foliennummernplatzhalter 5">
            <a:extLst>
              <a:ext uri="{FF2B5EF4-FFF2-40B4-BE49-F238E27FC236}">
                <a16:creationId xmlns:a16="http://schemas.microsoft.com/office/drawing/2014/main" id="{70651502-E040-4A12-AA0C-64A8C48E46BF}"/>
              </a:ext>
            </a:extLst>
          </p:cNvPr>
          <p:cNvSpPr txBox="1">
            <a:spLocks/>
          </p:cNvSpPr>
          <p:nvPr userDrawn="1"/>
        </p:nvSpPr>
        <p:spPr>
          <a:xfrm>
            <a:off x="8442897" y="6356350"/>
            <a:ext cx="2743200" cy="365125"/>
          </a:xfrm>
          <a:prstGeom prst="rect">
            <a:avLst/>
          </a:prstGeom>
        </p:spPr>
        <p:txBody>
          <a:bodyPr/>
          <a:lstStyle>
            <a:defPPr>
              <a:defRPr lang="de-DE"/>
            </a:defPPr>
            <a:lvl1pPr marL="0" algn="l" defTabSz="914400" rtl="0" eaLnBrk="1" latinLnBrk="0" hangingPunct="1">
              <a:defRPr sz="1800" kern="1200">
                <a:solidFill>
                  <a:schemeClr val="bg1"/>
                </a:solidFill>
                <a:latin typeface="Source Code Pro" panose="020B0509030403020204" pitchFamily="49" charset="0"/>
                <a:ea typeface="Source Code Pro" panose="020B0509030403020204" pitchFamily="49"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F72D0BD-1208-4D12-B746-BB668AC305CB}" type="slidenum">
              <a:rPr lang="de-DE" smtClean="0"/>
              <a:pPr algn="r"/>
              <a:t>‹#›</a:t>
            </a:fld>
            <a:endParaRPr lang="de-DE" dirty="0"/>
          </a:p>
        </p:txBody>
      </p:sp>
      <p:pic>
        <p:nvPicPr>
          <p:cNvPr id="14" name="Grafik 13">
            <a:extLst>
              <a:ext uri="{FF2B5EF4-FFF2-40B4-BE49-F238E27FC236}">
                <a16:creationId xmlns:a16="http://schemas.microsoft.com/office/drawing/2014/main" id="{4D1F0E78-C82A-4C09-B935-119EBBCB4150}"/>
              </a:ext>
            </a:extLst>
          </p:cNvPr>
          <p:cNvPicPr>
            <a:picLocks noChangeAspect="1"/>
          </p:cNvPicPr>
          <p:nvPr userDrawn="1"/>
        </p:nvPicPr>
        <p:blipFill>
          <a:blip r:embed="rId13">
            <a:biLevel thresh="25000"/>
            <a:extLst>
              <a:ext uri="{BEBA8EAE-BF5A-486C-A8C5-ECC9F3942E4B}">
                <a14:imgProps xmlns:a14="http://schemas.microsoft.com/office/drawing/2010/main">
                  <a14:imgLayer r:embed="rId1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10005" y="6226336"/>
            <a:ext cx="1418600" cy="533077"/>
          </a:xfrm>
          <a:prstGeom prst="rect">
            <a:avLst/>
          </a:prstGeom>
        </p:spPr>
      </p:pic>
    </p:spTree>
    <p:extLst>
      <p:ext uri="{BB962C8B-B14F-4D97-AF65-F5344CB8AC3E}">
        <p14:creationId xmlns:p14="http://schemas.microsoft.com/office/powerpoint/2010/main" val="299637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ni-flensburg.de/en/international/going-abroad/accreditation-of-courses-taken-abroad/"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uni-flensburg.de/en/international/going-abroad/accreditation-of-courses-taken-abroad/"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95B"/>
        </a:solidFill>
        <a:effectLst/>
      </p:bgPr>
    </p:bg>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A645043A-BA24-40FB-9A95-531FD3E9AAD8}"/>
              </a:ext>
            </a:extLst>
          </p:cNvPr>
          <p:cNvPicPr>
            <a:picLocks noChangeAspect="1"/>
          </p:cNvPicPr>
          <p:nvPr/>
        </p:nvPicPr>
        <p:blipFill>
          <a:blip r:embed="rId3">
            <a:biLevel thresh="25000"/>
            <a:alphaModFix amt="5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tretch>
            <a:fillRect/>
          </a:stretch>
        </p:blipFill>
        <p:spPr>
          <a:xfrm>
            <a:off x="1992923" y="-1025769"/>
            <a:ext cx="8206154" cy="8206154"/>
          </a:xfrm>
          <a:prstGeom prst="rect">
            <a:avLst/>
          </a:prstGeom>
        </p:spPr>
      </p:pic>
      <p:sp>
        <p:nvSpPr>
          <p:cNvPr id="6" name="Titel 5">
            <a:extLst>
              <a:ext uri="{FF2B5EF4-FFF2-40B4-BE49-F238E27FC236}">
                <a16:creationId xmlns:a16="http://schemas.microsoft.com/office/drawing/2014/main" id="{0E718809-E1A0-446F-BF8B-81744373FC4E}"/>
              </a:ext>
            </a:extLst>
          </p:cNvPr>
          <p:cNvSpPr>
            <a:spLocks noGrp="1"/>
          </p:cNvSpPr>
          <p:nvPr>
            <p:ph type="ctrTitle"/>
          </p:nvPr>
        </p:nvSpPr>
        <p:spPr/>
        <p:txBody>
          <a:bodyPr>
            <a:normAutofit fontScale="90000"/>
          </a:bodyPr>
          <a:lstStyle/>
          <a:p>
            <a:r>
              <a:rPr lang="de-DE" dirty="0" err="1">
                <a:solidFill>
                  <a:schemeClr val="bg1"/>
                </a:solidFill>
                <a:latin typeface="Source Code Pro" panose="020B0509030403020204" pitchFamily="49" charset="0"/>
                <a:ea typeface="Source Code Pro" panose="020B0509030403020204" pitchFamily="49" charset="0"/>
              </a:rPr>
              <a:t>Instructions</a:t>
            </a:r>
            <a:r>
              <a:rPr lang="de-DE" dirty="0">
                <a:solidFill>
                  <a:schemeClr val="bg1"/>
                </a:solidFill>
                <a:latin typeface="Source Code Pro" panose="020B0509030403020204" pitchFamily="49" charset="0"/>
                <a:ea typeface="Source Code Pro" panose="020B0509030403020204" pitchFamily="49" charset="0"/>
              </a:rPr>
              <a:t> for </a:t>
            </a:r>
            <a:r>
              <a:rPr lang="de-DE" dirty="0" err="1">
                <a:solidFill>
                  <a:schemeClr val="bg1"/>
                </a:solidFill>
                <a:latin typeface="Source Code Pro" panose="020B0509030403020204" pitchFamily="49" charset="0"/>
                <a:ea typeface="Source Code Pro" panose="020B0509030403020204" pitchFamily="49" charset="0"/>
              </a:rPr>
              <a:t>filling</a:t>
            </a:r>
            <a:r>
              <a:rPr lang="de-DE" dirty="0">
                <a:solidFill>
                  <a:schemeClr val="bg1"/>
                </a:solidFill>
                <a:latin typeface="Source Code Pro" panose="020B0509030403020204" pitchFamily="49" charset="0"/>
                <a:ea typeface="Source Code Pro" panose="020B0509030403020204" pitchFamily="49" charset="0"/>
              </a:rPr>
              <a:t> out </a:t>
            </a:r>
            <a:r>
              <a:rPr lang="de-DE" dirty="0" err="1">
                <a:solidFill>
                  <a:schemeClr val="bg1"/>
                </a:solidFill>
                <a:latin typeface="Source Code Pro" panose="020B0509030403020204" pitchFamily="49" charset="0"/>
                <a:ea typeface="Source Code Pro" panose="020B0509030403020204" pitchFamily="49" charset="0"/>
              </a:rPr>
              <a:t>the</a:t>
            </a:r>
            <a:r>
              <a:rPr lang="de-DE" dirty="0">
                <a:solidFill>
                  <a:schemeClr val="bg1"/>
                </a:solidFill>
                <a:latin typeface="Source Code Pro" panose="020B0509030403020204" pitchFamily="49" charset="0"/>
                <a:ea typeface="Source Code Pro" panose="020B0509030403020204" pitchFamily="49" charset="0"/>
              </a:rPr>
              <a:t> Learning Agreement</a:t>
            </a:r>
          </a:p>
        </p:txBody>
      </p:sp>
    </p:spTree>
    <p:extLst>
      <p:ext uri="{BB962C8B-B14F-4D97-AF65-F5344CB8AC3E}">
        <p14:creationId xmlns:p14="http://schemas.microsoft.com/office/powerpoint/2010/main" val="388231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0777C01-F57E-423E-ACCD-CDDBD1E63F00}"/>
              </a:ext>
            </a:extLst>
          </p:cNvPr>
          <p:cNvPicPr>
            <a:picLocks noChangeAspect="1"/>
          </p:cNvPicPr>
          <p:nvPr/>
        </p:nvPicPr>
        <p:blipFill rotWithShape="1">
          <a:blip r:embed="rId2">
            <a:extLst>
              <a:ext uri="{28A0092B-C50C-407E-A947-70E740481C1C}">
                <a14:useLocalDpi xmlns:a14="http://schemas.microsoft.com/office/drawing/2010/main" val="0"/>
              </a:ext>
            </a:extLst>
          </a:blip>
          <a:srcRect l="11711" t="26100" r="5819" b="26963"/>
          <a:stretch/>
        </p:blipFill>
        <p:spPr>
          <a:xfrm>
            <a:off x="704535" y="1663739"/>
            <a:ext cx="8256574" cy="2641953"/>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6C30CAA-C0FF-48DA-8880-F026268AC79F}"/>
              </a:ext>
            </a:extLst>
          </p:cNvPr>
          <p:cNvSpPr txBox="1"/>
          <p:nvPr/>
        </p:nvSpPr>
        <p:spPr>
          <a:xfrm>
            <a:off x="10015950" y="1603723"/>
            <a:ext cx="2176050" cy="954107"/>
          </a:xfrm>
          <a:prstGeom prst="rect">
            <a:avLst/>
          </a:prstGeom>
          <a:noFill/>
        </p:spPr>
        <p:txBody>
          <a:bodyPr wrap="square" rtlCol="0">
            <a:spAutoFit/>
          </a:bodyPr>
          <a:lstStyle/>
          <a:p>
            <a:r>
              <a:rPr lang="de-DE" sz="2800" dirty="0" err="1">
                <a:solidFill>
                  <a:schemeClr val="tx1">
                    <a:lumMod val="85000"/>
                    <a:lumOff val="15000"/>
                  </a:schemeClr>
                </a:solidFill>
                <a:latin typeface="Source Code Pro" panose="020B0509030403020204" pitchFamily="49" charset="0"/>
                <a:ea typeface="Source Code Pro" panose="020B0509030403020204" pitchFamily="49" charset="0"/>
              </a:rPr>
              <a:t>please</a:t>
            </a:r>
            <a:r>
              <a:rPr lang="de-DE" sz="2800" dirty="0">
                <a:solidFill>
                  <a:schemeClr val="tx1">
                    <a:lumMod val="85000"/>
                    <a:lumOff val="15000"/>
                  </a:schemeClr>
                </a:solidFill>
                <a:latin typeface="Source Code Pro" panose="020B0509030403020204" pitchFamily="49" charset="0"/>
                <a:ea typeface="Source Code Pro" panose="020B0509030403020204" pitchFamily="49" charset="0"/>
              </a:rPr>
              <a:t> </a:t>
            </a:r>
            <a:r>
              <a:rPr lang="de-DE" sz="2800" dirty="0" err="1">
                <a:solidFill>
                  <a:schemeClr val="tx1">
                    <a:lumMod val="85000"/>
                    <a:lumOff val="15000"/>
                  </a:schemeClr>
                </a:solidFill>
                <a:latin typeface="Source Code Pro" panose="020B0509030403020204" pitchFamily="49" charset="0"/>
                <a:ea typeface="Source Code Pro" panose="020B0509030403020204" pitchFamily="49" charset="0"/>
              </a:rPr>
              <a:t>fill</a:t>
            </a:r>
            <a:r>
              <a:rPr lang="de-DE" sz="2800" dirty="0">
                <a:solidFill>
                  <a:schemeClr val="tx1">
                    <a:lumMod val="85000"/>
                    <a:lumOff val="15000"/>
                  </a:schemeClr>
                </a:solidFill>
                <a:latin typeface="Source Code Pro" panose="020B0509030403020204" pitchFamily="49" charset="0"/>
                <a:ea typeface="Source Code Pro" panose="020B0509030403020204" pitchFamily="49" charset="0"/>
              </a:rPr>
              <a:t> in</a:t>
            </a:r>
          </a:p>
        </p:txBody>
      </p:sp>
      <p:cxnSp>
        <p:nvCxnSpPr>
          <p:cNvPr id="10" name="Gerade Verbindung mit Pfeil 9">
            <a:extLst>
              <a:ext uri="{FF2B5EF4-FFF2-40B4-BE49-F238E27FC236}">
                <a16:creationId xmlns:a16="http://schemas.microsoft.com/office/drawing/2014/main" id="{D8096654-DAA4-4958-B0DE-814D036BC6D8}"/>
              </a:ext>
            </a:extLst>
          </p:cNvPr>
          <p:cNvCxnSpPr>
            <a:cxnSpLocks/>
          </p:cNvCxnSpPr>
          <p:nvPr/>
        </p:nvCxnSpPr>
        <p:spPr>
          <a:xfrm flipH="1">
            <a:off x="8807116" y="2598410"/>
            <a:ext cx="1208834" cy="706127"/>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829018D-D3CA-4F72-8075-94915D91175B}"/>
              </a:ext>
            </a:extLst>
          </p:cNvPr>
          <p:cNvCxnSpPr>
            <a:cxnSpLocks/>
          </p:cNvCxnSpPr>
          <p:nvPr/>
        </p:nvCxnSpPr>
        <p:spPr>
          <a:xfrm flipH="1">
            <a:off x="8807116" y="2557830"/>
            <a:ext cx="1505798" cy="131583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8E2AE49C-7420-46ED-83B8-F23AFB9F081C}"/>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
        <p:nvSpPr>
          <p:cNvPr id="18" name="Rechteck 17">
            <a:extLst>
              <a:ext uri="{FF2B5EF4-FFF2-40B4-BE49-F238E27FC236}">
                <a16:creationId xmlns:a16="http://schemas.microsoft.com/office/drawing/2014/main" id="{2E2F9EE3-822A-4BC0-8691-D0F6F864D6E7}"/>
              </a:ext>
            </a:extLst>
          </p:cNvPr>
          <p:cNvSpPr/>
          <p:nvPr/>
        </p:nvSpPr>
        <p:spPr>
          <a:xfrm>
            <a:off x="2277346" y="3081050"/>
            <a:ext cx="3064676" cy="401465"/>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95BED742-9308-403F-8FAB-2DB45AC66AA8}"/>
              </a:ext>
            </a:extLst>
          </p:cNvPr>
          <p:cNvSpPr/>
          <p:nvPr/>
        </p:nvSpPr>
        <p:spPr>
          <a:xfrm>
            <a:off x="6560588" y="3081050"/>
            <a:ext cx="2246528" cy="401465"/>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1F551A63-1EDE-4E49-B520-6CFB4186B7CA}"/>
              </a:ext>
            </a:extLst>
          </p:cNvPr>
          <p:cNvSpPr/>
          <p:nvPr/>
        </p:nvSpPr>
        <p:spPr>
          <a:xfrm>
            <a:off x="2277346" y="3804994"/>
            <a:ext cx="6529770" cy="269701"/>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665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DFF9F7CC-1E04-494F-BFAC-E86785C62850}"/>
              </a:ext>
            </a:extLst>
          </p:cNvPr>
          <p:cNvPicPr>
            <a:picLocks noChangeAspect="1"/>
          </p:cNvPicPr>
          <p:nvPr/>
        </p:nvPicPr>
        <p:blipFill rotWithShape="1">
          <a:blip r:embed="rId2">
            <a:extLst>
              <a:ext uri="{28A0092B-C50C-407E-A947-70E740481C1C}">
                <a14:useLocalDpi xmlns:a14="http://schemas.microsoft.com/office/drawing/2010/main" val="0"/>
              </a:ext>
            </a:extLst>
          </a:blip>
          <a:srcRect l="11711" t="26100" r="5819" b="26963"/>
          <a:stretch/>
        </p:blipFill>
        <p:spPr>
          <a:xfrm>
            <a:off x="704535" y="1663739"/>
            <a:ext cx="8256574" cy="2641953"/>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8E2AE49C-7420-46ED-83B8-F23AFB9F081C}"/>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
        <p:nvSpPr>
          <p:cNvPr id="11" name="Ellipse 10">
            <a:extLst>
              <a:ext uri="{FF2B5EF4-FFF2-40B4-BE49-F238E27FC236}">
                <a16:creationId xmlns:a16="http://schemas.microsoft.com/office/drawing/2014/main" id="{35806043-A798-47AA-9FF8-0D233DEDC82D}"/>
              </a:ext>
            </a:extLst>
          </p:cNvPr>
          <p:cNvSpPr/>
          <p:nvPr/>
        </p:nvSpPr>
        <p:spPr>
          <a:xfrm>
            <a:off x="6444856" y="2792832"/>
            <a:ext cx="1046290" cy="486591"/>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32755EE7-3AE7-4706-8451-B7FD8A8848B2}"/>
              </a:ext>
            </a:extLst>
          </p:cNvPr>
          <p:cNvCxnSpPr>
            <a:cxnSpLocks/>
          </p:cNvCxnSpPr>
          <p:nvPr/>
        </p:nvCxnSpPr>
        <p:spPr>
          <a:xfrm flipH="1" flipV="1">
            <a:off x="7486330" y="3055589"/>
            <a:ext cx="1697494" cy="199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70EC35FC-CAF7-43B7-BE77-C3B0CC2DEA16}"/>
              </a:ext>
            </a:extLst>
          </p:cNvPr>
          <p:cNvSpPr txBox="1"/>
          <p:nvPr/>
        </p:nvSpPr>
        <p:spPr>
          <a:xfrm>
            <a:off x="9499241" y="1616814"/>
            <a:ext cx="2500251" cy="4221669"/>
          </a:xfrm>
          <a:prstGeom prst="rect">
            <a:avLst/>
          </a:prstGeom>
          <a:noFill/>
        </p:spPr>
        <p:txBody>
          <a:bodyPr wrap="square" rtlCol="0">
            <a:spAutoFit/>
          </a:bodyPr>
          <a:lstStyle/>
          <a:p>
            <a:pPr>
              <a:spcAft>
                <a:spcPts val="1000"/>
              </a:spcAft>
            </a:pPr>
            <a:r>
              <a:rPr lang="en-US" sz="2000" dirty="0">
                <a:latin typeface="Source Code Pro" panose="020B0509030403020204" pitchFamily="49" charset="0"/>
                <a:ea typeface="Calibri" panose="020F0502020204030204" pitchFamily="34" charset="0"/>
                <a:cs typeface="Mangal" panose="020B0502040204020203" pitchFamily="18" charset="0"/>
              </a:rPr>
              <a:t>It is important that the Learning Agreement is signed by all parties before the start of your semester abroad.</a:t>
            </a:r>
          </a:p>
          <a:p>
            <a:pPr>
              <a:spcAft>
                <a:spcPts val="1000"/>
              </a:spcAft>
            </a:pPr>
            <a:r>
              <a:rPr lang="en-US" sz="2000" dirty="0">
                <a:latin typeface="Source Code Pro" panose="020B0509030403020204" pitchFamily="49" charset="0"/>
                <a:ea typeface="Calibri" panose="020F0502020204030204" pitchFamily="34" charset="0"/>
                <a:cs typeface="Mangal" panose="020B0502040204020203" pitchFamily="18" charset="0"/>
              </a:rPr>
              <a:t>Digital signatures are allowed on this document.</a:t>
            </a:r>
          </a:p>
        </p:txBody>
      </p:sp>
      <p:cxnSp>
        <p:nvCxnSpPr>
          <p:cNvPr id="15" name="Gerader Verbinder 14">
            <a:extLst>
              <a:ext uri="{FF2B5EF4-FFF2-40B4-BE49-F238E27FC236}">
                <a16:creationId xmlns:a16="http://schemas.microsoft.com/office/drawing/2014/main" id="{7DA79C61-092A-4EB2-B2F5-B5695642966C}"/>
              </a:ext>
            </a:extLst>
          </p:cNvPr>
          <p:cNvCxnSpPr>
            <a:cxnSpLocks/>
          </p:cNvCxnSpPr>
          <p:nvPr/>
        </p:nvCxnSpPr>
        <p:spPr>
          <a:xfrm>
            <a:off x="9428134" y="1748589"/>
            <a:ext cx="0" cy="394635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34670DB0-0A15-4157-8198-EBAF25336880}"/>
              </a:ext>
            </a:extLst>
          </p:cNvPr>
          <p:cNvSpPr/>
          <p:nvPr/>
        </p:nvSpPr>
        <p:spPr>
          <a:xfrm>
            <a:off x="992061" y="3332389"/>
            <a:ext cx="1046290" cy="486591"/>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 Verbindung mit Pfeil 19">
            <a:extLst>
              <a:ext uri="{FF2B5EF4-FFF2-40B4-BE49-F238E27FC236}">
                <a16:creationId xmlns:a16="http://schemas.microsoft.com/office/drawing/2014/main" id="{44DC8E5C-C46B-4DF4-820E-5AA3AEF81FEF}"/>
              </a:ext>
            </a:extLst>
          </p:cNvPr>
          <p:cNvCxnSpPr>
            <a:cxnSpLocks/>
          </p:cNvCxnSpPr>
          <p:nvPr/>
        </p:nvCxnSpPr>
        <p:spPr>
          <a:xfrm flipV="1">
            <a:off x="1524997" y="3848123"/>
            <a:ext cx="1" cy="871239"/>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12037F6-8E78-4268-ACF2-8BADA406BF37}"/>
              </a:ext>
            </a:extLst>
          </p:cNvPr>
          <p:cNvCxnSpPr>
            <a:cxnSpLocks/>
          </p:cNvCxnSpPr>
          <p:nvPr/>
        </p:nvCxnSpPr>
        <p:spPr>
          <a:xfrm>
            <a:off x="994611" y="4780547"/>
            <a:ext cx="0" cy="12889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019953" y="4746102"/>
            <a:ext cx="7047722" cy="1323439"/>
          </a:xfrm>
          <a:prstGeom prst="rect">
            <a:avLst/>
          </a:prstGeom>
        </p:spPr>
        <p:txBody>
          <a:bodyPr wrap="square">
            <a:spAutoFit/>
          </a:bodyPr>
          <a:lstStyle/>
          <a:p>
            <a:r>
              <a:rPr lang="en-US" sz="1600" dirty="0">
                <a:latin typeface="Source Code Pro" panose="020B0509030403020204" pitchFamily="49" charset="0"/>
                <a:ea typeface="Source Code Pro" panose="020B0509030403020204" pitchFamily="49" charset="0"/>
              </a:rPr>
              <a:t>If you have selected the right Learning Agreement, you will find the person responsible for your degree </a:t>
            </a:r>
            <a:r>
              <a:rPr lang="en-US" sz="1600" dirty="0" err="1">
                <a:latin typeface="Source Code Pro" panose="020B0509030403020204" pitchFamily="49" charset="0"/>
                <a:ea typeface="Source Code Pro" panose="020B0509030403020204" pitchFamily="49" charset="0"/>
              </a:rPr>
              <a:t>programme</a:t>
            </a:r>
            <a:r>
              <a:rPr lang="en-US" sz="1600" dirty="0">
                <a:latin typeface="Source Code Pro" panose="020B0509030403020204" pitchFamily="49" charset="0"/>
                <a:ea typeface="Source Code Pro" panose="020B0509030403020204" pitchFamily="49" charset="0"/>
              </a:rPr>
              <a:t> here. Your Learning Agreement will only be valid if signed by this person (not e.g. by individual professors).</a:t>
            </a:r>
            <a:endParaRPr lang="de-DE" sz="1600" dirty="0">
              <a:latin typeface="Source Code Pro" panose="020B0509030403020204" pitchFamily="49" charset="0"/>
              <a:ea typeface="Source Code Pro" panose="020B0509030403020204" pitchFamily="49" charset="0"/>
            </a:endParaRPr>
          </a:p>
        </p:txBody>
      </p:sp>
    </p:spTree>
    <p:extLst>
      <p:ext uri="{BB962C8B-B14F-4D97-AF65-F5344CB8AC3E}">
        <p14:creationId xmlns:p14="http://schemas.microsoft.com/office/powerpoint/2010/main" val="413892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8E2AE49C-7420-46ED-83B8-F23AFB9F081C}"/>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
        <p:nvSpPr>
          <p:cNvPr id="14" name="Textfeld 13">
            <a:extLst>
              <a:ext uri="{FF2B5EF4-FFF2-40B4-BE49-F238E27FC236}">
                <a16:creationId xmlns:a16="http://schemas.microsoft.com/office/drawing/2014/main" id="{074937C2-8C88-4CE0-A1DA-C3A6CED428B0}"/>
              </a:ext>
            </a:extLst>
          </p:cNvPr>
          <p:cNvSpPr txBox="1"/>
          <p:nvPr/>
        </p:nvSpPr>
        <p:spPr>
          <a:xfrm>
            <a:off x="704537" y="4551071"/>
            <a:ext cx="8952810" cy="1200329"/>
          </a:xfrm>
          <a:prstGeom prst="rect">
            <a:avLst/>
          </a:prstGeom>
          <a:solidFill>
            <a:srgbClr val="FFC000"/>
          </a:solidFill>
        </p:spPr>
        <p:txBody>
          <a:bodyPr wrap="square" rtlCol="0">
            <a:spAutoFit/>
          </a:bodyPr>
          <a:lstStyle/>
          <a:p>
            <a:r>
              <a:rPr lang="es-CL" sz="2400" dirty="0">
                <a:solidFill>
                  <a:schemeClr val="bg1"/>
                </a:solidFill>
                <a:latin typeface="Source Code Pro Bold" panose="020B0709030403020204" pitchFamily="49" charset="0"/>
                <a:ea typeface="Source Code Pro Bold" panose="020B0709030403020204" pitchFamily="49" charset="0"/>
              </a:rPr>
              <a:t>Our Website for accreditation: </a:t>
            </a:r>
          </a:p>
          <a:p>
            <a:r>
              <a:rPr lang="es-CL" sz="2400" dirty="0">
                <a:solidFill>
                  <a:schemeClr val="bg1"/>
                </a:solidFill>
                <a:latin typeface="Source Code Pro Bold" panose="020B0709030403020204" pitchFamily="49" charset="0"/>
                <a:ea typeface="Source Code Pro Bold" panose="020B0709030403020204" pitchFamily="49" charset="0"/>
                <a:hlinkClick r:id="rId2"/>
              </a:rPr>
              <a:t>www.uni-flensburg.de/en/international/going-abroad/accreditation-of-courses-taken-abroad/</a:t>
            </a:r>
            <a:endParaRPr lang="de-DE" sz="2400" dirty="0">
              <a:solidFill>
                <a:schemeClr val="bg1"/>
              </a:solidFill>
              <a:latin typeface="Source Code Pro Bold" panose="020B0709030403020204" pitchFamily="49" charset="0"/>
              <a:ea typeface="Source Code Pro Bold" panose="020B0709030403020204" pitchFamily="49" charset="0"/>
            </a:endParaRPr>
          </a:p>
        </p:txBody>
      </p:sp>
      <p:pic>
        <p:nvPicPr>
          <p:cNvPr id="6" name="Grafik 5">
            <a:extLst>
              <a:ext uri="{FF2B5EF4-FFF2-40B4-BE49-F238E27FC236}">
                <a16:creationId xmlns:a16="http://schemas.microsoft.com/office/drawing/2014/main" id="{233AF940-51B1-465C-84F6-F2F90C5022D3}"/>
              </a:ext>
            </a:extLst>
          </p:cNvPr>
          <p:cNvPicPr>
            <a:picLocks noChangeAspect="1"/>
          </p:cNvPicPr>
          <p:nvPr/>
        </p:nvPicPr>
        <p:blipFill rotWithShape="1">
          <a:blip r:embed="rId3">
            <a:extLst>
              <a:ext uri="{28A0092B-C50C-407E-A947-70E740481C1C}">
                <a14:useLocalDpi xmlns:a14="http://schemas.microsoft.com/office/drawing/2010/main" val="0"/>
              </a:ext>
            </a:extLst>
          </a:blip>
          <a:srcRect l="11711" t="26100" r="5819" b="26963"/>
          <a:stretch/>
        </p:blipFill>
        <p:spPr>
          <a:xfrm>
            <a:off x="704535" y="1663739"/>
            <a:ext cx="8256574" cy="2641953"/>
          </a:xfrm>
          <a:prstGeom prst="rect">
            <a:avLst/>
          </a:prstGeom>
        </p:spPr>
      </p:pic>
    </p:spTree>
    <p:extLst>
      <p:ext uri="{BB962C8B-B14F-4D97-AF65-F5344CB8AC3E}">
        <p14:creationId xmlns:p14="http://schemas.microsoft.com/office/powerpoint/2010/main" val="295922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AF62B965-4D36-4288-B059-CA0D4420FCC3}"/>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During</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
        <p:nvSpPr>
          <p:cNvPr id="15" name="Textfeld 14">
            <a:extLst>
              <a:ext uri="{FF2B5EF4-FFF2-40B4-BE49-F238E27FC236}">
                <a16:creationId xmlns:a16="http://schemas.microsoft.com/office/drawing/2014/main" id="{588DCA49-6C9D-4208-BCB3-E2F310B6BDD8}"/>
              </a:ext>
            </a:extLst>
          </p:cNvPr>
          <p:cNvSpPr txBox="1"/>
          <p:nvPr/>
        </p:nvSpPr>
        <p:spPr>
          <a:xfrm>
            <a:off x="704536" y="2252279"/>
            <a:ext cx="10777928" cy="3046988"/>
          </a:xfrm>
          <a:prstGeom prst="rect">
            <a:avLst/>
          </a:prstGeom>
          <a:solidFill>
            <a:srgbClr val="FFC000"/>
          </a:solidFill>
        </p:spPr>
        <p:txBody>
          <a:bodyPr wrap="square" rtlCol="0">
            <a:spAutoFit/>
          </a:bodyPr>
          <a:lstStyle/>
          <a:p>
            <a:r>
              <a:rPr lang="en-US" sz="3200" dirty="0">
                <a:solidFill>
                  <a:schemeClr val="bg1"/>
                </a:solidFill>
                <a:latin typeface="Source Code Pro Semibold" panose="020B0609030403020204" pitchFamily="49" charset="0"/>
                <a:ea typeface="Source Code Pro Semibold" panose="020B0609030403020204" pitchFamily="49" charset="0"/>
                <a:cs typeface="Mangal" panose="020B0502040204020203" pitchFamily="18" charset="0"/>
              </a:rPr>
              <a:t>If changes are made, please always submit the complete </a:t>
            </a:r>
            <a:r>
              <a:rPr lang="en-US" sz="3200" dirty="0" smtClean="0">
                <a:solidFill>
                  <a:schemeClr val="bg1"/>
                </a:solidFill>
                <a:latin typeface="Source Code Pro Semibold" panose="020B0609030403020204" pitchFamily="49" charset="0"/>
                <a:ea typeface="Source Code Pro Semibold" panose="020B0609030403020204" pitchFamily="49" charset="0"/>
                <a:cs typeface="Mangal" panose="020B0502040204020203" pitchFamily="18" charset="0"/>
              </a:rPr>
              <a:t>document by scan in one file, </a:t>
            </a:r>
            <a:r>
              <a:rPr lang="en-US" sz="3200" dirty="0">
                <a:solidFill>
                  <a:schemeClr val="bg1"/>
                </a:solidFill>
                <a:latin typeface="Source Code Pro Semibold" panose="020B0609030403020204" pitchFamily="49" charset="0"/>
                <a:ea typeface="Source Code Pro Semibold" panose="020B0609030403020204" pitchFamily="49" charset="0"/>
                <a:cs typeface="Mangal" panose="020B0502040204020203" pitchFamily="18" charset="0"/>
              </a:rPr>
              <a:t>not just the part "during the mobility". This is the only way to make your changes comprehensible and valid for later recognition.</a:t>
            </a:r>
            <a:endParaRPr lang="de-DE" sz="3200" dirty="0">
              <a:solidFill>
                <a:schemeClr val="bg1"/>
              </a:solidFill>
              <a:latin typeface="Source Code Pro Semibold" panose="020B0609030403020204" pitchFamily="49" charset="0"/>
              <a:ea typeface="Source Code Pro Semibold" panose="020B0609030403020204" pitchFamily="49" charset="0"/>
            </a:endParaRPr>
          </a:p>
        </p:txBody>
      </p:sp>
    </p:spTree>
    <p:extLst>
      <p:ext uri="{BB962C8B-B14F-4D97-AF65-F5344CB8AC3E}">
        <p14:creationId xmlns:p14="http://schemas.microsoft.com/office/powerpoint/2010/main" val="398767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CD251F-12E9-4180-99B3-CA73B0F4E739}"/>
              </a:ext>
            </a:extLst>
          </p:cNvPr>
          <p:cNvPicPr>
            <a:picLocks noChangeAspect="1"/>
          </p:cNvPicPr>
          <p:nvPr/>
        </p:nvPicPr>
        <p:blipFill rotWithShape="1">
          <a:blip r:embed="rId2">
            <a:extLst>
              <a:ext uri="{28A0092B-C50C-407E-A947-70E740481C1C}">
                <a14:useLocalDpi xmlns:a14="http://schemas.microsoft.com/office/drawing/2010/main" val="0"/>
              </a:ext>
            </a:extLst>
          </a:blip>
          <a:srcRect l="26926" t="26020" r="21736" b="6771"/>
          <a:stretch/>
        </p:blipFill>
        <p:spPr>
          <a:xfrm>
            <a:off x="901311" y="1704911"/>
            <a:ext cx="5448300" cy="4010090"/>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6C30CAA-C0FF-48DA-8880-F026268AC79F}"/>
              </a:ext>
            </a:extLst>
          </p:cNvPr>
          <p:cNvSpPr txBox="1"/>
          <p:nvPr/>
        </p:nvSpPr>
        <p:spPr>
          <a:xfrm>
            <a:off x="7448550" y="1452618"/>
            <a:ext cx="4545331" cy="2554545"/>
          </a:xfrm>
          <a:prstGeom prst="rect">
            <a:avLst/>
          </a:prstGeom>
          <a:noFill/>
        </p:spPr>
        <p:txBody>
          <a:bodyPr wrap="square" rtlCol="0">
            <a:spAutoFit/>
          </a:bodyPr>
          <a:lstStyle/>
          <a:p>
            <a:r>
              <a:rPr lang="en-US" sz="1600" dirty="0">
                <a:solidFill>
                  <a:schemeClr val="tx1">
                    <a:lumMod val="85000"/>
                    <a:lumOff val="15000"/>
                  </a:schemeClr>
                </a:solidFill>
                <a:latin typeface="Source Sans Pro" panose="020B0503030403020204" pitchFamily="34" charset="0"/>
                <a:ea typeface="Source Sans Pro" panose="020B0503030403020204" pitchFamily="34" charset="0"/>
              </a:rPr>
              <a:t>Sometimes you have to change courses after your arrival at the partner university. You have five weeks to adapt the Learning Agreement. Use the "During the Mobility" section to do this. Only if this section is correctly and completely filled out and signed by everyone the accreditation is assured.</a:t>
            </a:r>
          </a:p>
          <a:p>
            <a:r>
              <a:rPr lang="en-US" sz="1600" dirty="0">
                <a:solidFill>
                  <a:schemeClr val="tx1">
                    <a:lumMod val="85000"/>
                    <a:lumOff val="15000"/>
                  </a:schemeClr>
                </a:solidFill>
                <a:latin typeface="Source Sans Pro" panose="020B0503030403020204" pitchFamily="34" charset="0"/>
                <a:ea typeface="Source Sans Pro" panose="020B0503030403020204" pitchFamily="34" charset="0"/>
              </a:rPr>
              <a:t>Please contact the person responsible for recognition for your degree </a:t>
            </a:r>
            <a:r>
              <a:rPr lang="en-US" sz="1600" dirty="0" err="1">
                <a:solidFill>
                  <a:schemeClr val="tx1">
                    <a:lumMod val="85000"/>
                    <a:lumOff val="15000"/>
                  </a:schemeClr>
                </a:solidFill>
                <a:latin typeface="Source Sans Pro" panose="020B0503030403020204" pitchFamily="34" charset="0"/>
                <a:ea typeface="Source Sans Pro" panose="020B0503030403020204" pitchFamily="34" charset="0"/>
              </a:rPr>
              <a:t>programme</a:t>
            </a:r>
            <a:r>
              <a:rPr lang="en-US" sz="1600" dirty="0">
                <a:solidFill>
                  <a:schemeClr val="tx1">
                    <a:lumMod val="85000"/>
                    <a:lumOff val="15000"/>
                  </a:schemeClr>
                </a:solidFill>
                <a:latin typeface="Source Sans Pro" panose="020B0503030403020204" pitchFamily="34" charset="0"/>
                <a:ea typeface="Source Sans Pro" panose="020B0503030403020204" pitchFamily="34" charset="0"/>
              </a:rPr>
              <a:t>. </a:t>
            </a:r>
          </a:p>
          <a:p>
            <a:r>
              <a:rPr lang="en-US" sz="1600" dirty="0">
                <a:solidFill>
                  <a:schemeClr val="tx1">
                    <a:lumMod val="85000"/>
                    <a:lumOff val="15000"/>
                  </a:schemeClr>
                </a:solidFill>
                <a:latin typeface="Source Sans Pro" panose="020B0503030403020204" pitchFamily="34" charset="0"/>
                <a:ea typeface="Source Sans Pro" panose="020B0503030403020204" pitchFamily="34" charset="0"/>
              </a:rPr>
              <a:t>Once all the signatures have been received, please send the scan to the EUF International Office.</a:t>
            </a:r>
            <a:endParaRPr lang="de-DE" sz="16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cxnSp>
        <p:nvCxnSpPr>
          <p:cNvPr id="10" name="Gerade Verbindung mit Pfeil 9">
            <a:extLst>
              <a:ext uri="{FF2B5EF4-FFF2-40B4-BE49-F238E27FC236}">
                <a16:creationId xmlns:a16="http://schemas.microsoft.com/office/drawing/2014/main" id="{D8096654-DAA4-4958-B0DE-814D036BC6D8}"/>
              </a:ext>
            </a:extLst>
          </p:cNvPr>
          <p:cNvCxnSpPr>
            <a:cxnSpLocks/>
          </p:cNvCxnSpPr>
          <p:nvPr/>
        </p:nvCxnSpPr>
        <p:spPr>
          <a:xfrm flipH="1">
            <a:off x="4076701" y="1704099"/>
            <a:ext cx="3124199" cy="371091"/>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AF62B965-4D36-4288-B059-CA0D4420FCC3}"/>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During</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cxnSp>
        <p:nvCxnSpPr>
          <p:cNvPr id="8" name="Gerader Verbinder 7">
            <a:extLst>
              <a:ext uri="{FF2B5EF4-FFF2-40B4-BE49-F238E27FC236}">
                <a16:creationId xmlns:a16="http://schemas.microsoft.com/office/drawing/2014/main" id="{46716C2C-203B-49FA-BD20-AECAF8214847}"/>
              </a:ext>
            </a:extLst>
          </p:cNvPr>
          <p:cNvCxnSpPr>
            <a:cxnSpLocks/>
          </p:cNvCxnSpPr>
          <p:nvPr/>
        </p:nvCxnSpPr>
        <p:spPr>
          <a:xfrm>
            <a:off x="7448550" y="1536986"/>
            <a:ext cx="0" cy="3616915"/>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3E6158C5-4B83-403A-A973-E3445B1ED461}"/>
              </a:ext>
            </a:extLst>
          </p:cNvPr>
          <p:cNvSpPr txBox="1"/>
          <p:nvPr/>
        </p:nvSpPr>
        <p:spPr>
          <a:xfrm>
            <a:off x="6545585" y="5321825"/>
            <a:ext cx="5448299" cy="738664"/>
          </a:xfrm>
          <a:prstGeom prst="rect">
            <a:avLst/>
          </a:prstGeom>
          <a:solidFill>
            <a:srgbClr val="FFC000"/>
          </a:solidFill>
        </p:spPr>
        <p:txBody>
          <a:bodyPr wrap="square" rtlCol="0">
            <a:spAutoFit/>
          </a:bodyPr>
          <a:lstStyle/>
          <a:p>
            <a:r>
              <a:rPr lang="es-CL" sz="1400" dirty="0">
                <a:solidFill>
                  <a:schemeClr val="bg1"/>
                </a:solidFill>
                <a:latin typeface="Source Code Pro Bold" panose="020B0709030403020204" pitchFamily="49" charset="0"/>
                <a:ea typeface="Source Code Pro Bold" panose="020B0709030403020204" pitchFamily="49" charset="0"/>
              </a:rPr>
              <a:t>Our Website for accreditation: </a:t>
            </a:r>
          </a:p>
          <a:p>
            <a:r>
              <a:rPr lang="es-CL" sz="1400" dirty="0">
                <a:solidFill>
                  <a:schemeClr val="bg1"/>
                </a:solidFill>
                <a:latin typeface="Source Code Pro Bold" panose="020B0709030403020204" pitchFamily="49" charset="0"/>
                <a:ea typeface="Source Code Pro Bold" panose="020B0709030403020204" pitchFamily="49" charset="0"/>
                <a:hlinkClick r:id="rId3"/>
              </a:rPr>
              <a:t>www.uni-flensburg.de/en/international/going-abroad/accreditation-of-courses-taken-abroad/</a:t>
            </a:r>
            <a:endParaRPr lang="de-DE" sz="1400" dirty="0">
              <a:solidFill>
                <a:schemeClr val="bg1"/>
              </a:solidFill>
              <a:latin typeface="Source Code Pro Bold" panose="020B0709030403020204" pitchFamily="49" charset="0"/>
              <a:ea typeface="Source Code Pro Bold" panose="020B0709030403020204" pitchFamily="49" charset="0"/>
            </a:endParaRPr>
          </a:p>
        </p:txBody>
      </p:sp>
    </p:spTree>
    <p:extLst>
      <p:ext uri="{BB962C8B-B14F-4D97-AF65-F5344CB8AC3E}">
        <p14:creationId xmlns:p14="http://schemas.microsoft.com/office/powerpoint/2010/main" val="7375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6C30CAA-C0FF-48DA-8880-F026268AC79F}"/>
              </a:ext>
            </a:extLst>
          </p:cNvPr>
          <p:cNvSpPr txBox="1"/>
          <p:nvPr/>
        </p:nvSpPr>
        <p:spPr>
          <a:xfrm>
            <a:off x="9753600" y="1859746"/>
            <a:ext cx="2171700" cy="1323439"/>
          </a:xfrm>
          <a:prstGeom prst="rect">
            <a:avLst/>
          </a:prstGeom>
          <a:noFill/>
        </p:spPr>
        <p:txBody>
          <a:bodyPr wrap="square" rtlCol="0">
            <a:spAutoFit/>
          </a:bodyPr>
          <a:lstStyle/>
          <a:p>
            <a:r>
              <a:rPr lang="en-US" sz="2000" dirty="0">
                <a:solidFill>
                  <a:schemeClr val="tx1">
                    <a:lumMod val="85000"/>
                    <a:lumOff val="15000"/>
                  </a:schemeClr>
                </a:solidFill>
                <a:latin typeface="Source Sans Pro" panose="020B0503030403020204" pitchFamily="34" charset="0"/>
                <a:ea typeface="Source Sans Pro" panose="020B0503030403020204" pitchFamily="34" charset="0"/>
              </a:rPr>
              <a:t>This section can also be replaced by the Transcript of Records.</a:t>
            </a:r>
            <a:endParaRPr lang="de-DE" sz="20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1" name="Titel 1">
            <a:extLst>
              <a:ext uri="{FF2B5EF4-FFF2-40B4-BE49-F238E27FC236}">
                <a16:creationId xmlns:a16="http://schemas.microsoft.com/office/drawing/2014/main" id="{AF62B965-4D36-4288-B059-CA0D4420FCC3}"/>
              </a:ext>
            </a:extLst>
          </p:cNvPr>
          <p:cNvSpPr>
            <a:spLocks noGrp="1"/>
          </p:cNvSpPr>
          <p:nvPr>
            <p:ph type="title"/>
          </p:nvPr>
        </p:nvSpPr>
        <p:spPr>
          <a:xfrm>
            <a:off x="704537" y="584363"/>
            <a:ext cx="10297759" cy="1120548"/>
          </a:xfrm>
        </p:spPr>
        <p:txBody>
          <a:bodyPr>
            <a:normAutofit/>
          </a:bodyPr>
          <a:lstStyle/>
          <a:p>
            <a:r>
              <a:rPr lang="de-DE" sz="4800" dirty="0">
                <a:latin typeface="Source Code Pro Semibold" panose="020B0609030403020204" pitchFamily="49" charset="0"/>
                <a:ea typeface="Source Code Pro Semibold" panose="020B0609030403020204" pitchFamily="49" charset="0"/>
              </a:rPr>
              <a:t>After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pic>
        <p:nvPicPr>
          <p:cNvPr id="3" name="Grafik 2">
            <a:extLst>
              <a:ext uri="{FF2B5EF4-FFF2-40B4-BE49-F238E27FC236}">
                <a16:creationId xmlns:a16="http://schemas.microsoft.com/office/drawing/2014/main" id="{36B77203-D106-4FD3-BB24-707D1E3ADBF8}"/>
              </a:ext>
            </a:extLst>
          </p:cNvPr>
          <p:cNvPicPr>
            <a:picLocks noChangeAspect="1"/>
          </p:cNvPicPr>
          <p:nvPr/>
        </p:nvPicPr>
        <p:blipFill rotWithShape="1">
          <a:blip r:embed="rId2">
            <a:extLst>
              <a:ext uri="{28A0092B-C50C-407E-A947-70E740481C1C}">
                <a14:useLocalDpi xmlns:a14="http://schemas.microsoft.com/office/drawing/2010/main" val="0"/>
              </a:ext>
            </a:extLst>
          </a:blip>
          <a:srcRect l="20394" t="27106" r="15538" b="8500"/>
          <a:stretch/>
        </p:blipFill>
        <p:spPr>
          <a:xfrm>
            <a:off x="599022" y="1552104"/>
            <a:ext cx="5254394" cy="2969097"/>
          </a:xfrm>
          <a:prstGeom prst="rect">
            <a:avLst/>
          </a:prstGeom>
        </p:spPr>
      </p:pic>
      <p:pic>
        <p:nvPicPr>
          <p:cNvPr id="8" name="Grafik 7">
            <a:extLst>
              <a:ext uri="{FF2B5EF4-FFF2-40B4-BE49-F238E27FC236}">
                <a16:creationId xmlns:a16="http://schemas.microsoft.com/office/drawing/2014/main" id="{270E6D6F-2BC8-4841-BB3E-17CF3BF0DE22}"/>
              </a:ext>
            </a:extLst>
          </p:cNvPr>
          <p:cNvPicPr>
            <a:picLocks noChangeAspect="1"/>
          </p:cNvPicPr>
          <p:nvPr/>
        </p:nvPicPr>
        <p:blipFill rotWithShape="1">
          <a:blip r:embed="rId3">
            <a:extLst>
              <a:ext uri="{28A0092B-C50C-407E-A947-70E740481C1C}">
                <a14:useLocalDpi xmlns:a14="http://schemas.microsoft.com/office/drawing/2010/main" val="0"/>
              </a:ext>
            </a:extLst>
          </a:blip>
          <a:srcRect l="37500" t="24849" r="34210" b="8500"/>
          <a:stretch/>
        </p:blipFill>
        <p:spPr>
          <a:xfrm>
            <a:off x="5958931" y="1552103"/>
            <a:ext cx="2241440" cy="2969083"/>
          </a:xfrm>
          <a:prstGeom prst="rect">
            <a:avLst/>
          </a:prstGeom>
        </p:spPr>
      </p:pic>
      <p:cxnSp>
        <p:nvCxnSpPr>
          <p:cNvPr id="10" name="Gerade Verbindung mit Pfeil 9">
            <a:extLst>
              <a:ext uri="{FF2B5EF4-FFF2-40B4-BE49-F238E27FC236}">
                <a16:creationId xmlns:a16="http://schemas.microsoft.com/office/drawing/2014/main" id="{D8096654-DAA4-4958-B0DE-814D036BC6D8}"/>
              </a:ext>
            </a:extLst>
          </p:cNvPr>
          <p:cNvCxnSpPr>
            <a:cxnSpLocks/>
          </p:cNvCxnSpPr>
          <p:nvPr/>
        </p:nvCxnSpPr>
        <p:spPr>
          <a:xfrm flipH="1" flipV="1">
            <a:off x="3721768" y="1819448"/>
            <a:ext cx="5903495" cy="33431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773965A-2C3C-4FED-BC3C-8D241C094D35}"/>
              </a:ext>
            </a:extLst>
          </p:cNvPr>
          <p:cNvCxnSpPr>
            <a:cxnSpLocks/>
          </p:cNvCxnSpPr>
          <p:nvPr/>
        </p:nvCxnSpPr>
        <p:spPr>
          <a:xfrm flipH="1">
            <a:off x="7892716" y="2489610"/>
            <a:ext cx="1732548"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456B5-7E99-49D8-8D66-43D9ACA306DB}"/>
              </a:ext>
            </a:extLst>
          </p:cNvPr>
          <p:cNvSpPr>
            <a:spLocks noGrp="1"/>
          </p:cNvSpPr>
          <p:nvPr>
            <p:ph type="title"/>
          </p:nvPr>
        </p:nvSpPr>
        <p:spPr>
          <a:xfrm rot="21271797">
            <a:off x="831344" y="918315"/>
            <a:ext cx="8720417" cy="842770"/>
          </a:xfrm>
          <a:noFill/>
        </p:spPr>
        <p:txBody>
          <a:bodyPr>
            <a:normAutofit fontScale="90000"/>
          </a:bodyPr>
          <a:lstStyle/>
          <a:p>
            <a:r>
              <a:rPr lang="de-DE" sz="5300" dirty="0" err="1"/>
              <a:t>Everything</a:t>
            </a:r>
            <a:r>
              <a:rPr lang="de-DE" sz="5300" dirty="0"/>
              <a:t> </a:t>
            </a:r>
            <a:r>
              <a:rPr lang="de-DE" sz="5300" dirty="0" err="1"/>
              <a:t>filled</a:t>
            </a:r>
            <a:r>
              <a:rPr lang="de-DE" sz="5300" dirty="0"/>
              <a:t> in?</a:t>
            </a:r>
            <a:r>
              <a:rPr lang="de-DE" dirty="0"/>
              <a:t/>
            </a:r>
            <a:br>
              <a:rPr lang="de-DE" dirty="0"/>
            </a:br>
            <a:endParaRPr lang="de-DE" dirty="0"/>
          </a:p>
        </p:txBody>
      </p:sp>
      <p:sp>
        <p:nvSpPr>
          <p:cNvPr id="5" name="Rechteck 4">
            <a:extLst>
              <a:ext uri="{FF2B5EF4-FFF2-40B4-BE49-F238E27FC236}">
                <a16:creationId xmlns:a16="http://schemas.microsoft.com/office/drawing/2014/main" id="{AB6CBC71-9C3A-48A9-AFC6-C374AAF13E20}"/>
              </a:ext>
            </a:extLst>
          </p:cNvPr>
          <p:cNvSpPr/>
          <p:nvPr/>
        </p:nvSpPr>
        <p:spPr>
          <a:xfrm rot="21290096">
            <a:off x="1002301" y="1823061"/>
            <a:ext cx="5262961" cy="1015663"/>
          </a:xfrm>
          <a:prstGeom prst="rect">
            <a:avLst/>
          </a:prstGeom>
          <a:solidFill>
            <a:srgbClr val="FFC000"/>
          </a:solidFill>
        </p:spPr>
        <p:txBody>
          <a:bodyPr wrap="square">
            <a:spAutoFit/>
          </a:bodyPr>
          <a:lstStyle/>
          <a:p>
            <a:r>
              <a:rPr lang="de-DE" sz="6000" dirty="0" err="1">
                <a:solidFill>
                  <a:schemeClr val="bg1"/>
                </a:solidFill>
                <a:latin typeface="Source Code Pro" panose="020B0509030403020204" pitchFamily="49" charset="0"/>
                <a:ea typeface="Source Code Pro" panose="020B0509030403020204" pitchFamily="49" charset="0"/>
                <a:cs typeface="+mj-cs"/>
              </a:rPr>
              <a:t>Well</a:t>
            </a:r>
            <a:r>
              <a:rPr lang="de-DE" sz="6000" dirty="0">
                <a:solidFill>
                  <a:schemeClr val="bg1"/>
                </a:solidFill>
                <a:latin typeface="Source Code Pro" panose="020B0509030403020204" pitchFamily="49" charset="0"/>
                <a:ea typeface="Source Code Pro" panose="020B0509030403020204" pitchFamily="49" charset="0"/>
                <a:cs typeface="+mj-cs"/>
              </a:rPr>
              <a:t> </a:t>
            </a:r>
            <a:r>
              <a:rPr lang="de-DE" sz="6000" dirty="0" err="1">
                <a:solidFill>
                  <a:schemeClr val="bg1"/>
                </a:solidFill>
                <a:latin typeface="Source Code Pro" panose="020B0509030403020204" pitchFamily="49" charset="0"/>
                <a:ea typeface="Source Code Pro" panose="020B0509030403020204" pitchFamily="49" charset="0"/>
                <a:cs typeface="+mj-cs"/>
              </a:rPr>
              <a:t>done</a:t>
            </a:r>
            <a:r>
              <a:rPr lang="de-DE" sz="6000" dirty="0">
                <a:solidFill>
                  <a:schemeClr val="bg1"/>
                </a:solidFill>
                <a:latin typeface="Source Code Pro" panose="020B0509030403020204" pitchFamily="49" charset="0"/>
                <a:ea typeface="Source Code Pro" panose="020B0509030403020204" pitchFamily="49" charset="0"/>
                <a:cs typeface="+mj-cs"/>
              </a:rPr>
              <a:t>!</a:t>
            </a:r>
            <a:endParaRPr lang="de-DE" dirty="0">
              <a:solidFill>
                <a:schemeClr val="bg1"/>
              </a:solidFill>
            </a:endParaRPr>
          </a:p>
        </p:txBody>
      </p:sp>
    </p:spTree>
    <p:extLst>
      <p:ext uri="{BB962C8B-B14F-4D97-AF65-F5344CB8AC3E}">
        <p14:creationId xmlns:p14="http://schemas.microsoft.com/office/powerpoint/2010/main" val="160826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94B51E3-AC37-4A4F-8FDE-9DF6C376F333}"/>
              </a:ext>
            </a:extLst>
          </p:cNvPr>
          <p:cNvSpPr>
            <a:spLocks noGrp="1"/>
          </p:cNvSpPr>
          <p:nvPr>
            <p:ph type="title"/>
          </p:nvPr>
        </p:nvSpPr>
        <p:spPr>
          <a:xfrm>
            <a:off x="831850" y="1709739"/>
            <a:ext cx="10515600" cy="1048452"/>
          </a:xfrm>
        </p:spPr>
        <p:txBody>
          <a:bodyPr anchor="t"/>
          <a:lstStyle/>
          <a:p>
            <a:r>
              <a:rPr lang="es-CL" dirty="0" err="1">
                <a:solidFill>
                  <a:schemeClr val="tx1">
                    <a:lumMod val="85000"/>
                    <a:lumOff val="15000"/>
                  </a:schemeClr>
                </a:solidFill>
                <a:latin typeface="Source Code Pro" panose="020B0509030403020204" pitchFamily="49" charset="0"/>
                <a:ea typeface="Source Code Pro" panose="020B0509030403020204" pitchFamily="49" charset="0"/>
              </a:rPr>
              <a:t>The</a:t>
            </a:r>
            <a:r>
              <a:rPr lang="es-CL" dirty="0">
                <a:solidFill>
                  <a:schemeClr val="tx1">
                    <a:lumMod val="85000"/>
                    <a:lumOff val="15000"/>
                  </a:schemeClr>
                </a:solidFill>
                <a:latin typeface="Source Code Pro" panose="020B0509030403020204" pitchFamily="49" charset="0"/>
                <a:ea typeface="Source Code Pro" panose="020B0509030403020204" pitchFamily="49" charset="0"/>
              </a:rPr>
              <a:t> </a:t>
            </a:r>
            <a:r>
              <a:rPr lang="es-CL" dirty="0" err="1">
                <a:solidFill>
                  <a:schemeClr val="tx1">
                    <a:lumMod val="85000"/>
                    <a:lumOff val="15000"/>
                  </a:schemeClr>
                </a:solidFill>
                <a:latin typeface="Source Code Pro" panose="020B0509030403020204" pitchFamily="49" charset="0"/>
                <a:ea typeface="Source Code Pro" panose="020B0509030403020204" pitchFamily="49" charset="0"/>
              </a:rPr>
              <a:t>Learning</a:t>
            </a:r>
            <a:r>
              <a:rPr lang="es-CL" dirty="0">
                <a:solidFill>
                  <a:schemeClr val="tx1">
                    <a:lumMod val="85000"/>
                    <a:lumOff val="15000"/>
                  </a:schemeClr>
                </a:solidFill>
                <a:latin typeface="Source Code Pro" panose="020B0509030403020204" pitchFamily="49" charset="0"/>
                <a:ea typeface="Source Code Pro" panose="020B0509030403020204" pitchFamily="49" charset="0"/>
              </a:rPr>
              <a:t> </a:t>
            </a:r>
            <a:r>
              <a:rPr lang="es-CL" dirty="0" err="1">
                <a:solidFill>
                  <a:schemeClr val="tx1">
                    <a:lumMod val="85000"/>
                    <a:lumOff val="15000"/>
                  </a:schemeClr>
                </a:solidFill>
                <a:latin typeface="Source Code Pro" panose="020B0509030403020204" pitchFamily="49" charset="0"/>
                <a:ea typeface="Source Code Pro" panose="020B0509030403020204" pitchFamily="49" charset="0"/>
              </a:rPr>
              <a:t>Agreement</a:t>
            </a:r>
            <a:endParaRPr lang="de-DE" dirty="0">
              <a:solidFill>
                <a:schemeClr val="tx1">
                  <a:lumMod val="85000"/>
                  <a:lumOff val="15000"/>
                </a:schemeClr>
              </a:solidFill>
              <a:latin typeface="Source Code Pro" panose="020B0509030403020204" pitchFamily="49" charset="0"/>
              <a:ea typeface="Source Code Pro" panose="020B0509030403020204" pitchFamily="49" charset="0"/>
            </a:endParaRPr>
          </a:p>
        </p:txBody>
      </p:sp>
      <p:sp>
        <p:nvSpPr>
          <p:cNvPr id="5" name="Textplatzhalter 4">
            <a:extLst>
              <a:ext uri="{FF2B5EF4-FFF2-40B4-BE49-F238E27FC236}">
                <a16:creationId xmlns:a16="http://schemas.microsoft.com/office/drawing/2014/main" id="{10321E54-E44C-4900-98AB-D61DE7FC2D8A}"/>
              </a:ext>
            </a:extLst>
          </p:cNvPr>
          <p:cNvSpPr>
            <a:spLocks noGrp="1"/>
          </p:cNvSpPr>
          <p:nvPr>
            <p:ph type="body" idx="1"/>
          </p:nvPr>
        </p:nvSpPr>
        <p:spPr>
          <a:xfrm>
            <a:off x="831850" y="3000505"/>
            <a:ext cx="10515600" cy="1500187"/>
          </a:xfrm>
        </p:spPr>
        <p:txBody>
          <a:bodyPr/>
          <a:lstStyle/>
          <a:p>
            <a:r>
              <a:rPr lang="en-US" dirty="0">
                <a:solidFill>
                  <a:schemeClr val="bg2">
                    <a:lumMod val="25000"/>
                  </a:schemeClr>
                </a:solidFill>
              </a:rPr>
              <a:t>is an official ERASMUS document that guarantees the recognition of courses abroad. Before your departure it has to be submitted to the EUF International Office by scan </a:t>
            </a:r>
            <a:r>
              <a:rPr lang="en-US" dirty="0" smtClean="0">
                <a:solidFill>
                  <a:schemeClr val="bg2">
                    <a:lumMod val="25000"/>
                  </a:schemeClr>
                </a:solidFill>
              </a:rPr>
              <a:t>in one file either in word </a:t>
            </a:r>
            <a:r>
              <a:rPr lang="en-US" smtClean="0">
                <a:solidFill>
                  <a:schemeClr val="bg2">
                    <a:lumMod val="25000"/>
                  </a:schemeClr>
                </a:solidFill>
              </a:rPr>
              <a:t>or pdf (outgoing@uni-flensburg.de</a:t>
            </a:r>
            <a:r>
              <a:rPr lang="en-US" dirty="0">
                <a:solidFill>
                  <a:schemeClr val="bg2">
                    <a:lumMod val="25000"/>
                  </a:schemeClr>
                </a:solidFill>
              </a:rPr>
              <a:t>). </a:t>
            </a:r>
            <a:r>
              <a:rPr lang="en-US" dirty="0" smtClean="0">
                <a:solidFill>
                  <a:schemeClr val="bg2">
                    <a:lumMod val="25000"/>
                  </a:schemeClr>
                </a:solidFill>
              </a:rPr>
              <a:t>In </a:t>
            </a:r>
            <a:r>
              <a:rPr lang="en-US" dirty="0">
                <a:solidFill>
                  <a:schemeClr val="bg2">
                    <a:lumMod val="25000"/>
                  </a:schemeClr>
                </a:solidFill>
              </a:rPr>
              <a:t>order to receive financial support it has to be completely and correctly filled in.</a:t>
            </a:r>
            <a:endParaRPr lang="de-DE" dirty="0">
              <a:solidFill>
                <a:schemeClr val="bg2">
                  <a:lumMod val="25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9847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8A939-9A07-4B7B-8710-107AA301C355}"/>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Step</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by</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Step</a:t>
            </a:r>
            <a:endParaRPr lang="de-DE" sz="4800" dirty="0">
              <a:latin typeface="Source Code Pro Semibold" panose="020B0609030403020204" pitchFamily="49" charset="0"/>
              <a:ea typeface="Source Code Pro Semibold" panose="020B0609030403020204" pitchFamily="49" charset="0"/>
            </a:endParaRPr>
          </a:p>
        </p:txBody>
      </p:sp>
      <p:sp>
        <p:nvSpPr>
          <p:cNvPr id="8" name="Rectangle 2">
            <a:extLst>
              <a:ext uri="{FF2B5EF4-FFF2-40B4-BE49-F238E27FC236}">
                <a16:creationId xmlns:a16="http://schemas.microsoft.com/office/drawing/2014/main" id="{216909F8-62F1-4252-AD63-023012CF1E62}"/>
              </a:ext>
            </a:extLst>
          </p:cNvPr>
          <p:cNvSpPr>
            <a:spLocks noChangeArrowheads="1"/>
          </p:cNvSpPr>
          <p:nvPr/>
        </p:nvSpPr>
        <p:spPr bwMode="auto">
          <a:xfrm>
            <a:off x="4752975" y="174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35" name="Gerader Verbinder 34">
            <a:extLst>
              <a:ext uri="{FF2B5EF4-FFF2-40B4-BE49-F238E27FC236}">
                <a16:creationId xmlns:a16="http://schemas.microsoft.com/office/drawing/2014/main" id="{ECBE9985-CDAA-44C3-8F36-0B569B9E6BA8}"/>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BC2EE992-DE2B-4953-BE17-841A4358F000}"/>
              </a:ext>
            </a:extLst>
          </p:cNvPr>
          <p:cNvSpPr txBox="1"/>
          <p:nvPr/>
        </p:nvSpPr>
        <p:spPr>
          <a:xfrm>
            <a:off x="704537" y="2153762"/>
            <a:ext cx="10777928" cy="2554545"/>
          </a:xfrm>
          <a:prstGeom prst="rect">
            <a:avLst/>
          </a:prstGeom>
          <a:solidFill>
            <a:srgbClr val="FFC000"/>
          </a:solidFill>
        </p:spPr>
        <p:txBody>
          <a:bodyPr wrap="square" rtlCol="0">
            <a:spAutoFit/>
          </a:bodyPr>
          <a:lstStyle/>
          <a:p>
            <a:r>
              <a:rPr lang="en-US" sz="3200" dirty="0">
                <a:solidFill>
                  <a:schemeClr val="bg1"/>
                </a:solidFill>
                <a:latin typeface="Source Code Pro Bold" panose="020B0709030403020204" pitchFamily="49" charset="0"/>
                <a:ea typeface="Source Code Pro Bold" panose="020B0709030403020204" pitchFamily="49" charset="0"/>
              </a:rPr>
              <a:t>There are different sections in the document: "Before the Mobility", "During the Mobility", "After the Mobility". Initially, only the "Before the Mobility" section is relevant to you.</a:t>
            </a:r>
            <a:endParaRPr lang="de-DE" sz="3200" dirty="0">
              <a:solidFill>
                <a:schemeClr val="bg1"/>
              </a:solidFill>
              <a:latin typeface="Source Code Pro Bold" panose="020B0709030403020204" pitchFamily="49" charset="0"/>
              <a:ea typeface="Source Code Pro Bold" panose="020B0709030403020204" pitchFamily="49" charset="0"/>
            </a:endParaRPr>
          </a:p>
        </p:txBody>
      </p:sp>
    </p:spTree>
    <p:extLst>
      <p:ext uri="{BB962C8B-B14F-4D97-AF65-F5344CB8AC3E}">
        <p14:creationId xmlns:p14="http://schemas.microsoft.com/office/powerpoint/2010/main" val="11854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E5A3CF-5B92-495A-B4BF-F1A66B79E2DB}"/>
              </a:ext>
            </a:extLst>
          </p:cNvPr>
          <p:cNvPicPr>
            <a:picLocks noChangeAspect="1"/>
          </p:cNvPicPr>
          <p:nvPr/>
        </p:nvPicPr>
        <p:blipFill rotWithShape="1">
          <a:blip r:embed="rId2">
            <a:extLst>
              <a:ext uri="{28A0092B-C50C-407E-A947-70E740481C1C}">
                <a14:useLocalDpi xmlns:a14="http://schemas.microsoft.com/office/drawing/2010/main" val="0"/>
              </a:ext>
            </a:extLst>
          </a:blip>
          <a:srcRect l="15577" t="27682" r="11710" b="8501"/>
          <a:stretch/>
        </p:blipFill>
        <p:spPr>
          <a:xfrm>
            <a:off x="460129" y="1554995"/>
            <a:ext cx="8354579" cy="4122568"/>
          </a:xfrm>
          <a:prstGeom prst="rect">
            <a:avLst/>
          </a:prstGeom>
        </p:spPr>
      </p:pic>
      <p:sp>
        <p:nvSpPr>
          <p:cNvPr id="2" name="Titel 1">
            <a:extLst>
              <a:ext uri="{FF2B5EF4-FFF2-40B4-BE49-F238E27FC236}">
                <a16:creationId xmlns:a16="http://schemas.microsoft.com/office/drawing/2014/main" id="{6838A939-9A07-4B7B-8710-107AA301C355}"/>
              </a:ext>
            </a:extLst>
          </p:cNvPr>
          <p:cNvSpPr>
            <a:spLocks noGrp="1"/>
          </p:cNvSpPr>
          <p:nvPr>
            <p:ph type="title"/>
          </p:nvPr>
        </p:nvSpPr>
        <p:spPr>
          <a:xfrm>
            <a:off x="704537" y="584363"/>
            <a:ext cx="10297759" cy="1120548"/>
          </a:xfrm>
        </p:spPr>
        <p:txBody>
          <a:bodyPr>
            <a:normAutofit/>
          </a:bodyPr>
          <a:lstStyle/>
          <a:p>
            <a:r>
              <a:rPr lang="de-DE" sz="4800" dirty="0">
                <a:latin typeface="Source Code Pro Semibold" panose="020B0609030403020204" pitchFamily="49" charset="0"/>
                <a:ea typeface="Source Code Pro Semibold" panose="020B0609030403020204" pitchFamily="49" charset="0"/>
              </a:rPr>
              <a:t>First Table</a:t>
            </a:r>
            <a:endParaRPr lang="de-DE" sz="4800" dirty="0"/>
          </a:p>
        </p:txBody>
      </p:sp>
      <p:sp>
        <p:nvSpPr>
          <p:cNvPr id="8" name="Rectangle 2">
            <a:extLst>
              <a:ext uri="{FF2B5EF4-FFF2-40B4-BE49-F238E27FC236}">
                <a16:creationId xmlns:a16="http://schemas.microsoft.com/office/drawing/2014/main" id="{216909F8-62F1-4252-AD63-023012CF1E62}"/>
              </a:ext>
            </a:extLst>
          </p:cNvPr>
          <p:cNvSpPr>
            <a:spLocks noChangeArrowheads="1"/>
          </p:cNvSpPr>
          <p:nvPr/>
        </p:nvSpPr>
        <p:spPr bwMode="auto">
          <a:xfrm>
            <a:off x="4752975" y="174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5" name="Textfeld 24">
            <a:extLst>
              <a:ext uri="{FF2B5EF4-FFF2-40B4-BE49-F238E27FC236}">
                <a16:creationId xmlns:a16="http://schemas.microsoft.com/office/drawing/2014/main" id="{E87B853A-1427-4EFA-BB53-B8C33BD6C048}"/>
              </a:ext>
            </a:extLst>
          </p:cNvPr>
          <p:cNvSpPr txBox="1"/>
          <p:nvPr/>
        </p:nvSpPr>
        <p:spPr>
          <a:xfrm>
            <a:off x="10015950" y="2144173"/>
            <a:ext cx="2176050" cy="523220"/>
          </a:xfrm>
          <a:prstGeom prst="rect">
            <a:avLst/>
          </a:prstGeom>
          <a:noFill/>
        </p:spPr>
        <p:txBody>
          <a:bodyPr wrap="square" rtlCol="0">
            <a:spAutoFit/>
          </a:bodyPr>
          <a:lstStyle/>
          <a:p>
            <a:r>
              <a:rPr lang="de-DE" sz="2800" dirty="0" err="1">
                <a:solidFill>
                  <a:schemeClr val="tx1">
                    <a:lumMod val="85000"/>
                    <a:lumOff val="15000"/>
                  </a:schemeClr>
                </a:solidFill>
                <a:latin typeface="Source Sans Pro" panose="020B0503030403020204" pitchFamily="34" charset="0"/>
                <a:ea typeface="Source Sans Pro" panose="020B0503030403020204" pitchFamily="34" charset="0"/>
              </a:rPr>
              <a:t>please</a:t>
            </a:r>
            <a:r>
              <a:rPr lang="de-DE" sz="2800" dirty="0">
                <a:solidFill>
                  <a:schemeClr val="tx1">
                    <a:lumMod val="85000"/>
                    <a:lumOff val="15000"/>
                  </a:schemeClr>
                </a:solidFill>
                <a:latin typeface="Source Sans Pro" panose="020B0503030403020204" pitchFamily="34" charset="0"/>
                <a:ea typeface="Source Sans Pro" panose="020B0503030403020204" pitchFamily="34" charset="0"/>
              </a:rPr>
              <a:t> </a:t>
            </a:r>
            <a:r>
              <a:rPr lang="de-DE" sz="2800" dirty="0" err="1">
                <a:solidFill>
                  <a:schemeClr val="tx1">
                    <a:lumMod val="85000"/>
                    <a:lumOff val="15000"/>
                  </a:schemeClr>
                </a:solidFill>
                <a:latin typeface="Source Sans Pro" panose="020B0503030403020204" pitchFamily="34" charset="0"/>
                <a:ea typeface="Source Sans Pro" panose="020B0503030403020204" pitchFamily="34" charset="0"/>
              </a:rPr>
              <a:t>fill</a:t>
            </a:r>
            <a:r>
              <a:rPr lang="de-DE" sz="2800" dirty="0">
                <a:solidFill>
                  <a:schemeClr val="tx1">
                    <a:lumMod val="85000"/>
                    <a:lumOff val="15000"/>
                  </a:schemeClr>
                </a:solidFill>
                <a:latin typeface="Source Sans Pro" panose="020B0503030403020204" pitchFamily="34" charset="0"/>
                <a:ea typeface="Source Sans Pro" panose="020B0503030403020204" pitchFamily="34" charset="0"/>
              </a:rPr>
              <a:t> in</a:t>
            </a:r>
          </a:p>
        </p:txBody>
      </p:sp>
      <p:cxnSp>
        <p:nvCxnSpPr>
          <p:cNvPr id="35" name="Gerader Verbinder 34">
            <a:extLst>
              <a:ext uri="{FF2B5EF4-FFF2-40B4-BE49-F238E27FC236}">
                <a16:creationId xmlns:a16="http://schemas.microsoft.com/office/drawing/2014/main" id="{ECBE9985-CDAA-44C3-8F36-0B569B9E6BA8}"/>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FD7348C0-1133-4DCF-B903-7553913DE7BE}"/>
              </a:ext>
            </a:extLst>
          </p:cNvPr>
          <p:cNvSpPr/>
          <p:nvPr/>
        </p:nvSpPr>
        <p:spPr>
          <a:xfrm>
            <a:off x="1427747" y="2654305"/>
            <a:ext cx="7386961" cy="971211"/>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2BCB11A-6941-424D-866B-B3F6EF193311}"/>
              </a:ext>
            </a:extLst>
          </p:cNvPr>
          <p:cNvSpPr/>
          <p:nvPr/>
        </p:nvSpPr>
        <p:spPr>
          <a:xfrm>
            <a:off x="1380670" y="4585373"/>
            <a:ext cx="838200" cy="1092190"/>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8AD12A9-4D7E-4841-AF3D-C34DAD402CFA}"/>
              </a:ext>
            </a:extLst>
          </p:cNvPr>
          <p:cNvSpPr/>
          <p:nvPr/>
        </p:nvSpPr>
        <p:spPr>
          <a:xfrm>
            <a:off x="3488789" y="4574910"/>
            <a:ext cx="5325919" cy="1038485"/>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mit Pfeil 20">
            <a:extLst>
              <a:ext uri="{FF2B5EF4-FFF2-40B4-BE49-F238E27FC236}">
                <a16:creationId xmlns:a16="http://schemas.microsoft.com/office/drawing/2014/main" id="{DDEDDE75-8CE1-4549-ABC6-999D1ED66D76}"/>
              </a:ext>
            </a:extLst>
          </p:cNvPr>
          <p:cNvCxnSpPr>
            <a:cxnSpLocks/>
          </p:cNvCxnSpPr>
          <p:nvPr/>
        </p:nvCxnSpPr>
        <p:spPr>
          <a:xfrm flipH="1">
            <a:off x="8502316" y="2336800"/>
            <a:ext cx="1251284"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215634E7-C263-42D4-AB9A-D871FE3141A0}"/>
              </a:ext>
            </a:extLst>
          </p:cNvPr>
          <p:cNvCxnSpPr>
            <a:cxnSpLocks/>
          </p:cNvCxnSpPr>
          <p:nvPr/>
        </p:nvCxnSpPr>
        <p:spPr>
          <a:xfrm flipH="1">
            <a:off x="9077058" y="2598410"/>
            <a:ext cx="813974" cy="674179"/>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D153778F-B819-42AC-941F-FE60BB6592D4}"/>
              </a:ext>
            </a:extLst>
          </p:cNvPr>
          <p:cNvCxnSpPr>
            <a:cxnSpLocks/>
          </p:cNvCxnSpPr>
          <p:nvPr/>
        </p:nvCxnSpPr>
        <p:spPr>
          <a:xfrm flipH="1">
            <a:off x="9077058" y="3029297"/>
            <a:ext cx="1061554" cy="1783335"/>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85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53293E3D-106F-4B87-A23C-89B0D0F060F8}"/>
              </a:ext>
            </a:extLst>
          </p:cNvPr>
          <p:cNvPicPr>
            <a:picLocks noChangeAspect="1"/>
          </p:cNvPicPr>
          <p:nvPr/>
        </p:nvPicPr>
        <p:blipFill rotWithShape="1">
          <a:blip r:embed="rId2">
            <a:extLst>
              <a:ext uri="{28A0092B-C50C-407E-A947-70E740481C1C}">
                <a14:useLocalDpi xmlns:a14="http://schemas.microsoft.com/office/drawing/2010/main" val="0"/>
              </a:ext>
            </a:extLst>
          </a:blip>
          <a:srcRect l="15577" t="27682" r="11710" b="8501"/>
          <a:stretch/>
        </p:blipFill>
        <p:spPr>
          <a:xfrm>
            <a:off x="224367" y="1629533"/>
            <a:ext cx="8354579" cy="4122568"/>
          </a:xfrm>
          <a:prstGeom prst="rect">
            <a:avLst/>
          </a:prstGeom>
        </p:spPr>
      </p:pic>
      <p:sp>
        <p:nvSpPr>
          <p:cNvPr id="2" name="Titel 1">
            <a:extLst>
              <a:ext uri="{FF2B5EF4-FFF2-40B4-BE49-F238E27FC236}">
                <a16:creationId xmlns:a16="http://schemas.microsoft.com/office/drawing/2014/main" id="{6838A939-9A07-4B7B-8710-107AA301C355}"/>
              </a:ext>
            </a:extLst>
          </p:cNvPr>
          <p:cNvSpPr>
            <a:spLocks noGrp="1"/>
          </p:cNvSpPr>
          <p:nvPr>
            <p:ph type="title"/>
          </p:nvPr>
        </p:nvSpPr>
        <p:spPr>
          <a:xfrm>
            <a:off x="704537" y="584363"/>
            <a:ext cx="10297759" cy="1120548"/>
          </a:xfrm>
        </p:spPr>
        <p:txBody>
          <a:bodyPr>
            <a:normAutofit/>
          </a:bodyPr>
          <a:lstStyle/>
          <a:p>
            <a:r>
              <a:rPr lang="de-DE" sz="4800" dirty="0">
                <a:latin typeface="Source Code Pro Semibold" panose="020B0609030403020204" pitchFamily="49" charset="0"/>
                <a:ea typeface="Source Code Pro Semibold" panose="020B0609030403020204" pitchFamily="49" charset="0"/>
              </a:rPr>
              <a:t>First Table</a:t>
            </a:r>
            <a:endParaRPr lang="de-DE" sz="4800" dirty="0"/>
          </a:p>
        </p:txBody>
      </p:sp>
      <p:sp>
        <p:nvSpPr>
          <p:cNvPr id="8" name="Rectangle 2">
            <a:extLst>
              <a:ext uri="{FF2B5EF4-FFF2-40B4-BE49-F238E27FC236}">
                <a16:creationId xmlns:a16="http://schemas.microsoft.com/office/drawing/2014/main" id="{216909F8-62F1-4252-AD63-023012CF1E62}"/>
              </a:ext>
            </a:extLst>
          </p:cNvPr>
          <p:cNvSpPr>
            <a:spLocks noChangeArrowheads="1"/>
          </p:cNvSpPr>
          <p:nvPr/>
        </p:nvSpPr>
        <p:spPr bwMode="auto">
          <a:xfrm>
            <a:off x="4752975" y="174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35" name="Gerader Verbinder 34">
            <a:extLst>
              <a:ext uri="{FF2B5EF4-FFF2-40B4-BE49-F238E27FC236}">
                <a16:creationId xmlns:a16="http://schemas.microsoft.com/office/drawing/2014/main" id="{ECBE9985-CDAA-44C3-8F36-0B569B9E6BA8}"/>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13B41E5F-16FE-461B-A6D6-248F33326696}"/>
              </a:ext>
            </a:extLst>
          </p:cNvPr>
          <p:cNvSpPr txBox="1"/>
          <p:nvPr/>
        </p:nvSpPr>
        <p:spPr>
          <a:xfrm>
            <a:off x="9310929" y="1858858"/>
            <a:ext cx="2780618" cy="2308324"/>
          </a:xfrm>
          <a:prstGeom prst="rect">
            <a:avLst/>
          </a:prstGeom>
          <a:noFill/>
        </p:spPr>
        <p:txBody>
          <a:bodyPr wrap="square" rtlCol="0">
            <a:spAutoFit/>
          </a:bodyPr>
          <a:lstStyle/>
          <a:p>
            <a:pPr>
              <a:spcAft>
                <a:spcPts val="1000"/>
              </a:spcAft>
            </a:pPr>
            <a:r>
              <a:rPr lang="en-US" sz="2400" dirty="0">
                <a:latin typeface="Source Sans Pro" panose="020B0503030403020204" pitchFamily="34" charset="0"/>
                <a:ea typeface="Source Sans Pro" panose="020B0503030403020204" pitchFamily="34" charset="0"/>
                <a:cs typeface="Mangal" panose="020B0502040204020203" pitchFamily="18" charset="0"/>
              </a:rPr>
              <a:t>If you have selected the </a:t>
            </a:r>
            <a:r>
              <a:rPr lang="en-US" sz="2400" dirty="0" smtClean="0">
                <a:latin typeface="Source Sans Pro" panose="020B0503030403020204" pitchFamily="34" charset="0"/>
                <a:ea typeface="Source Sans Pro" panose="020B0503030403020204" pitchFamily="34" charset="0"/>
                <a:cs typeface="Mangal" panose="020B0502040204020203" pitchFamily="18" charset="0"/>
              </a:rPr>
              <a:t>correct </a:t>
            </a:r>
            <a:r>
              <a:rPr lang="en-US" sz="2400" dirty="0">
                <a:latin typeface="Source Sans Pro" panose="020B0503030403020204" pitchFamily="34" charset="0"/>
                <a:ea typeface="Source Sans Pro" panose="020B0503030403020204" pitchFamily="34" charset="0"/>
                <a:cs typeface="Mangal" panose="020B0502040204020203" pitchFamily="18" charset="0"/>
              </a:rPr>
              <a:t>Learning Agreement for your degree </a:t>
            </a:r>
            <a:r>
              <a:rPr lang="en-US" sz="2400" dirty="0" err="1">
                <a:latin typeface="Source Sans Pro" panose="020B0503030403020204" pitchFamily="34" charset="0"/>
                <a:ea typeface="Source Sans Pro" panose="020B0503030403020204" pitchFamily="34" charset="0"/>
                <a:cs typeface="Mangal" panose="020B0502040204020203" pitchFamily="18" charset="0"/>
              </a:rPr>
              <a:t>programme</a:t>
            </a:r>
            <a:r>
              <a:rPr lang="en-US" sz="2400" dirty="0">
                <a:latin typeface="Source Sans Pro" panose="020B0503030403020204" pitchFamily="34" charset="0"/>
                <a:ea typeface="Source Sans Pro" panose="020B0503030403020204" pitchFamily="34" charset="0"/>
                <a:cs typeface="Mangal" panose="020B0502040204020203" pitchFamily="18" charset="0"/>
              </a:rPr>
              <a:t>, the code is already entered here.</a:t>
            </a:r>
            <a:endParaRPr lang="de-DE" sz="2400" dirty="0">
              <a:latin typeface="Source Sans Pro" panose="020B0503030403020204" pitchFamily="34" charset="0"/>
              <a:ea typeface="Source Sans Pro" panose="020B0503030403020204" pitchFamily="34" charset="0"/>
            </a:endParaRPr>
          </a:p>
        </p:txBody>
      </p:sp>
      <p:cxnSp>
        <p:nvCxnSpPr>
          <p:cNvPr id="11" name="Gerader Verbinder 10">
            <a:extLst>
              <a:ext uri="{FF2B5EF4-FFF2-40B4-BE49-F238E27FC236}">
                <a16:creationId xmlns:a16="http://schemas.microsoft.com/office/drawing/2014/main" id="{BA4DFD10-0D53-47EB-8D49-BAC2E52CB2BC}"/>
              </a:ext>
            </a:extLst>
          </p:cNvPr>
          <p:cNvCxnSpPr>
            <a:cxnSpLocks/>
          </p:cNvCxnSpPr>
          <p:nvPr/>
        </p:nvCxnSpPr>
        <p:spPr>
          <a:xfrm>
            <a:off x="9241752" y="1858858"/>
            <a:ext cx="0" cy="248091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E2A38EAE-F94A-436E-9282-BBB8E1D67F82}"/>
              </a:ext>
            </a:extLst>
          </p:cNvPr>
          <p:cNvCxnSpPr>
            <a:cxnSpLocks/>
          </p:cNvCxnSpPr>
          <p:nvPr/>
        </p:nvCxnSpPr>
        <p:spPr>
          <a:xfrm>
            <a:off x="9246756" y="4657785"/>
            <a:ext cx="0" cy="34847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6901A066-6736-48A2-BC88-97D5FF92FE13}"/>
              </a:ext>
            </a:extLst>
          </p:cNvPr>
          <p:cNvSpPr txBox="1"/>
          <p:nvPr/>
        </p:nvSpPr>
        <p:spPr>
          <a:xfrm>
            <a:off x="9348108" y="4618588"/>
            <a:ext cx="2780618" cy="461665"/>
          </a:xfrm>
          <a:prstGeom prst="rect">
            <a:avLst/>
          </a:prstGeom>
          <a:noFill/>
        </p:spPr>
        <p:txBody>
          <a:bodyPr wrap="square" rtlCol="0">
            <a:spAutoFit/>
          </a:bodyPr>
          <a:lstStyle/>
          <a:p>
            <a:pPr>
              <a:spcAft>
                <a:spcPts val="1000"/>
              </a:spcAft>
            </a:pPr>
            <a:r>
              <a:rPr lang="es-CL" sz="2400" dirty="0" err="1">
                <a:latin typeface="Source Sans Pro" panose="020B0503030403020204" pitchFamily="34" charset="0"/>
                <a:ea typeface="Source Sans Pro" panose="020B0503030403020204" pitchFamily="34" charset="0"/>
                <a:cs typeface="Mangal" panose="020B0502040204020203" pitchFamily="18" charset="0"/>
              </a:rPr>
              <a:t>optional</a:t>
            </a:r>
            <a:endParaRPr lang="de-DE" sz="2400" dirty="0">
              <a:latin typeface="Source Sans Pro" panose="020B0503030403020204" pitchFamily="34" charset="0"/>
              <a:ea typeface="Source Sans Pro" panose="020B0503030403020204" pitchFamily="34" charset="0"/>
            </a:endParaRPr>
          </a:p>
        </p:txBody>
      </p:sp>
      <p:sp>
        <p:nvSpPr>
          <p:cNvPr id="17" name="Ellipse 16">
            <a:extLst>
              <a:ext uri="{FF2B5EF4-FFF2-40B4-BE49-F238E27FC236}">
                <a16:creationId xmlns:a16="http://schemas.microsoft.com/office/drawing/2014/main" id="{7327CBA2-B7FF-4D00-8C93-AD4EDD970166}"/>
              </a:ext>
            </a:extLst>
          </p:cNvPr>
          <p:cNvSpPr/>
          <p:nvPr/>
        </p:nvSpPr>
        <p:spPr>
          <a:xfrm>
            <a:off x="6820569" y="3436846"/>
            <a:ext cx="546100" cy="253971"/>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D49CCAB3-EE61-4388-A733-F4F531006DA1}"/>
              </a:ext>
            </a:extLst>
          </p:cNvPr>
          <p:cNvCxnSpPr>
            <a:cxnSpLocks/>
            <a:endCxn id="17" idx="6"/>
          </p:cNvCxnSpPr>
          <p:nvPr/>
        </p:nvCxnSpPr>
        <p:spPr>
          <a:xfrm flipH="1">
            <a:off x="7366669" y="3563832"/>
            <a:ext cx="1729205"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504F5CCF-D416-49B1-A18B-97B0C34D3273}"/>
              </a:ext>
            </a:extLst>
          </p:cNvPr>
          <p:cNvSpPr/>
          <p:nvPr/>
        </p:nvSpPr>
        <p:spPr>
          <a:xfrm>
            <a:off x="1991727" y="4544329"/>
            <a:ext cx="1025525" cy="476934"/>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mit Pfeil 21">
            <a:extLst>
              <a:ext uri="{FF2B5EF4-FFF2-40B4-BE49-F238E27FC236}">
                <a16:creationId xmlns:a16="http://schemas.microsoft.com/office/drawing/2014/main" id="{E588E889-41E5-4746-B45D-8E15C3F758DA}"/>
              </a:ext>
            </a:extLst>
          </p:cNvPr>
          <p:cNvCxnSpPr>
            <a:cxnSpLocks/>
          </p:cNvCxnSpPr>
          <p:nvPr/>
        </p:nvCxnSpPr>
        <p:spPr>
          <a:xfrm flipH="1">
            <a:off x="3338814" y="4782796"/>
            <a:ext cx="5757060"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58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CD251F-12E9-4180-99B3-CA73B0F4E739}"/>
              </a:ext>
            </a:extLst>
          </p:cNvPr>
          <p:cNvPicPr>
            <a:picLocks noChangeAspect="1"/>
          </p:cNvPicPr>
          <p:nvPr/>
        </p:nvPicPr>
        <p:blipFill rotWithShape="1">
          <a:blip r:embed="rId2">
            <a:extLst>
              <a:ext uri="{28A0092B-C50C-407E-A947-70E740481C1C}">
                <a14:useLocalDpi xmlns:a14="http://schemas.microsoft.com/office/drawing/2010/main" val="0"/>
              </a:ext>
            </a:extLst>
          </a:blip>
          <a:srcRect l="8975" t="30735" r="1394" b="8395"/>
          <a:stretch/>
        </p:blipFill>
        <p:spPr>
          <a:xfrm>
            <a:off x="482184" y="1704911"/>
            <a:ext cx="8332033" cy="3181264"/>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CF5E85C6-DC31-4080-9AEB-22FE9D9B14A9}"/>
              </a:ext>
            </a:extLst>
          </p:cNvPr>
          <p:cNvSpPr/>
          <p:nvPr/>
        </p:nvSpPr>
        <p:spPr>
          <a:xfrm>
            <a:off x="1420318" y="2739326"/>
            <a:ext cx="7269471" cy="1318452"/>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6C30CAA-C0FF-48DA-8880-F026268AC79F}"/>
              </a:ext>
            </a:extLst>
          </p:cNvPr>
          <p:cNvSpPr txBox="1"/>
          <p:nvPr/>
        </p:nvSpPr>
        <p:spPr>
          <a:xfrm>
            <a:off x="9891032" y="1674898"/>
            <a:ext cx="2176050" cy="523220"/>
          </a:xfrm>
          <a:prstGeom prst="rect">
            <a:avLst/>
          </a:prstGeom>
          <a:noFill/>
        </p:spPr>
        <p:txBody>
          <a:bodyPr wrap="square" rtlCol="0">
            <a:spAutoFit/>
          </a:bodyPr>
          <a:lstStyle/>
          <a:p>
            <a:r>
              <a:rPr lang="de-DE" sz="2800" dirty="0" err="1">
                <a:solidFill>
                  <a:schemeClr val="tx1">
                    <a:lumMod val="85000"/>
                    <a:lumOff val="15000"/>
                  </a:schemeClr>
                </a:solidFill>
                <a:latin typeface="Source Sans Pro" panose="020B0503030403020204" pitchFamily="34" charset="0"/>
                <a:ea typeface="Source Sans Pro" panose="020B0503030403020204" pitchFamily="34" charset="0"/>
              </a:rPr>
              <a:t>please</a:t>
            </a:r>
            <a:r>
              <a:rPr lang="de-DE" sz="2800" dirty="0">
                <a:solidFill>
                  <a:schemeClr val="tx1">
                    <a:lumMod val="85000"/>
                    <a:lumOff val="15000"/>
                  </a:schemeClr>
                </a:solidFill>
                <a:latin typeface="Source Sans Pro" panose="020B0503030403020204" pitchFamily="34" charset="0"/>
                <a:ea typeface="Source Sans Pro" panose="020B0503030403020204" pitchFamily="34" charset="0"/>
              </a:rPr>
              <a:t> </a:t>
            </a:r>
            <a:r>
              <a:rPr lang="de-DE" sz="2800" dirty="0" err="1">
                <a:solidFill>
                  <a:schemeClr val="tx1">
                    <a:lumMod val="85000"/>
                    <a:lumOff val="15000"/>
                  </a:schemeClr>
                </a:solidFill>
                <a:latin typeface="Source Sans Pro" panose="020B0503030403020204" pitchFamily="34" charset="0"/>
                <a:ea typeface="Source Sans Pro" panose="020B0503030403020204" pitchFamily="34" charset="0"/>
              </a:rPr>
              <a:t>fill</a:t>
            </a:r>
            <a:r>
              <a:rPr lang="de-DE" sz="2800" dirty="0">
                <a:solidFill>
                  <a:schemeClr val="tx1">
                    <a:lumMod val="85000"/>
                    <a:lumOff val="15000"/>
                  </a:schemeClr>
                </a:solidFill>
                <a:latin typeface="Source Sans Pro" panose="020B0503030403020204" pitchFamily="34" charset="0"/>
                <a:ea typeface="Source Sans Pro" panose="020B0503030403020204" pitchFamily="34" charset="0"/>
              </a:rPr>
              <a:t> in</a:t>
            </a:r>
          </a:p>
        </p:txBody>
      </p:sp>
      <p:cxnSp>
        <p:nvCxnSpPr>
          <p:cNvPr id="10" name="Gerade Verbindung mit Pfeil 9">
            <a:extLst>
              <a:ext uri="{FF2B5EF4-FFF2-40B4-BE49-F238E27FC236}">
                <a16:creationId xmlns:a16="http://schemas.microsoft.com/office/drawing/2014/main" id="{D8096654-DAA4-4958-B0DE-814D036BC6D8}"/>
              </a:ext>
            </a:extLst>
          </p:cNvPr>
          <p:cNvCxnSpPr>
            <a:cxnSpLocks/>
          </p:cNvCxnSpPr>
          <p:nvPr/>
        </p:nvCxnSpPr>
        <p:spPr>
          <a:xfrm flipH="1">
            <a:off x="8814708" y="2324031"/>
            <a:ext cx="1076324" cy="83059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A8C35691-CEE2-4AEF-9C7D-48E227D8F5FA}"/>
              </a:ext>
            </a:extLst>
          </p:cNvPr>
          <p:cNvCxnSpPr>
            <a:cxnSpLocks/>
          </p:cNvCxnSpPr>
          <p:nvPr/>
        </p:nvCxnSpPr>
        <p:spPr>
          <a:xfrm flipH="1">
            <a:off x="7225259" y="2173180"/>
            <a:ext cx="2540854" cy="1355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829018D-D3CA-4F72-8075-94915D91175B}"/>
              </a:ext>
            </a:extLst>
          </p:cNvPr>
          <p:cNvCxnSpPr>
            <a:cxnSpLocks/>
          </p:cNvCxnSpPr>
          <p:nvPr/>
        </p:nvCxnSpPr>
        <p:spPr>
          <a:xfrm flipH="1">
            <a:off x="8814217" y="2331153"/>
            <a:ext cx="1201734" cy="213972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Titel 1">
            <a:extLst>
              <a:ext uri="{FF2B5EF4-FFF2-40B4-BE49-F238E27FC236}">
                <a16:creationId xmlns:a16="http://schemas.microsoft.com/office/drawing/2014/main" id="{8A6A0797-DD56-42AE-B316-E3E0435E79E8}"/>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Tree>
    <p:extLst>
      <p:ext uri="{BB962C8B-B14F-4D97-AF65-F5344CB8AC3E}">
        <p14:creationId xmlns:p14="http://schemas.microsoft.com/office/powerpoint/2010/main" val="351206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CD251F-12E9-4180-99B3-CA73B0F4E739}"/>
              </a:ext>
            </a:extLst>
          </p:cNvPr>
          <p:cNvPicPr>
            <a:picLocks noChangeAspect="1"/>
          </p:cNvPicPr>
          <p:nvPr/>
        </p:nvPicPr>
        <p:blipFill rotWithShape="1">
          <a:blip r:embed="rId2">
            <a:extLst>
              <a:ext uri="{28A0092B-C50C-407E-A947-70E740481C1C}">
                <a14:useLocalDpi xmlns:a14="http://schemas.microsoft.com/office/drawing/2010/main" val="0"/>
              </a:ext>
            </a:extLst>
          </a:blip>
          <a:srcRect l="8975" t="30735" r="1394" b="8395"/>
          <a:stretch/>
        </p:blipFill>
        <p:spPr>
          <a:xfrm>
            <a:off x="482184" y="1704911"/>
            <a:ext cx="8332033" cy="3181264"/>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itel 1">
            <a:extLst>
              <a:ext uri="{FF2B5EF4-FFF2-40B4-BE49-F238E27FC236}">
                <a16:creationId xmlns:a16="http://schemas.microsoft.com/office/drawing/2014/main" id="{8A6A0797-DD56-42AE-B316-E3E0435E79E8}"/>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
        <p:nvSpPr>
          <p:cNvPr id="12" name="Ellipse 11">
            <a:extLst>
              <a:ext uri="{FF2B5EF4-FFF2-40B4-BE49-F238E27FC236}">
                <a16:creationId xmlns:a16="http://schemas.microsoft.com/office/drawing/2014/main" id="{6DE1BBC8-B2D6-4753-BECB-545E34117587}"/>
              </a:ext>
            </a:extLst>
          </p:cNvPr>
          <p:cNvSpPr/>
          <p:nvPr/>
        </p:nvSpPr>
        <p:spPr>
          <a:xfrm>
            <a:off x="4648200" y="2060144"/>
            <a:ext cx="799741" cy="371930"/>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D5232E17-5F40-4260-BF35-E88A17316B88}"/>
              </a:ext>
            </a:extLst>
          </p:cNvPr>
          <p:cNvCxnSpPr>
            <a:cxnSpLocks/>
            <a:endCxn id="12" idx="6"/>
          </p:cNvCxnSpPr>
          <p:nvPr/>
        </p:nvCxnSpPr>
        <p:spPr>
          <a:xfrm flipH="1">
            <a:off x="5447941" y="2246109"/>
            <a:ext cx="3581759"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19FCC840-070C-4A54-851E-DF6514EC8037}"/>
              </a:ext>
            </a:extLst>
          </p:cNvPr>
          <p:cNvSpPr txBox="1"/>
          <p:nvPr/>
        </p:nvSpPr>
        <p:spPr>
          <a:xfrm>
            <a:off x="9174695" y="1781175"/>
            <a:ext cx="2935663" cy="3170099"/>
          </a:xfrm>
          <a:prstGeom prst="rect">
            <a:avLst/>
          </a:prstGeom>
          <a:noFill/>
        </p:spPr>
        <p:txBody>
          <a:bodyPr wrap="square" rtlCol="0">
            <a:spAutoFit/>
          </a:bodyPr>
          <a:lstStyle/>
          <a:p>
            <a:pPr>
              <a:spcAft>
                <a:spcPts val="1000"/>
              </a:spcAft>
            </a:pPr>
            <a:r>
              <a:rPr lang="en-US" sz="2000" dirty="0">
                <a:latin typeface="Source Sans Pro" panose="020B0503030403020204" pitchFamily="34" charset="0"/>
                <a:ea typeface="Source Sans Pro" panose="020B0503030403020204" pitchFamily="34" charset="0"/>
                <a:cs typeface="Mangal" panose="020B0502040204020203" pitchFamily="18" charset="0"/>
              </a:rPr>
              <a:t>You can find this period in the Acceptance Letter or you can check the Academic </a:t>
            </a:r>
            <a:r>
              <a:rPr lang="en-US" sz="2000" dirty="0" err="1">
                <a:latin typeface="Source Sans Pro" panose="020B0503030403020204" pitchFamily="34" charset="0"/>
                <a:ea typeface="Source Sans Pro" panose="020B0503030403020204" pitchFamily="34" charset="0"/>
                <a:cs typeface="Mangal" panose="020B0502040204020203" pitchFamily="18" charset="0"/>
              </a:rPr>
              <a:t>Calender</a:t>
            </a:r>
            <a:r>
              <a:rPr lang="en-US" sz="2000" dirty="0">
                <a:latin typeface="Source Sans Pro" panose="020B0503030403020204" pitchFamily="34" charset="0"/>
                <a:ea typeface="Source Sans Pro" panose="020B0503030403020204" pitchFamily="34" charset="0"/>
                <a:cs typeface="Mangal" panose="020B0502040204020203" pitchFamily="18" charset="0"/>
              </a:rPr>
              <a:t> on the website of the partner university. Usually, the semester begins with the orientation week and ends with the examination week.</a:t>
            </a:r>
            <a:endParaRPr lang="de-DE" sz="2000" dirty="0">
              <a:latin typeface="Source Sans Pro" panose="020B0503030403020204" pitchFamily="34" charset="0"/>
              <a:ea typeface="Source Sans Pro" panose="020B0503030403020204" pitchFamily="34" charset="0"/>
            </a:endParaRPr>
          </a:p>
        </p:txBody>
      </p:sp>
      <p:cxnSp>
        <p:nvCxnSpPr>
          <p:cNvPr id="16" name="Gerader Verbinder 15">
            <a:extLst>
              <a:ext uri="{FF2B5EF4-FFF2-40B4-BE49-F238E27FC236}">
                <a16:creationId xmlns:a16="http://schemas.microsoft.com/office/drawing/2014/main" id="{CFAC90C6-A141-4235-B5A7-C24061837CE3}"/>
              </a:ext>
            </a:extLst>
          </p:cNvPr>
          <p:cNvCxnSpPr>
            <a:cxnSpLocks/>
          </p:cNvCxnSpPr>
          <p:nvPr/>
        </p:nvCxnSpPr>
        <p:spPr>
          <a:xfrm>
            <a:off x="9174695" y="1895475"/>
            <a:ext cx="0" cy="29907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16A98712-606C-45A1-8D71-D418239AB5D0}"/>
              </a:ext>
            </a:extLst>
          </p:cNvPr>
          <p:cNvSpPr/>
          <p:nvPr/>
        </p:nvSpPr>
        <p:spPr>
          <a:xfrm>
            <a:off x="1249370" y="2553508"/>
            <a:ext cx="1025525" cy="476934"/>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D633B15D-BFA1-4FB9-AB28-697EC94006C0}"/>
              </a:ext>
            </a:extLst>
          </p:cNvPr>
          <p:cNvCxnSpPr>
            <a:cxnSpLocks/>
          </p:cNvCxnSpPr>
          <p:nvPr/>
        </p:nvCxnSpPr>
        <p:spPr>
          <a:xfrm flipH="1" flipV="1">
            <a:off x="2310494" y="3030443"/>
            <a:ext cx="1571695" cy="263242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9D269C0-E846-4473-A6CC-B5023784B5FB}"/>
              </a:ext>
            </a:extLst>
          </p:cNvPr>
          <p:cNvSpPr txBox="1"/>
          <p:nvPr/>
        </p:nvSpPr>
        <p:spPr>
          <a:xfrm>
            <a:off x="4110220" y="5087746"/>
            <a:ext cx="4633730" cy="954107"/>
          </a:xfrm>
          <a:prstGeom prst="rect">
            <a:avLst/>
          </a:prstGeom>
          <a:noFill/>
        </p:spPr>
        <p:txBody>
          <a:bodyPr wrap="square" rtlCol="0">
            <a:spAutoFit/>
          </a:bodyPr>
          <a:lstStyle/>
          <a:p>
            <a:pPr>
              <a:spcAft>
                <a:spcPts val="1000"/>
              </a:spcAft>
            </a:pPr>
            <a:r>
              <a:rPr lang="it-IT" sz="2800" dirty="0" err="1">
                <a:latin typeface="Source Sans Pro" panose="020B0503030403020204" pitchFamily="34" charset="0"/>
                <a:ea typeface="Source Sans Pro" panose="020B0503030403020204" pitchFamily="34" charset="0"/>
                <a:cs typeface="Mangal" panose="020B0502040204020203" pitchFamily="18" charset="0"/>
              </a:rPr>
              <a:t>please</a:t>
            </a:r>
            <a:r>
              <a:rPr lang="it-IT" sz="2800" dirty="0">
                <a:latin typeface="Source Sans Pro" panose="020B0503030403020204" pitchFamily="34" charset="0"/>
                <a:ea typeface="Source Sans Pro" panose="020B0503030403020204" pitchFamily="34" charset="0"/>
                <a:cs typeface="Mangal" panose="020B0502040204020203" pitchFamily="18" charset="0"/>
              </a:rPr>
              <a:t> </a:t>
            </a:r>
            <a:r>
              <a:rPr lang="it-IT" sz="2800" dirty="0" err="1">
                <a:latin typeface="Source Sans Pro" panose="020B0503030403020204" pitchFamily="34" charset="0"/>
                <a:ea typeface="Source Sans Pro" panose="020B0503030403020204" pitchFamily="34" charset="0"/>
                <a:cs typeface="Mangal" panose="020B0502040204020203" pitchFamily="18" charset="0"/>
              </a:rPr>
              <a:t>fill</a:t>
            </a:r>
            <a:r>
              <a:rPr lang="it-IT" sz="2800" dirty="0">
                <a:latin typeface="Source Sans Pro" panose="020B0503030403020204" pitchFamily="34" charset="0"/>
                <a:ea typeface="Source Sans Pro" panose="020B0503030403020204" pitchFamily="34" charset="0"/>
                <a:cs typeface="Mangal" panose="020B0502040204020203" pitchFamily="18" charset="0"/>
              </a:rPr>
              <a:t> in the </a:t>
            </a:r>
            <a:r>
              <a:rPr lang="it-IT" sz="2800" dirty="0" err="1">
                <a:latin typeface="Source Sans Pro" panose="020B0503030403020204" pitchFamily="34" charset="0"/>
                <a:ea typeface="Source Sans Pro" panose="020B0503030403020204" pitchFamily="34" charset="0"/>
                <a:cs typeface="Mangal" panose="020B0502040204020203" pitchFamily="18" charset="0"/>
              </a:rPr>
              <a:t>course</a:t>
            </a:r>
            <a:r>
              <a:rPr lang="it-IT" sz="2800" dirty="0">
                <a:latin typeface="Source Sans Pro" panose="020B0503030403020204" pitchFamily="34" charset="0"/>
                <a:ea typeface="Source Sans Pro" panose="020B0503030403020204" pitchFamily="34" charset="0"/>
                <a:cs typeface="Mangal" panose="020B0502040204020203" pitchFamily="18" charset="0"/>
              </a:rPr>
              <a:t> </a:t>
            </a:r>
            <a:r>
              <a:rPr lang="it-IT" sz="2800" dirty="0" err="1">
                <a:latin typeface="Source Sans Pro" panose="020B0503030403020204" pitchFamily="34" charset="0"/>
                <a:ea typeface="Source Sans Pro" panose="020B0503030403020204" pitchFamily="34" charset="0"/>
                <a:cs typeface="Mangal" panose="020B0502040204020203" pitchFamily="18" charset="0"/>
              </a:rPr>
              <a:t>codes</a:t>
            </a:r>
            <a:r>
              <a:rPr lang="it-IT" sz="2800" dirty="0">
                <a:latin typeface="Source Sans Pro" panose="020B0503030403020204" pitchFamily="34" charset="0"/>
                <a:ea typeface="Source Sans Pro" panose="020B0503030403020204" pitchFamily="34" charset="0"/>
                <a:cs typeface="Mangal" panose="020B0502040204020203" pitchFamily="18" charset="0"/>
              </a:rPr>
              <a:t> of the </a:t>
            </a:r>
            <a:r>
              <a:rPr lang="it-IT" sz="2800" dirty="0" err="1">
                <a:latin typeface="Source Sans Pro" panose="020B0503030403020204" pitchFamily="34" charset="0"/>
                <a:ea typeface="Source Sans Pro" panose="020B0503030403020204" pitchFamily="34" charset="0"/>
                <a:cs typeface="Mangal" panose="020B0502040204020203" pitchFamily="18" charset="0"/>
              </a:rPr>
              <a:t>classes</a:t>
            </a:r>
            <a:r>
              <a:rPr lang="it-IT" sz="2800" dirty="0">
                <a:latin typeface="Source Sans Pro" panose="020B0503030403020204" pitchFamily="34" charset="0"/>
                <a:ea typeface="Source Sans Pro" panose="020B0503030403020204" pitchFamily="34" charset="0"/>
                <a:cs typeface="Mangal" panose="020B0502040204020203" pitchFamily="18" charset="0"/>
              </a:rPr>
              <a:t> </a:t>
            </a:r>
            <a:r>
              <a:rPr lang="it-IT" sz="2800" dirty="0" err="1">
                <a:latin typeface="Source Sans Pro" panose="020B0503030403020204" pitchFamily="34" charset="0"/>
                <a:ea typeface="Source Sans Pro" panose="020B0503030403020204" pitchFamily="34" charset="0"/>
                <a:cs typeface="Mangal" panose="020B0502040204020203" pitchFamily="18" charset="0"/>
              </a:rPr>
              <a:t>you</a:t>
            </a:r>
            <a:r>
              <a:rPr lang="it-IT" sz="2800" dirty="0">
                <a:latin typeface="Source Sans Pro" panose="020B0503030403020204" pitchFamily="34" charset="0"/>
                <a:ea typeface="Source Sans Pro" panose="020B0503030403020204" pitchFamily="34" charset="0"/>
                <a:cs typeface="Mangal" panose="020B0502040204020203" pitchFamily="18" charset="0"/>
              </a:rPr>
              <a:t> </a:t>
            </a:r>
            <a:r>
              <a:rPr lang="it-IT" sz="2800" dirty="0" err="1">
                <a:latin typeface="Source Sans Pro" panose="020B0503030403020204" pitchFamily="34" charset="0"/>
                <a:ea typeface="Source Sans Pro" panose="020B0503030403020204" pitchFamily="34" charset="0"/>
                <a:cs typeface="Mangal" panose="020B0502040204020203" pitchFamily="18" charset="0"/>
              </a:rPr>
              <a:t>plan</a:t>
            </a:r>
            <a:r>
              <a:rPr lang="it-IT" sz="2800" dirty="0">
                <a:latin typeface="Source Sans Pro" panose="020B0503030403020204" pitchFamily="34" charset="0"/>
                <a:ea typeface="Source Sans Pro" panose="020B0503030403020204" pitchFamily="34" charset="0"/>
                <a:cs typeface="Mangal" panose="020B0502040204020203" pitchFamily="18" charset="0"/>
              </a:rPr>
              <a:t> to take</a:t>
            </a:r>
            <a:endParaRPr lang="de-DE" sz="2800" dirty="0">
              <a:latin typeface="Source Sans Pro" panose="020B0503030403020204" pitchFamily="34" charset="0"/>
              <a:ea typeface="Source Sans Pro" panose="020B0503030403020204" pitchFamily="34" charset="0"/>
            </a:endParaRPr>
          </a:p>
        </p:txBody>
      </p:sp>
      <p:cxnSp>
        <p:nvCxnSpPr>
          <p:cNvPr id="21" name="Gerader Verbinder 20">
            <a:extLst>
              <a:ext uri="{FF2B5EF4-FFF2-40B4-BE49-F238E27FC236}">
                <a16:creationId xmlns:a16="http://schemas.microsoft.com/office/drawing/2014/main" id="{A30C713E-C1C0-410D-A0C0-7A552F19659A}"/>
              </a:ext>
            </a:extLst>
          </p:cNvPr>
          <p:cNvCxnSpPr>
            <a:cxnSpLocks/>
          </p:cNvCxnSpPr>
          <p:nvPr/>
        </p:nvCxnSpPr>
        <p:spPr>
          <a:xfrm>
            <a:off x="4092763" y="5087746"/>
            <a:ext cx="0" cy="79870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58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CD251F-12E9-4180-99B3-CA73B0F4E739}"/>
              </a:ext>
            </a:extLst>
          </p:cNvPr>
          <p:cNvPicPr>
            <a:picLocks noChangeAspect="1"/>
          </p:cNvPicPr>
          <p:nvPr/>
        </p:nvPicPr>
        <p:blipFill rotWithShape="1">
          <a:blip r:embed="rId2">
            <a:extLst>
              <a:ext uri="{28A0092B-C50C-407E-A947-70E740481C1C}">
                <a14:useLocalDpi xmlns:a14="http://schemas.microsoft.com/office/drawing/2010/main" val="0"/>
              </a:ext>
            </a:extLst>
          </a:blip>
          <a:srcRect l="9819" t="30884" r="1687" b="23813"/>
          <a:stretch/>
        </p:blipFill>
        <p:spPr>
          <a:xfrm>
            <a:off x="401053" y="2346317"/>
            <a:ext cx="8653006" cy="2490540"/>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CF5E85C6-DC31-4080-9AEB-22FE9D9B14A9}"/>
              </a:ext>
            </a:extLst>
          </p:cNvPr>
          <p:cNvSpPr/>
          <p:nvPr/>
        </p:nvSpPr>
        <p:spPr>
          <a:xfrm>
            <a:off x="1315453" y="3254403"/>
            <a:ext cx="7738605" cy="1301043"/>
          </a:xfrm>
          <a:prstGeom prst="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6C30CAA-C0FF-48DA-8880-F026268AC79F}"/>
              </a:ext>
            </a:extLst>
          </p:cNvPr>
          <p:cNvSpPr txBox="1"/>
          <p:nvPr/>
        </p:nvSpPr>
        <p:spPr>
          <a:xfrm>
            <a:off x="10015951" y="2034623"/>
            <a:ext cx="2176050" cy="523220"/>
          </a:xfrm>
          <a:prstGeom prst="rect">
            <a:avLst/>
          </a:prstGeom>
          <a:noFill/>
        </p:spPr>
        <p:txBody>
          <a:bodyPr wrap="square" rtlCol="0">
            <a:spAutoFit/>
          </a:bodyPr>
          <a:lstStyle/>
          <a:p>
            <a:r>
              <a:rPr lang="de-DE" sz="2800" dirty="0" err="1">
                <a:solidFill>
                  <a:schemeClr val="tx1">
                    <a:lumMod val="85000"/>
                    <a:lumOff val="15000"/>
                  </a:schemeClr>
                </a:solidFill>
                <a:latin typeface="Source Sans Pro" panose="020B0503030403020204" pitchFamily="34" charset="0"/>
                <a:ea typeface="Source Sans Pro" panose="020B0503030403020204" pitchFamily="34" charset="0"/>
              </a:rPr>
              <a:t>please</a:t>
            </a:r>
            <a:r>
              <a:rPr lang="de-DE" sz="2800" dirty="0">
                <a:solidFill>
                  <a:schemeClr val="tx1">
                    <a:lumMod val="85000"/>
                    <a:lumOff val="15000"/>
                  </a:schemeClr>
                </a:solidFill>
                <a:latin typeface="Source Sans Pro" panose="020B0503030403020204" pitchFamily="34" charset="0"/>
                <a:ea typeface="Source Sans Pro" panose="020B0503030403020204" pitchFamily="34" charset="0"/>
              </a:rPr>
              <a:t> </a:t>
            </a:r>
            <a:r>
              <a:rPr lang="de-DE" sz="2800" dirty="0" err="1">
                <a:solidFill>
                  <a:schemeClr val="tx1">
                    <a:lumMod val="85000"/>
                    <a:lumOff val="15000"/>
                  </a:schemeClr>
                </a:solidFill>
                <a:latin typeface="Source Sans Pro" panose="020B0503030403020204" pitchFamily="34" charset="0"/>
                <a:ea typeface="Source Sans Pro" panose="020B0503030403020204" pitchFamily="34" charset="0"/>
              </a:rPr>
              <a:t>fill</a:t>
            </a:r>
            <a:r>
              <a:rPr lang="de-DE" sz="2800" dirty="0">
                <a:solidFill>
                  <a:schemeClr val="tx1">
                    <a:lumMod val="85000"/>
                    <a:lumOff val="15000"/>
                  </a:schemeClr>
                </a:solidFill>
                <a:latin typeface="Source Sans Pro" panose="020B0503030403020204" pitchFamily="34" charset="0"/>
                <a:ea typeface="Source Sans Pro" panose="020B0503030403020204" pitchFamily="34" charset="0"/>
              </a:rPr>
              <a:t> in</a:t>
            </a:r>
          </a:p>
        </p:txBody>
      </p:sp>
      <p:cxnSp>
        <p:nvCxnSpPr>
          <p:cNvPr id="10" name="Gerade Verbindung mit Pfeil 9">
            <a:extLst>
              <a:ext uri="{FF2B5EF4-FFF2-40B4-BE49-F238E27FC236}">
                <a16:creationId xmlns:a16="http://schemas.microsoft.com/office/drawing/2014/main" id="{D8096654-DAA4-4958-B0DE-814D036BC6D8}"/>
              </a:ext>
            </a:extLst>
          </p:cNvPr>
          <p:cNvCxnSpPr>
            <a:cxnSpLocks/>
          </p:cNvCxnSpPr>
          <p:nvPr/>
        </p:nvCxnSpPr>
        <p:spPr>
          <a:xfrm flipH="1">
            <a:off x="9054058" y="2598410"/>
            <a:ext cx="836974" cy="65599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829018D-D3CA-4F72-8075-94915D91175B}"/>
              </a:ext>
            </a:extLst>
          </p:cNvPr>
          <p:cNvCxnSpPr>
            <a:cxnSpLocks/>
          </p:cNvCxnSpPr>
          <p:nvPr/>
        </p:nvCxnSpPr>
        <p:spPr>
          <a:xfrm flipH="1">
            <a:off x="8309811" y="2605532"/>
            <a:ext cx="1706140" cy="194991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itel 1">
            <a:extLst>
              <a:ext uri="{FF2B5EF4-FFF2-40B4-BE49-F238E27FC236}">
                <a16:creationId xmlns:a16="http://schemas.microsoft.com/office/drawing/2014/main" id="{6B35E212-F636-4A05-A320-B52A70B70BC8}"/>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Tree>
    <p:extLst>
      <p:ext uri="{BB962C8B-B14F-4D97-AF65-F5344CB8AC3E}">
        <p14:creationId xmlns:p14="http://schemas.microsoft.com/office/powerpoint/2010/main" val="117473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CD251F-12E9-4180-99B3-CA73B0F4E739}"/>
              </a:ext>
            </a:extLst>
          </p:cNvPr>
          <p:cNvPicPr>
            <a:picLocks noChangeAspect="1"/>
          </p:cNvPicPr>
          <p:nvPr/>
        </p:nvPicPr>
        <p:blipFill rotWithShape="1">
          <a:blip r:embed="rId2">
            <a:extLst>
              <a:ext uri="{28A0092B-C50C-407E-A947-70E740481C1C}">
                <a14:useLocalDpi xmlns:a14="http://schemas.microsoft.com/office/drawing/2010/main" val="0"/>
              </a:ext>
            </a:extLst>
          </a:blip>
          <a:srcRect l="9819" t="30884" r="1687" b="23813"/>
          <a:stretch/>
        </p:blipFill>
        <p:spPr>
          <a:xfrm>
            <a:off x="401053" y="2346317"/>
            <a:ext cx="8653006" cy="2490540"/>
          </a:xfrm>
          <a:prstGeom prst="rect">
            <a:avLst/>
          </a:prstGeom>
        </p:spPr>
      </p:pic>
      <p:cxnSp>
        <p:nvCxnSpPr>
          <p:cNvPr id="7" name="Gerader Verbinder 6">
            <a:extLst>
              <a:ext uri="{FF2B5EF4-FFF2-40B4-BE49-F238E27FC236}">
                <a16:creationId xmlns:a16="http://schemas.microsoft.com/office/drawing/2014/main" id="{53368818-D174-45B3-8A6D-3C87923D02DE}"/>
              </a:ext>
            </a:extLst>
          </p:cNvPr>
          <p:cNvCxnSpPr/>
          <p:nvPr/>
        </p:nvCxnSpPr>
        <p:spPr>
          <a:xfrm>
            <a:off x="704538" y="1369062"/>
            <a:ext cx="1077792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Titel 1">
            <a:extLst>
              <a:ext uri="{FF2B5EF4-FFF2-40B4-BE49-F238E27FC236}">
                <a16:creationId xmlns:a16="http://schemas.microsoft.com/office/drawing/2014/main" id="{6B35E212-F636-4A05-A320-B52A70B70BC8}"/>
              </a:ext>
            </a:extLst>
          </p:cNvPr>
          <p:cNvSpPr>
            <a:spLocks noGrp="1"/>
          </p:cNvSpPr>
          <p:nvPr>
            <p:ph type="title"/>
          </p:nvPr>
        </p:nvSpPr>
        <p:spPr>
          <a:xfrm>
            <a:off x="704537" y="584363"/>
            <a:ext cx="10297759" cy="1120548"/>
          </a:xfrm>
        </p:spPr>
        <p:txBody>
          <a:bodyPr>
            <a:normAutofit/>
          </a:bodyPr>
          <a:lstStyle/>
          <a:p>
            <a:r>
              <a:rPr lang="de-DE" sz="4800" dirty="0" err="1">
                <a:latin typeface="Source Code Pro Semibold" panose="020B0609030403020204" pitchFamily="49" charset="0"/>
                <a:ea typeface="Source Code Pro Semibold" panose="020B0609030403020204" pitchFamily="49" charset="0"/>
              </a:rPr>
              <a:t>Before</a:t>
            </a:r>
            <a:r>
              <a:rPr lang="de-DE" sz="4800" dirty="0">
                <a:latin typeface="Source Code Pro Semibold" panose="020B0609030403020204" pitchFamily="49" charset="0"/>
                <a:ea typeface="Source Code Pro Semibold" panose="020B0609030403020204" pitchFamily="49" charset="0"/>
              </a:rPr>
              <a:t> </a:t>
            </a:r>
            <a:r>
              <a:rPr lang="de-DE" sz="4800" dirty="0" err="1">
                <a:latin typeface="Source Code Pro Semibold" panose="020B0609030403020204" pitchFamily="49" charset="0"/>
                <a:ea typeface="Source Code Pro Semibold" panose="020B0609030403020204" pitchFamily="49" charset="0"/>
              </a:rPr>
              <a:t>the</a:t>
            </a:r>
            <a:r>
              <a:rPr lang="de-DE" sz="4800" dirty="0">
                <a:latin typeface="Source Code Pro Semibold" panose="020B0609030403020204" pitchFamily="49" charset="0"/>
                <a:ea typeface="Source Code Pro Semibold" panose="020B0609030403020204" pitchFamily="49" charset="0"/>
              </a:rPr>
              <a:t> Mobility</a:t>
            </a:r>
            <a:endParaRPr lang="de-DE" sz="4800" dirty="0"/>
          </a:p>
        </p:txBody>
      </p:sp>
      <p:sp>
        <p:nvSpPr>
          <p:cNvPr id="11" name="Ellipse 10">
            <a:extLst>
              <a:ext uri="{FF2B5EF4-FFF2-40B4-BE49-F238E27FC236}">
                <a16:creationId xmlns:a16="http://schemas.microsoft.com/office/drawing/2014/main" id="{46AFA91A-EBCA-4299-BAD9-C962F723234E}"/>
              </a:ext>
            </a:extLst>
          </p:cNvPr>
          <p:cNvSpPr/>
          <p:nvPr/>
        </p:nvSpPr>
        <p:spPr>
          <a:xfrm>
            <a:off x="5580739" y="2694738"/>
            <a:ext cx="1025525" cy="476934"/>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1B9F4D08-504B-490F-8EDB-36398AE8FF55}"/>
              </a:ext>
            </a:extLst>
          </p:cNvPr>
          <p:cNvCxnSpPr>
            <a:cxnSpLocks/>
          </p:cNvCxnSpPr>
          <p:nvPr/>
        </p:nvCxnSpPr>
        <p:spPr>
          <a:xfrm flipH="1">
            <a:off x="6822173" y="2926426"/>
            <a:ext cx="2540854" cy="1355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568A3C45-F952-49EC-9030-63A59B3E57C4}"/>
              </a:ext>
            </a:extLst>
          </p:cNvPr>
          <p:cNvSpPr txBox="1"/>
          <p:nvPr/>
        </p:nvSpPr>
        <p:spPr>
          <a:xfrm>
            <a:off x="9736448" y="2458771"/>
            <a:ext cx="2780618" cy="1272143"/>
          </a:xfrm>
          <a:prstGeom prst="rect">
            <a:avLst/>
          </a:prstGeom>
          <a:noFill/>
        </p:spPr>
        <p:txBody>
          <a:bodyPr wrap="square" rtlCol="0">
            <a:spAutoFit/>
          </a:bodyPr>
          <a:lstStyle/>
          <a:p>
            <a:pPr>
              <a:spcAft>
                <a:spcPts val="1000"/>
              </a:spcAft>
            </a:pPr>
            <a:r>
              <a:rPr lang="es-CL" sz="2000" dirty="0" err="1">
                <a:latin typeface="Source Sans Pro" panose="020B0503030403020204" pitchFamily="34" charset="0"/>
                <a:ea typeface="Source Sans Pro" panose="020B0503030403020204" pitchFamily="34" charset="0"/>
                <a:cs typeface="Mangal" panose="020B0502040204020203" pitchFamily="18" charset="0"/>
              </a:rPr>
              <a:t>autumn</a:t>
            </a:r>
            <a:r>
              <a:rPr lang="es-CL" sz="2000" dirty="0">
                <a:latin typeface="Source Sans Pro" panose="020B0503030403020204" pitchFamily="34" charset="0"/>
                <a:ea typeface="Source Sans Pro" panose="020B0503030403020204" pitchFamily="34" charset="0"/>
                <a:cs typeface="Mangal" panose="020B0502040204020203" pitchFamily="18" charset="0"/>
              </a:rPr>
              <a:t>/</a:t>
            </a:r>
          </a:p>
          <a:p>
            <a:pPr>
              <a:spcAft>
                <a:spcPts val="1000"/>
              </a:spcAft>
            </a:pPr>
            <a:r>
              <a:rPr lang="es-CL" sz="2000" dirty="0" err="1">
                <a:latin typeface="Source Sans Pro" panose="020B0503030403020204" pitchFamily="34" charset="0"/>
                <a:ea typeface="Source Sans Pro" panose="020B0503030403020204" pitchFamily="34" charset="0"/>
                <a:cs typeface="Mangal" panose="020B0502040204020203" pitchFamily="18" charset="0"/>
              </a:rPr>
              <a:t>spring</a:t>
            </a:r>
            <a:endParaRPr lang="de-DE" sz="2000" dirty="0">
              <a:latin typeface="Source Sans Pro" panose="020B0503030403020204" pitchFamily="34" charset="0"/>
              <a:ea typeface="Source Sans Pro" panose="020B0503030403020204" pitchFamily="34" charset="0"/>
              <a:cs typeface="Mangal" panose="020B0502040204020203" pitchFamily="18" charset="0"/>
            </a:endParaRPr>
          </a:p>
          <a:p>
            <a:endParaRPr lang="de-DE" sz="2000" dirty="0">
              <a:latin typeface="Source Sans Pro" panose="020B0503030403020204" pitchFamily="34" charset="0"/>
              <a:ea typeface="Source Sans Pro" panose="020B0503030403020204" pitchFamily="34" charset="0"/>
            </a:endParaRPr>
          </a:p>
        </p:txBody>
      </p:sp>
      <p:cxnSp>
        <p:nvCxnSpPr>
          <p:cNvPr id="15" name="Gerader Verbinder 14">
            <a:extLst>
              <a:ext uri="{FF2B5EF4-FFF2-40B4-BE49-F238E27FC236}">
                <a16:creationId xmlns:a16="http://schemas.microsoft.com/office/drawing/2014/main" id="{C18497EB-0531-4226-A503-62FB4F9CA991}"/>
              </a:ext>
            </a:extLst>
          </p:cNvPr>
          <p:cNvCxnSpPr>
            <a:cxnSpLocks/>
          </p:cNvCxnSpPr>
          <p:nvPr/>
        </p:nvCxnSpPr>
        <p:spPr>
          <a:xfrm>
            <a:off x="9700850" y="2535600"/>
            <a:ext cx="0" cy="75121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EE3C6C01-7672-49B9-8262-021E377705D6}"/>
              </a:ext>
            </a:extLst>
          </p:cNvPr>
          <p:cNvSpPr/>
          <p:nvPr/>
        </p:nvSpPr>
        <p:spPr>
          <a:xfrm>
            <a:off x="1284967" y="2822947"/>
            <a:ext cx="1025525" cy="476934"/>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DA39ADA3-9C17-4F76-8E1E-BEF891095192}"/>
              </a:ext>
            </a:extLst>
          </p:cNvPr>
          <p:cNvCxnSpPr>
            <a:cxnSpLocks/>
          </p:cNvCxnSpPr>
          <p:nvPr/>
        </p:nvCxnSpPr>
        <p:spPr>
          <a:xfrm flipH="1" flipV="1">
            <a:off x="2310492" y="3312902"/>
            <a:ext cx="7052535" cy="83602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D94DDB2C-2BBC-40FE-B06D-773E880CFCB4}"/>
              </a:ext>
            </a:extLst>
          </p:cNvPr>
          <p:cNvSpPr txBox="1"/>
          <p:nvPr/>
        </p:nvSpPr>
        <p:spPr>
          <a:xfrm>
            <a:off x="9736448" y="3964545"/>
            <a:ext cx="2086578" cy="1015663"/>
          </a:xfrm>
          <a:prstGeom prst="rect">
            <a:avLst/>
          </a:prstGeom>
          <a:noFill/>
        </p:spPr>
        <p:txBody>
          <a:bodyPr wrap="square" rtlCol="0">
            <a:spAutoFit/>
          </a:bodyPr>
          <a:lstStyle/>
          <a:p>
            <a:pPr>
              <a:spcAft>
                <a:spcPts val="1000"/>
              </a:spcAft>
            </a:pPr>
            <a:r>
              <a:rPr lang="it-IT" sz="2000" dirty="0" err="1">
                <a:latin typeface="Source Sans Pro" panose="020B0503030403020204" pitchFamily="34" charset="0"/>
                <a:ea typeface="Source Sans Pro" panose="020B0503030403020204" pitchFamily="34" charset="0"/>
                <a:cs typeface="Mangal" panose="020B0502040204020203" pitchFamily="18" charset="0"/>
              </a:rPr>
              <a:t>please</a:t>
            </a:r>
            <a:r>
              <a:rPr lang="it-IT" sz="2000" dirty="0">
                <a:latin typeface="Source Sans Pro" panose="020B0503030403020204" pitchFamily="34" charset="0"/>
                <a:ea typeface="Source Sans Pro" panose="020B0503030403020204" pitchFamily="34" charset="0"/>
                <a:cs typeface="Mangal" panose="020B0502040204020203" pitchFamily="18" charset="0"/>
              </a:rPr>
              <a:t> </a:t>
            </a:r>
            <a:r>
              <a:rPr lang="it-IT" sz="2000" dirty="0" err="1">
                <a:latin typeface="Source Sans Pro" panose="020B0503030403020204" pitchFamily="34" charset="0"/>
                <a:ea typeface="Source Sans Pro" panose="020B0503030403020204" pitchFamily="34" charset="0"/>
                <a:cs typeface="Mangal" panose="020B0502040204020203" pitchFamily="18" charset="0"/>
              </a:rPr>
              <a:t>fill</a:t>
            </a:r>
            <a:r>
              <a:rPr lang="it-IT" sz="2000" dirty="0">
                <a:latin typeface="Source Sans Pro" panose="020B0503030403020204" pitchFamily="34" charset="0"/>
                <a:ea typeface="Source Sans Pro" panose="020B0503030403020204" pitchFamily="34" charset="0"/>
                <a:cs typeface="Mangal" panose="020B0502040204020203" pitchFamily="18" charset="0"/>
              </a:rPr>
              <a:t> in the </a:t>
            </a:r>
            <a:r>
              <a:rPr lang="it-IT" sz="2000" dirty="0" err="1">
                <a:latin typeface="Source Sans Pro" panose="020B0503030403020204" pitchFamily="34" charset="0"/>
                <a:ea typeface="Source Sans Pro" panose="020B0503030403020204" pitchFamily="34" charset="0"/>
                <a:cs typeface="Mangal" panose="020B0502040204020203" pitchFamily="18" charset="0"/>
              </a:rPr>
              <a:t>individual</a:t>
            </a:r>
            <a:r>
              <a:rPr lang="it-IT" sz="2000" dirty="0">
                <a:latin typeface="Source Sans Pro" panose="020B0503030403020204" pitchFamily="34" charset="0"/>
                <a:ea typeface="Source Sans Pro" panose="020B0503030403020204" pitchFamily="34" charset="0"/>
                <a:cs typeface="Mangal" panose="020B0502040204020203" pitchFamily="18" charset="0"/>
              </a:rPr>
              <a:t> </a:t>
            </a:r>
            <a:r>
              <a:rPr lang="it-IT" sz="2000" dirty="0" err="1">
                <a:latin typeface="Source Sans Pro" panose="020B0503030403020204" pitchFamily="34" charset="0"/>
                <a:ea typeface="Source Sans Pro" panose="020B0503030403020204" pitchFamily="34" charset="0"/>
                <a:cs typeface="Mangal" panose="020B0502040204020203" pitchFamily="18" charset="0"/>
              </a:rPr>
              <a:t>course</a:t>
            </a:r>
            <a:r>
              <a:rPr lang="it-IT" sz="2000" dirty="0">
                <a:latin typeface="Source Sans Pro" panose="020B0503030403020204" pitchFamily="34" charset="0"/>
                <a:ea typeface="Source Sans Pro" panose="020B0503030403020204" pitchFamily="34" charset="0"/>
                <a:cs typeface="Mangal" panose="020B0502040204020203" pitchFamily="18" charset="0"/>
              </a:rPr>
              <a:t> </a:t>
            </a:r>
            <a:r>
              <a:rPr lang="it-IT" sz="2000" dirty="0" err="1">
                <a:latin typeface="Source Sans Pro" panose="020B0503030403020204" pitchFamily="34" charset="0"/>
                <a:ea typeface="Source Sans Pro" panose="020B0503030403020204" pitchFamily="34" charset="0"/>
                <a:cs typeface="Mangal" panose="020B0502040204020203" pitchFamily="18" charset="0"/>
              </a:rPr>
              <a:t>number</a:t>
            </a:r>
            <a:r>
              <a:rPr lang="it-IT" sz="2000" dirty="0">
                <a:latin typeface="Source Sans Pro" panose="020B0503030403020204" pitchFamily="34" charset="0"/>
                <a:ea typeface="Source Sans Pro" panose="020B0503030403020204" pitchFamily="34" charset="0"/>
                <a:cs typeface="Mangal" panose="020B0502040204020203" pitchFamily="18" charset="0"/>
              </a:rPr>
              <a:t> </a:t>
            </a:r>
            <a:endParaRPr lang="de-DE" sz="2000" dirty="0">
              <a:latin typeface="Source Sans Pro" panose="020B0503030403020204" pitchFamily="34" charset="0"/>
              <a:ea typeface="Source Sans Pro" panose="020B0503030403020204" pitchFamily="34" charset="0"/>
            </a:endParaRPr>
          </a:p>
        </p:txBody>
      </p:sp>
      <p:cxnSp>
        <p:nvCxnSpPr>
          <p:cNvPr id="21" name="Gerader Verbinder 20">
            <a:extLst>
              <a:ext uri="{FF2B5EF4-FFF2-40B4-BE49-F238E27FC236}">
                <a16:creationId xmlns:a16="http://schemas.microsoft.com/office/drawing/2014/main" id="{8687DEAF-4883-4C07-A60E-EB81C0932DE5}"/>
              </a:ext>
            </a:extLst>
          </p:cNvPr>
          <p:cNvCxnSpPr>
            <a:cxnSpLocks/>
          </p:cNvCxnSpPr>
          <p:nvPr/>
        </p:nvCxnSpPr>
        <p:spPr>
          <a:xfrm>
            <a:off x="9700850" y="3964545"/>
            <a:ext cx="0" cy="101566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946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Widescreen</PresentationFormat>
  <Paragraphs>50</Paragraphs>
  <Slides>16</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Calibri Light</vt:lpstr>
      <vt:lpstr>Mangal</vt:lpstr>
      <vt:lpstr>Source Code Pro</vt:lpstr>
      <vt:lpstr>Source Code Pro Bold</vt:lpstr>
      <vt:lpstr>Source Code Pro Semibold</vt:lpstr>
      <vt:lpstr>Source Sans Pro</vt:lpstr>
      <vt:lpstr>Office</vt:lpstr>
      <vt:lpstr>Artwork</vt:lpstr>
      <vt:lpstr>Instructions for filling out the Learning Agreement</vt:lpstr>
      <vt:lpstr>The Learning Agreement</vt:lpstr>
      <vt:lpstr>Step by Step</vt:lpstr>
      <vt:lpstr>First Table</vt:lpstr>
      <vt:lpstr>First Table</vt:lpstr>
      <vt:lpstr>Before the Mobility</vt:lpstr>
      <vt:lpstr>Before the Mobility</vt:lpstr>
      <vt:lpstr>Before the Mobility</vt:lpstr>
      <vt:lpstr>Before the Mobility</vt:lpstr>
      <vt:lpstr>Before the Mobility</vt:lpstr>
      <vt:lpstr>Before the Mobility</vt:lpstr>
      <vt:lpstr>Before the Mobility</vt:lpstr>
      <vt:lpstr>During the Mobility</vt:lpstr>
      <vt:lpstr>During the Mobility</vt:lpstr>
      <vt:lpstr>After the Mobility</vt:lpstr>
      <vt:lpstr>Everything filled 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 sinn</dc:creator>
  <cp:lastModifiedBy>Barbosa, Patricia</cp:lastModifiedBy>
  <cp:revision>42</cp:revision>
  <dcterms:created xsi:type="dcterms:W3CDTF">2019-05-27T03:23:56Z</dcterms:created>
  <dcterms:modified xsi:type="dcterms:W3CDTF">2019-06-20T13:48:41Z</dcterms:modified>
</cp:coreProperties>
</file>