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Lst>
  <p:sldSz cx="12192000" cy="6858000"/>
  <p:notesSz cx="6858000" cy="99456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1" d="100"/>
          <a:sy n="71" d="100"/>
        </p:scale>
        <p:origin x="398"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C12C57-3453-4D3A-8AB0-2D18EF82D97A}"/>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3686C4A-2CE9-4A02-9365-BCFD4CEAA3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D4DF2DF-82EA-4E69-ABA3-3ECBE285FF18}"/>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0570B08C-BCC4-49A1-BFA6-40472741E19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E7D995E-D314-4093-B103-278846C1F41D}"/>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626679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574F44-CC49-46BA-8848-83AD72B7B44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3F54608-D1CA-48F8-B0E3-97240D801FE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7C992A4-251D-4074-881A-34CF9F133C82}"/>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28CFBB23-F106-4C9E-98B5-C0B44C96F8A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6270489-AAAC-44B0-A12A-4E519754171A}"/>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8505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FF37708-23C4-4F59-BA71-2B0A3557EEB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33AAB27-8DBE-4360-8674-D61B68AF55A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093912B-FA15-4530-A4B2-D3F3DCB7E7B0}"/>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AF5A02E3-B851-41E8-B21A-28F1AAF8264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BB7CD71-C61D-4E30-961F-BEBC2310DEC5}"/>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748806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BFA2A0-C5B3-48D7-9AAF-8FA29E2ABA8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7305C53-6181-4BF8-9F84-4CFA27E7F85A}"/>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B5B9EE4-EB14-44EC-98D7-0F31B12BA9CE}"/>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26DB51AD-757E-46D2-BEE0-B01252AA5EF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C58CCD3-76FE-4208-A4AB-34BEA369EFC2}"/>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408934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DEFD94-C270-4966-AC97-C4BF6CBD0DE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B8ADB90-2469-48F1-9105-BDD88FE762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E75B796-319A-4FBC-8B99-9E0B70BD0B98}"/>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2BBBA7E9-697C-4AD4-B957-C4368BC26D5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7489A0B-C1A9-4FD5-A98B-9CC49AEA1995}"/>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7826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B8EF9-B111-4FE8-A735-6C352BDF44F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2A02D32-250E-4E8D-BD00-76102928A41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72CFF0B-D19D-414C-B5D7-99C07BA216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E480F74-D70C-4217-9619-74CB0651A8FC}"/>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6" name="Fußzeilenplatzhalter 5">
            <a:extLst>
              <a:ext uri="{FF2B5EF4-FFF2-40B4-BE49-F238E27FC236}">
                <a16:creationId xmlns:a16="http://schemas.microsoft.com/office/drawing/2014/main" id="{CBFC5094-F7F5-474A-8573-3B27B45EFC0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2FCA8B8-D6B8-48B4-B9B4-B9A72F792B00}"/>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408706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86576E-7746-47F7-B59D-CAADAF052FE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B91ADF5-ACD4-4A58-9E9C-AFE015CEFD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1341129-0C44-47A7-A876-BB7DE7AD7EA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985581A4-4041-4927-ABD3-1F4E80F78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5269DB1-68BF-46E7-8C52-3934F6D2D33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66F8FF2-9EB9-45FA-A75C-1BBC5514609E}"/>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8" name="Fußzeilenplatzhalter 7">
            <a:extLst>
              <a:ext uri="{FF2B5EF4-FFF2-40B4-BE49-F238E27FC236}">
                <a16:creationId xmlns:a16="http://schemas.microsoft.com/office/drawing/2014/main" id="{71967425-74DF-4635-8030-B0E01AA21E9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C76B89F-4FEF-44E9-BE3D-6C7FC1BDCBB6}"/>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2697742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21C1C8-09F9-4E3D-A117-B0E9D281CE1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DD37A55D-17E6-4B73-83A9-28EA59C5CBA5}"/>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4" name="Fußzeilenplatzhalter 3">
            <a:extLst>
              <a:ext uri="{FF2B5EF4-FFF2-40B4-BE49-F238E27FC236}">
                <a16:creationId xmlns:a16="http://schemas.microsoft.com/office/drawing/2014/main" id="{CDF405BC-64A5-4FA5-A1D3-19493DF1062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9A19A16E-4C02-4407-BC6F-2555F1E27A0C}"/>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569097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85D24E4-F792-4101-9D53-6D7247B30465}"/>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3" name="Fußzeilenplatzhalter 2">
            <a:extLst>
              <a:ext uri="{FF2B5EF4-FFF2-40B4-BE49-F238E27FC236}">
                <a16:creationId xmlns:a16="http://schemas.microsoft.com/office/drawing/2014/main" id="{8CEF73E7-572A-473B-875D-8D8F43B9BA7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2294392-99CF-493C-A1B1-A912F3B8289D}"/>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943251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4B9356-ABD4-4FA5-A893-A9CAEFA4322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DD457B-3E66-4384-B55F-ED6297055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8785FBD-715B-4B72-A745-8C5449B81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B1DCD4A-0C21-49E2-8010-70A1BA0E5EF3}"/>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6" name="Fußzeilenplatzhalter 5">
            <a:extLst>
              <a:ext uri="{FF2B5EF4-FFF2-40B4-BE49-F238E27FC236}">
                <a16:creationId xmlns:a16="http://schemas.microsoft.com/office/drawing/2014/main" id="{7EC06B9D-D52E-477F-87A3-857F5394134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ECD549F-4EDC-4DBB-89C9-FD8540A53CB6}"/>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904010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33291F-2598-450D-9E26-3D20FAB5528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E94CB8A-9FB0-49D0-A780-A35D2667B3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6B7A809-7B81-436F-9187-2A6B85B03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5BCA4EB-E6E4-4A0A-8441-F8A18D51D671}"/>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6" name="Fußzeilenplatzhalter 5">
            <a:extLst>
              <a:ext uri="{FF2B5EF4-FFF2-40B4-BE49-F238E27FC236}">
                <a16:creationId xmlns:a16="http://schemas.microsoft.com/office/drawing/2014/main" id="{6B6DF341-2055-4AD3-86F6-A13C9E14CD1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A17D8F4-0EE0-474B-ADF2-79A32DB87093}"/>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542296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62B2A1DD-3246-4240-8800-5A8395D9C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0B25814-84C0-4408-8CA3-F9ECC3183F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4D0CFD9-759B-4E64-8AA6-9D9CBB4288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DB240C92-7763-4769-B8F6-BB7FFDC14A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61298BA-6F42-42D6-9D82-FCC5D811E9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595695-7971-44A7-A2CA-3157FC4DB481}" type="slidenum">
              <a:rPr lang="de-DE" smtClean="0"/>
              <a:t>‹Nr.›</a:t>
            </a:fld>
            <a:endParaRPr lang="de-DE"/>
          </a:p>
        </p:txBody>
      </p:sp>
    </p:spTree>
    <p:extLst>
      <p:ext uri="{BB962C8B-B14F-4D97-AF65-F5344CB8AC3E}">
        <p14:creationId xmlns:p14="http://schemas.microsoft.com/office/powerpoint/2010/main" val="2660172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uni-flensburg.de/philosophie/aktuelles/" TargetMode="External"/><Relationship Id="rId2" Type="http://schemas.openxmlformats.org/officeDocument/2006/relationships/hyperlink" Target="https://www.uni-flensburg.de/philosophie/" TargetMode="Externa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3203467" y="2058587"/>
            <a:ext cx="8278695" cy="1181703"/>
          </a:xfrm>
        </p:spPr>
        <p:txBody>
          <a:bodyPr anchor="t">
            <a:normAutofit/>
          </a:bodyPr>
          <a:lstStyle/>
          <a:p>
            <a:r>
              <a:rPr lang="de-DE" sz="2800" b="1" dirty="0"/>
              <a:t>Herzlich Willkommen am philosophischen Seminar der Europa-Universität Flensburg</a:t>
            </a: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7" name="Untertitel 2">
            <a:extLst>
              <a:ext uri="{FF2B5EF4-FFF2-40B4-BE49-F238E27FC236}">
                <a16:creationId xmlns:a16="http://schemas.microsoft.com/office/drawing/2014/main" id="{AF578B2C-93E4-4BDC-A235-B037294787A3}"/>
              </a:ext>
            </a:extLst>
          </p:cNvPr>
          <p:cNvSpPr txBox="1">
            <a:spLocks/>
          </p:cNvSpPr>
          <p:nvPr/>
        </p:nvSpPr>
        <p:spPr>
          <a:xfrm>
            <a:off x="477824" y="1953059"/>
            <a:ext cx="2541536" cy="434955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50000"/>
              </a:lnSpc>
              <a:spcBef>
                <a:spcPts val="0"/>
              </a:spcBef>
              <a:buFont typeface="Arial" panose="020B0604020202020204" pitchFamily="34" charset="0"/>
              <a:buChar char="•"/>
            </a:pPr>
            <a:r>
              <a:rPr lang="de-DE" sz="1600" b="1"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Die Studiengänge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Grundschule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Gemeinschaftsschule</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Fachdidaktische Vertiefung</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Theoretische Philosophie</a:t>
            </a: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13" name="Grafik 12">
            <a:extLst>
              <a:ext uri="{FF2B5EF4-FFF2-40B4-BE49-F238E27FC236}">
                <a16:creationId xmlns:a16="http://schemas.microsoft.com/office/drawing/2014/main" id="{D4135725-551E-4347-BC33-C5D9922E5E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9206" y="3193836"/>
            <a:ext cx="4012900" cy="2675267"/>
          </a:xfrm>
          <a:prstGeom prst="rect">
            <a:avLst/>
          </a:prstGeom>
        </p:spPr>
      </p:pic>
      <p:sp>
        <p:nvSpPr>
          <p:cNvPr id="5" name="Textfeld 4">
            <a:extLst>
              <a:ext uri="{FF2B5EF4-FFF2-40B4-BE49-F238E27FC236}">
                <a16:creationId xmlns:a16="http://schemas.microsoft.com/office/drawing/2014/main" id="{D749BAC3-DFE5-A151-FC31-C0F395B96C8F}"/>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1967835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364757" cy="4472289"/>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pic>
        <p:nvPicPr>
          <p:cNvPr id="11" name="Grafik 10">
            <a:extLst>
              <a:ext uri="{FF2B5EF4-FFF2-40B4-BE49-F238E27FC236}">
                <a16:creationId xmlns:a16="http://schemas.microsoft.com/office/drawing/2014/main" id="{73910890-E94D-422A-8465-2F0BD8399D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164" y="535387"/>
            <a:ext cx="3055319" cy="2898785"/>
          </a:xfrm>
          <a:prstGeom prst="rect">
            <a:avLst/>
          </a:prstGeom>
        </p:spPr>
      </p:pic>
      <p:sp>
        <p:nvSpPr>
          <p:cNvPr id="7" name="Textfeld 6">
            <a:extLst>
              <a:ext uri="{FF2B5EF4-FFF2-40B4-BE49-F238E27FC236}">
                <a16:creationId xmlns:a16="http://schemas.microsoft.com/office/drawing/2014/main" id="{5F33B814-7AD4-7F04-AB15-AA90D2FCA32B}"/>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
        <p:nvSpPr>
          <p:cNvPr id="10" name="Titel 1">
            <a:extLst>
              <a:ext uri="{FF2B5EF4-FFF2-40B4-BE49-F238E27FC236}">
                <a16:creationId xmlns:a16="http://schemas.microsoft.com/office/drawing/2014/main" id="{1D5C70AC-7806-F263-A471-C94518EA699D}"/>
              </a:ext>
            </a:extLst>
          </p:cNvPr>
          <p:cNvSpPr txBox="1">
            <a:spLocks/>
          </p:cNvSpPr>
          <p:nvPr/>
        </p:nvSpPr>
        <p:spPr>
          <a:xfrm>
            <a:off x="3718560" y="125417"/>
            <a:ext cx="7395923" cy="6385156"/>
          </a:xfrm>
          <a:prstGeom prst="rect">
            <a:avLst/>
          </a:prstGeom>
        </p:spPr>
        <p:txBody>
          <a:bodyPr vert="horz" lIns="91440" tIns="45720" rIns="91440" bIns="45720" rtlCol="0" anchor="t">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r>
              <a:rPr lang="de-DE" sz="2000" b="1" dirty="0">
                <a:latin typeface="+mn-lt"/>
              </a:rPr>
              <a:t>Wer wir sind:</a:t>
            </a:r>
            <a:br>
              <a:rPr lang="de-DE" sz="1600" b="1" dirty="0">
                <a:solidFill>
                  <a:srgbClr val="0070C0"/>
                </a:solidFill>
                <a:latin typeface="+mn-lt"/>
              </a:rPr>
            </a:br>
            <a:r>
              <a:rPr lang="de-DE" sz="1600" b="1" dirty="0">
                <a:solidFill>
                  <a:srgbClr val="0070C0"/>
                </a:solidFill>
                <a:latin typeface="+mn-lt"/>
              </a:rPr>
              <a:t>Professor*innen und Mitarbeiter*innen:</a:t>
            </a:r>
            <a:br>
              <a:rPr lang="de-DE" sz="1600" b="1" dirty="0">
                <a:solidFill>
                  <a:srgbClr val="0070C0"/>
                </a:solidFill>
                <a:latin typeface="+mn-lt"/>
              </a:rPr>
            </a:br>
            <a:r>
              <a:rPr lang="de-DE" sz="1600" b="1" dirty="0">
                <a:latin typeface="+mn-lt"/>
              </a:rPr>
              <a:t>Prof. Dr. Anne Reichold</a:t>
            </a:r>
            <a:br>
              <a:rPr lang="de-DE" sz="1600" b="1" dirty="0">
                <a:latin typeface="+mn-lt"/>
              </a:rPr>
            </a:br>
            <a:r>
              <a:rPr lang="de-DE" sz="1600" b="1" dirty="0">
                <a:latin typeface="+mn-lt"/>
              </a:rPr>
              <a:t>Prof. Dr. Thomas </a:t>
            </a:r>
            <a:r>
              <a:rPr lang="de-DE" sz="1600" b="1" dirty="0" err="1">
                <a:latin typeface="+mn-lt"/>
              </a:rPr>
              <a:t>Szanto</a:t>
            </a:r>
            <a:br>
              <a:rPr lang="de-DE" sz="1600" b="1" dirty="0">
                <a:latin typeface="+mn-lt"/>
              </a:rPr>
            </a:br>
            <a:r>
              <a:rPr lang="de-DE" sz="1600" b="1" dirty="0">
                <a:latin typeface="+mn-lt"/>
              </a:rPr>
              <a:t>Dr. habil. Pascal Delhom</a:t>
            </a:r>
            <a:br>
              <a:rPr lang="de-DE" sz="1600" b="1" dirty="0">
                <a:latin typeface="+mn-lt"/>
              </a:rPr>
            </a:br>
            <a:r>
              <a:rPr lang="de-DE" sz="1600" b="1" dirty="0">
                <a:latin typeface="+mn-lt"/>
              </a:rPr>
              <a:t>Dr. Sandra Frey</a:t>
            </a:r>
            <a:br>
              <a:rPr lang="de-DE" sz="1600" b="1" dirty="0">
                <a:latin typeface="+mn-lt"/>
              </a:rPr>
            </a:br>
            <a:r>
              <a:rPr lang="de-DE" sz="1600" b="1" dirty="0">
                <a:latin typeface="+mn-lt"/>
              </a:rPr>
              <a:t>Stella Lorenz</a:t>
            </a:r>
            <a:br>
              <a:rPr lang="de-DE" sz="1600" b="1" dirty="0">
                <a:latin typeface="+mn-lt"/>
              </a:rPr>
            </a:br>
            <a:r>
              <a:rPr lang="de-DE" sz="1600" b="1" dirty="0">
                <a:latin typeface="+mn-lt"/>
              </a:rPr>
              <a:t>Dr. Karl Christoph </a:t>
            </a:r>
            <a:r>
              <a:rPr lang="de-DE" sz="1600" b="1" dirty="0" err="1">
                <a:latin typeface="+mn-lt"/>
              </a:rPr>
              <a:t>Reinmuth</a:t>
            </a:r>
            <a:r>
              <a:rPr lang="de-DE" sz="1600" b="1" dirty="0">
                <a:latin typeface="+mn-lt"/>
              </a:rPr>
              <a:t> </a:t>
            </a:r>
            <a:br>
              <a:rPr lang="de-DE" sz="1600" b="1" dirty="0">
                <a:latin typeface="+mn-lt"/>
              </a:rPr>
            </a:br>
            <a:r>
              <a:rPr lang="de-DE" sz="1600" b="1" dirty="0">
                <a:latin typeface="+mn-lt"/>
              </a:rPr>
              <a:t>Lukas Teckentrup</a:t>
            </a:r>
            <a:br>
              <a:rPr lang="de-DE" sz="1600" b="1" dirty="0">
                <a:latin typeface="+mn-lt"/>
              </a:rPr>
            </a:br>
            <a:br>
              <a:rPr lang="de-DE" sz="1600" b="1" dirty="0">
                <a:latin typeface="+mn-lt"/>
              </a:rPr>
            </a:br>
            <a:r>
              <a:rPr lang="de-DE" sz="1600" b="1" dirty="0">
                <a:solidFill>
                  <a:schemeClr val="accent1"/>
                </a:solidFill>
                <a:latin typeface="+mn-lt"/>
              </a:rPr>
              <a:t>Privatdozent*innen, abgeordnete Lehrkräfte und Lehrbeauftragte</a:t>
            </a:r>
            <a:r>
              <a:rPr lang="de-DE" sz="1600" b="1" dirty="0">
                <a:latin typeface="+mn-lt"/>
              </a:rPr>
              <a:t>:</a:t>
            </a:r>
            <a:br>
              <a:rPr lang="de-DE" sz="1600" b="1" dirty="0">
                <a:latin typeface="+mn-lt"/>
              </a:rPr>
            </a:br>
            <a:r>
              <a:rPr lang="de-DE" sz="1600" b="1" dirty="0">
                <a:latin typeface="+mn-lt"/>
              </a:rPr>
              <a:t>Dr. </a:t>
            </a:r>
            <a:r>
              <a:rPr lang="de-DE" sz="1600" b="1">
                <a:latin typeface="+mn-lt"/>
              </a:rPr>
              <a:t>Jürgen Nordmann</a:t>
            </a:r>
            <a:br>
              <a:rPr lang="de-DE" sz="1600" b="1" dirty="0">
                <a:latin typeface="+mn-lt"/>
              </a:rPr>
            </a:br>
            <a:r>
              <a:rPr lang="de-DE" sz="1600" b="1" dirty="0">
                <a:latin typeface="+mn-lt"/>
              </a:rPr>
              <a:t>Anja </a:t>
            </a:r>
            <a:r>
              <a:rPr lang="de-DE" sz="1600" b="1" dirty="0" err="1">
                <a:latin typeface="+mn-lt"/>
              </a:rPr>
              <a:t>Reinmuth</a:t>
            </a:r>
            <a:r>
              <a:rPr lang="de-DE" sz="1600" b="1" dirty="0">
                <a:latin typeface="+mn-lt"/>
              </a:rPr>
              <a:t> </a:t>
            </a:r>
            <a:br>
              <a:rPr lang="de-DE" sz="1600" b="1" dirty="0">
                <a:latin typeface="+mn-lt"/>
              </a:rPr>
            </a:br>
            <a:r>
              <a:rPr lang="de-DE" sz="1600" b="1" dirty="0">
                <a:latin typeface="+mn-lt"/>
              </a:rPr>
              <a:t>PD Dr. David P. </a:t>
            </a:r>
            <a:r>
              <a:rPr lang="de-DE" sz="1600" b="1" dirty="0" err="1">
                <a:latin typeface="+mn-lt"/>
              </a:rPr>
              <a:t>Schweikard</a:t>
            </a:r>
            <a:br>
              <a:rPr lang="de-DE" sz="1600" b="1" dirty="0">
                <a:latin typeface="+mn-lt"/>
              </a:rPr>
            </a:br>
            <a:r>
              <a:rPr lang="de-DE" sz="1600" b="1" dirty="0">
                <a:latin typeface="+mn-lt"/>
              </a:rPr>
              <a:t>Dr. Ralf Sommermeier</a:t>
            </a:r>
            <a:br>
              <a:rPr lang="de-DE" sz="1600" b="1" dirty="0">
                <a:latin typeface="+mn-lt"/>
              </a:rPr>
            </a:br>
            <a:br>
              <a:rPr lang="de-DE" sz="1600" b="1" dirty="0">
                <a:latin typeface="+mn-lt"/>
              </a:rPr>
            </a:br>
            <a:r>
              <a:rPr lang="de-DE" sz="1600" b="1" dirty="0">
                <a:solidFill>
                  <a:srgbClr val="0070C0"/>
                </a:solidFill>
                <a:latin typeface="+mn-lt"/>
              </a:rPr>
              <a:t>Sekretariat:</a:t>
            </a:r>
            <a:br>
              <a:rPr lang="de-DE" sz="1600" b="1" dirty="0">
                <a:solidFill>
                  <a:srgbClr val="0070C0"/>
                </a:solidFill>
                <a:latin typeface="+mn-lt"/>
              </a:rPr>
            </a:br>
            <a:r>
              <a:rPr lang="de-DE" sz="1600" b="1" dirty="0">
                <a:latin typeface="+mn-lt"/>
              </a:rPr>
              <a:t>Kamila </a:t>
            </a:r>
            <a:r>
              <a:rPr lang="de-DE" sz="1600" b="1" dirty="0" err="1">
                <a:latin typeface="+mn-lt"/>
              </a:rPr>
              <a:t>Kubelke</a:t>
            </a:r>
            <a:r>
              <a:rPr lang="de-DE" sz="1600" b="1" dirty="0">
                <a:latin typeface="+mn-lt"/>
              </a:rPr>
              <a:t>	</a:t>
            </a:r>
            <a:r>
              <a:rPr lang="de-DE" sz="1600" b="1" i="1" dirty="0" err="1">
                <a:latin typeface="+mn-lt"/>
              </a:rPr>
              <a:t>kamila.kubelke@uni-flensburg.de</a:t>
            </a:r>
            <a:endParaRPr lang="de-DE" sz="1600" b="1" i="1" dirty="0">
              <a:latin typeface="+mn-lt"/>
            </a:endParaRPr>
          </a:p>
        </p:txBody>
      </p:sp>
    </p:spTree>
    <p:extLst>
      <p:ext uri="{BB962C8B-B14F-4D97-AF65-F5344CB8AC3E}">
        <p14:creationId xmlns:p14="http://schemas.microsoft.com/office/powerpoint/2010/main" val="98753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9"/>
            <a:ext cx="2583941" cy="4282044"/>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Die Studiengänge</a:t>
            </a:r>
          </a:p>
          <a:p>
            <a:pPr marL="800100" lvl="1" indent="-342900" algn="l">
              <a:lnSpc>
                <a:spcPct val="150000"/>
              </a:lnSpc>
              <a:spcBef>
                <a:spcPts val="0"/>
              </a:spcBef>
              <a:buFont typeface="Arial" panose="020B0604020202020204" pitchFamily="34" charset="0"/>
              <a:buChar char="•"/>
            </a:pPr>
            <a:r>
              <a:rPr lang="de-DE" sz="1400" b="1" dirty="0">
                <a:solidFill>
                  <a:srgbClr val="0070C0"/>
                </a:solidFill>
              </a:rPr>
              <a:t>Grundschule</a:t>
            </a:r>
          </a:p>
          <a:p>
            <a:pPr marL="800100" lvl="1" indent="-342900" algn="l">
              <a:lnSpc>
                <a:spcPct val="150000"/>
              </a:lnSpc>
              <a:spcBef>
                <a:spcPts val="0"/>
              </a:spcBef>
              <a:buFont typeface="Arial" panose="020B0604020202020204" pitchFamily="34" charset="0"/>
              <a:buChar char="•"/>
            </a:pPr>
            <a:r>
              <a:rPr lang="de-DE" sz="1400" dirty="0" err="1">
                <a:solidFill>
                  <a:srgbClr val="0070C0"/>
                </a:solidFill>
              </a:rPr>
              <a:t>Gemeinschaftschule</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Fachdidaktische Vertiefung</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Theoretische Philosophie</a:t>
            </a: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93" name="Rectangle 105">
            <a:extLst>
              <a:ext uri="{FF2B5EF4-FFF2-40B4-BE49-F238E27FC236}">
                <a16:creationId xmlns:a16="http://schemas.microsoft.com/office/drawing/2014/main" id="{1BDDD07C-526C-48AA-AF5C-98FF04B61193}"/>
              </a:ext>
            </a:extLst>
          </p:cNvPr>
          <p:cNvSpPr>
            <a:spLocks noChangeArrowheads="1"/>
          </p:cNvSpPr>
          <p:nvPr/>
        </p:nvSpPr>
        <p:spPr bwMode="auto">
          <a:xfrm>
            <a:off x="3791590" y="18124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8" name="Grafik 7">
            <a:extLst>
              <a:ext uri="{FF2B5EF4-FFF2-40B4-BE49-F238E27FC236}">
                <a16:creationId xmlns:a16="http://schemas.microsoft.com/office/drawing/2014/main" id="{0D1BA9EA-DF36-2E55-A69A-2538152F1B2F}"/>
              </a:ext>
            </a:extLst>
          </p:cNvPr>
          <p:cNvPicPr>
            <a:picLocks noChangeAspect="1"/>
          </p:cNvPicPr>
          <p:nvPr/>
        </p:nvPicPr>
        <p:blipFill>
          <a:blip r:embed="rId3"/>
          <a:stretch>
            <a:fillRect/>
          </a:stretch>
        </p:blipFill>
        <p:spPr>
          <a:xfrm>
            <a:off x="4170642" y="347427"/>
            <a:ext cx="5678208" cy="6380398"/>
          </a:xfrm>
          <a:prstGeom prst="rect">
            <a:avLst/>
          </a:prstGeom>
        </p:spPr>
      </p:pic>
      <p:sp>
        <p:nvSpPr>
          <p:cNvPr id="2" name="Textfeld 1">
            <a:extLst>
              <a:ext uri="{FF2B5EF4-FFF2-40B4-BE49-F238E27FC236}">
                <a16:creationId xmlns:a16="http://schemas.microsoft.com/office/drawing/2014/main" id="{D55E8BB8-8B04-F4F0-6F85-A8B2D780C21D}"/>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098176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9"/>
            <a:ext cx="2498579" cy="4466152"/>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Die Studiengänge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Grundschule</a:t>
            </a:r>
          </a:p>
          <a:p>
            <a:pPr marL="800100" lvl="1" indent="-342900" algn="l">
              <a:lnSpc>
                <a:spcPct val="150000"/>
              </a:lnSpc>
              <a:spcBef>
                <a:spcPts val="0"/>
              </a:spcBef>
              <a:buFont typeface="Arial" panose="020B0604020202020204" pitchFamily="34" charset="0"/>
              <a:buChar char="•"/>
            </a:pPr>
            <a:r>
              <a:rPr lang="de-DE" sz="1400" b="1" dirty="0" err="1">
                <a:solidFill>
                  <a:srgbClr val="0070C0"/>
                </a:solidFill>
              </a:rPr>
              <a:t>Gemeinschaftschule</a:t>
            </a:r>
            <a:endParaRPr lang="de-DE" sz="1400" b="1"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Fachdidaktische Vertiefung</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Theoretische Philosophie</a:t>
            </a: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93" name="Rectangle 105">
            <a:extLst>
              <a:ext uri="{FF2B5EF4-FFF2-40B4-BE49-F238E27FC236}">
                <a16:creationId xmlns:a16="http://schemas.microsoft.com/office/drawing/2014/main" id="{1BDDD07C-526C-48AA-AF5C-98FF04B61193}"/>
              </a:ext>
            </a:extLst>
          </p:cNvPr>
          <p:cNvSpPr>
            <a:spLocks noChangeArrowheads="1"/>
          </p:cNvSpPr>
          <p:nvPr/>
        </p:nvSpPr>
        <p:spPr bwMode="auto">
          <a:xfrm>
            <a:off x="3791590" y="18124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8" name="Grafik 7">
            <a:extLst>
              <a:ext uri="{FF2B5EF4-FFF2-40B4-BE49-F238E27FC236}">
                <a16:creationId xmlns:a16="http://schemas.microsoft.com/office/drawing/2014/main" id="{257C795C-A5FB-5D76-334C-3B2645486F1E}"/>
              </a:ext>
            </a:extLst>
          </p:cNvPr>
          <p:cNvPicPr>
            <a:picLocks noChangeAspect="1"/>
          </p:cNvPicPr>
          <p:nvPr/>
        </p:nvPicPr>
        <p:blipFill>
          <a:blip r:embed="rId3"/>
          <a:stretch>
            <a:fillRect/>
          </a:stretch>
        </p:blipFill>
        <p:spPr>
          <a:xfrm>
            <a:off x="4238626" y="112397"/>
            <a:ext cx="5772790" cy="6633206"/>
          </a:xfrm>
          <a:prstGeom prst="rect">
            <a:avLst/>
          </a:prstGeom>
        </p:spPr>
      </p:pic>
      <p:sp>
        <p:nvSpPr>
          <p:cNvPr id="5" name="Textfeld 4">
            <a:extLst>
              <a:ext uri="{FF2B5EF4-FFF2-40B4-BE49-F238E27FC236}">
                <a16:creationId xmlns:a16="http://schemas.microsoft.com/office/drawing/2014/main" id="{B66A5134-E242-F48D-3458-5E4B6FD27949}"/>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02508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4619507" y="1321827"/>
            <a:ext cx="6341494" cy="5050246"/>
          </a:xfrm>
        </p:spPr>
        <p:txBody>
          <a:bodyPr anchor="t">
            <a:normAutofit/>
          </a:bodyPr>
          <a:lstStyle/>
          <a:p>
            <a:pPr algn="l">
              <a:lnSpc>
                <a:spcPct val="100000"/>
              </a:lnSpc>
            </a:pPr>
            <a:r>
              <a:rPr lang="de-DE" sz="1800" b="1" dirty="0">
                <a:latin typeface="+mn-lt"/>
              </a:rPr>
              <a:t>Sprechstunden und </a:t>
            </a:r>
            <a:br>
              <a:rPr lang="de-DE" sz="1800" b="1" dirty="0">
                <a:latin typeface="+mn-lt"/>
              </a:rPr>
            </a:br>
            <a:r>
              <a:rPr lang="de-DE" sz="1800" b="1" dirty="0" err="1">
                <a:latin typeface="+mn-lt"/>
              </a:rPr>
              <a:t>Ansprechspartner</a:t>
            </a:r>
            <a:r>
              <a:rPr lang="de-DE" sz="1800" b="1" dirty="0">
                <a:latin typeface="+mn-lt"/>
              </a:rPr>
              <a:t>*innen:</a:t>
            </a:r>
            <a:br>
              <a:rPr lang="de-DE" sz="1800" b="1" dirty="0">
                <a:latin typeface="+mn-lt"/>
              </a:rPr>
            </a:br>
            <a:br>
              <a:rPr lang="de-DE" sz="2000" b="1" dirty="0">
                <a:latin typeface="+mn-lt"/>
              </a:rPr>
            </a:br>
            <a:r>
              <a:rPr lang="de-DE" sz="1600" dirty="0">
                <a:latin typeface="+mn-lt"/>
              </a:rPr>
              <a:t>Sie finden alle Angaben über Personen und Zeiten auf unserer </a:t>
            </a:r>
            <a:r>
              <a:rPr lang="de-DE" sz="1600" dirty="0">
                <a:latin typeface="+mn-lt"/>
                <a:hlinkClick r:id="rId2"/>
              </a:rPr>
              <a:t>Homepage</a:t>
            </a:r>
            <a:r>
              <a:rPr lang="de-DE" sz="1600" dirty="0">
                <a:latin typeface="+mn-lt"/>
              </a:rPr>
              <a:t>.</a:t>
            </a:r>
            <a:br>
              <a:rPr lang="de-DE" sz="1600" dirty="0">
                <a:latin typeface="+mn-lt"/>
              </a:rPr>
            </a:br>
            <a:br>
              <a:rPr lang="de-DE" sz="1600" dirty="0">
                <a:latin typeface="+mn-lt"/>
              </a:rPr>
            </a:br>
            <a:r>
              <a:rPr lang="de-DE" sz="1600" dirty="0">
                <a:latin typeface="+mn-lt"/>
              </a:rPr>
              <a:t>Aktuelle Informationen und Ankündigungen des Philosophischen Seminars finden Sie auf der Seite </a:t>
            </a:r>
            <a:r>
              <a:rPr lang="de-DE" sz="1600" dirty="0">
                <a:latin typeface="+mn-lt"/>
                <a:hlinkClick r:id="rId3"/>
              </a:rPr>
              <a:t>Aktuelles</a:t>
            </a:r>
            <a:r>
              <a:rPr lang="de-DE" sz="1600" dirty="0">
                <a:latin typeface="+mn-lt"/>
              </a:rPr>
              <a:t>, darunter auch Informationen zu außercurricularen Veranstaltungen, die das philosophische Seminar regelmäßig organisiert:</a:t>
            </a:r>
            <a:br>
              <a:rPr lang="de-DE" sz="1600" dirty="0">
                <a:latin typeface="+mn-lt"/>
              </a:rPr>
            </a:br>
            <a:br>
              <a:rPr lang="de-DE" sz="1600" dirty="0">
                <a:latin typeface="+mn-lt"/>
              </a:rPr>
            </a:br>
            <a:r>
              <a:rPr lang="de-DE" sz="1600" dirty="0">
                <a:latin typeface="+mn-lt"/>
              </a:rPr>
              <a:t>	- Forum Philosophie für die Grundschule</a:t>
            </a:r>
            <a:br>
              <a:rPr lang="de-DE" sz="1600" dirty="0">
                <a:latin typeface="+mn-lt"/>
              </a:rPr>
            </a:br>
            <a:r>
              <a:rPr lang="de-DE" sz="1600" dirty="0">
                <a:latin typeface="+mn-lt"/>
              </a:rPr>
              <a:t>	- Philosophie Mittenmang</a:t>
            </a:r>
            <a:br>
              <a:rPr lang="de-DE" sz="1600" dirty="0">
                <a:latin typeface="+mn-lt"/>
              </a:rPr>
            </a:br>
            <a:r>
              <a:rPr lang="de-DE" sz="1600" dirty="0">
                <a:latin typeface="+mn-lt"/>
              </a:rPr>
              <a:t>	- Interdisziplinäres Kolloquium</a:t>
            </a:r>
            <a:br>
              <a:rPr lang="de-DE" sz="1600" dirty="0">
                <a:latin typeface="+mn-lt"/>
              </a:rPr>
            </a:br>
            <a:br>
              <a:rPr lang="de-DE" sz="1600" dirty="0">
                <a:latin typeface="+mn-lt"/>
              </a:rPr>
            </a:br>
            <a:br>
              <a:rPr lang="de-DE" sz="1600" dirty="0">
                <a:latin typeface="+mn-lt"/>
              </a:rPr>
            </a:br>
            <a:endParaRPr lang="de-DE" sz="1600" dirty="0">
              <a:latin typeface="+mn-lt"/>
            </a:endParaRP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541537" cy="4637985"/>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Die Studiengänge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Grundschule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Gemeinschaftsschule</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Fachdidaktische Vertiefung</a:t>
            </a:r>
          </a:p>
          <a:p>
            <a:pPr marL="800100" lvl="1" indent="-342900" algn="l">
              <a:lnSpc>
                <a:spcPct val="100000"/>
              </a:lnSpc>
              <a:spcBef>
                <a:spcPts val="600"/>
              </a:spcBef>
              <a:buFont typeface="Arial" panose="020B0604020202020204" pitchFamily="34" charset="0"/>
              <a:buChar char="•"/>
            </a:pPr>
            <a:r>
              <a:rPr lang="de-DE" sz="1400" dirty="0">
                <a:solidFill>
                  <a:srgbClr val="0070C0"/>
                </a:solidFill>
              </a:rPr>
              <a:t>Theoretische Philosophie</a:t>
            </a: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5" name="Textfeld 4">
            <a:extLst>
              <a:ext uri="{FF2B5EF4-FFF2-40B4-BE49-F238E27FC236}">
                <a16:creationId xmlns:a16="http://schemas.microsoft.com/office/drawing/2014/main" id="{F8363D49-BBA2-40C1-ACD4-C50D89CEAEBA}"/>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3250186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4361045" y="946607"/>
            <a:ext cx="7489334" cy="5380551"/>
          </a:xfrm>
        </p:spPr>
        <p:txBody>
          <a:bodyPr anchor="t">
            <a:normAutofit/>
          </a:bodyPr>
          <a:lstStyle/>
          <a:p>
            <a:pPr algn="l">
              <a:lnSpc>
                <a:spcPct val="100000"/>
              </a:lnSpc>
            </a:pPr>
            <a:r>
              <a:rPr lang="de-DE" sz="2000" b="1" dirty="0">
                <a:latin typeface="+mn-lt"/>
              </a:rPr>
              <a:t>Die Veranstaltungen des ersten Semesters:</a:t>
            </a:r>
            <a:br>
              <a:rPr lang="de-DE" sz="2000" b="1" dirty="0">
                <a:latin typeface="+mn-lt"/>
              </a:rPr>
            </a:br>
            <a:br>
              <a:rPr lang="de-DE" sz="2800" b="1" dirty="0">
                <a:latin typeface="+mn-lt"/>
              </a:rPr>
            </a:br>
            <a:r>
              <a:rPr lang="de-DE" sz="1800" dirty="0">
                <a:latin typeface="+mn-lt"/>
              </a:rPr>
              <a:t>Im kommenden Semester werden die Studierenden im </a:t>
            </a:r>
            <a:r>
              <a:rPr lang="de-DE" sz="1800" b="1" dirty="0">
                <a:solidFill>
                  <a:srgbClr val="C00000"/>
                </a:solidFill>
                <a:latin typeface="+mn-lt"/>
              </a:rPr>
              <a:t>Lehramt Grundschule </a:t>
            </a:r>
            <a:r>
              <a:rPr lang="de-DE" sz="1800" dirty="0">
                <a:latin typeface="+mn-lt"/>
              </a:rPr>
              <a:t>zwei Veranstaltungen in einem Modul besuchen</a:t>
            </a:r>
            <a:br>
              <a:rPr lang="de-DE" sz="1800" dirty="0">
                <a:latin typeface="+mn-lt"/>
              </a:rPr>
            </a:br>
            <a:br>
              <a:rPr lang="de-DE" sz="1800" dirty="0">
                <a:latin typeface="+mn-lt"/>
              </a:rPr>
            </a:br>
            <a:r>
              <a:rPr lang="de-DE" sz="1800" b="1" dirty="0">
                <a:latin typeface="+mn-lt"/>
              </a:rPr>
              <a:t>Modul 1: </a:t>
            </a:r>
            <a:r>
              <a:rPr lang="de-DE" sz="1800" dirty="0">
                <a:latin typeface="+mn-lt"/>
              </a:rPr>
              <a:t>Fachdidaktische Vertiefung</a:t>
            </a:r>
            <a:br>
              <a:rPr lang="de-DE" sz="1800" dirty="0">
                <a:latin typeface="+mn-lt"/>
              </a:rPr>
            </a:br>
            <a:br>
              <a:rPr lang="de-DE" sz="1800" dirty="0">
                <a:latin typeface="+mn-lt"/>
              </a:rPr>
            </a:br>
            <a:r>
              <a:rPr lang="de-DE" sz="1800" b="1" dirty="0">
                <a:latin typeface="+mn-lt"/>
              </a:rPr>
              <a:t>- Ansätze und Theorien der Philosophiedidaktik </a:t>
            </a:r>
            <a:r>
              <a:rPr lang="de-DE" sz="1800" dirty="0">
                <a:latin typeface="+mn-lt"/>
              </a:rPr>
              <a:t>(Mo 16-18 Uhr, Sandra Frey)</a:t>
            </a:r>
            <a:br>
              <a:rPr lang="de-DE" sz="1800" dirty="0">
                <a:latin typeface="+mn-lt"/>
              </a:rPr>
            </a:br>
            <a:br>
              <a:rPr lang="de-DE" sz="1800" dirty="0">
                <a:latin typeface="+mn-lt"/>
              </a:rPr>
            </a:br>
            <a:r>
              <a:rPr lang="de-DE" sz="1800" b="1" dirty="0">
                <a:latin typeface="+mn-lt"/>
              </a:rPr>
              <a:t>- Philosophiedidaktik für GS und Sek I </a:t>
            </a:r>
            <a:r>
              <a:rPr lang="de-DE" sz="1800" dirty="0">
                <a:latin typeface="+mn-lt"/>
              </a:rPr>
              <a:t>(Blockseminar, Sandra Frey)</a:t>
            </a:r>
            <a:br>
              <a:rPr lang="de-DE" sz="1800" dirty="0">
                <a:latin typeface="+mn-lt"/>
              </a:rPr>
            </a:br>
            <a:br>
              <a:rPr lang="de-DE" sz="1800" dirty="0">
                <a:latin typeface="+mn-lt"/>
              </a:rPr>
            </a:br>
            <a:r>
              <a:rPr lang="de-DE" sz="1800" dirty="0">
                <a:latin typeface="+mn-lt"/>
              </a:rPr>
              <a:t>Die Studierenden im </a:t>
            </a:r>
            <a:r>
              <a:rPr lang="de-DE" sz="1800" b="1" dirty="0">
                <a:solidFill>
                  <a:srgbClr val="C00000"/>
                </a:solidFill>
                <a:latin typeface="+mn-lt"/>
              </a:rPr>
              <a:t>Lehramt </a:t>
            </a:r>
            <a:r>
              <a:rPr lang="de-DE" sz="1800" b="1" dirty="0" err="1">
                <a:solidFill>
                  <a:srgbClr val="C00000"/>
                </a:solidFill>
                <a:latin typeface="+mn-lt"/>
              </a:rPr>
              <a:t>Gemeinschaftschule</a:t>
            </a:r>
            <a:r>
              <a:rPr lang="de-DE" sz="1800" b="1" dirty="0">
                <a:solidFill>
                  <a:srgbClr val="C00000"/>
                </a:solidFill>
                <a:latin typeface="+mn-lt"/>
              </a:rPr>
              <a:t>/Sek I </a:t>
            </a:r>
            <a:r>
              <a:rPr lang="de-DE" sz="1800" dirty="0">
                <a:latin typeface="+mn-lt"/>
              </a:rPr>
              <a:t>besuchen auch das Modul 1 und </a:t>
            </a:r>
            <a:r>
              <a:rPr lang="de-DE" sz="1800" b="1" dirty="0">
                <a:latin typeface="+mn-lt"/>
              </a:rPr>
              <a:t>darüber hinaus</a:t>
            </a:r>
            <a:r>
              <a:rPr lang="de-DE" sz="1800" dirty="0">
                <a:latin typeface="+mn-lt"/>
              </a:rPr>
              <a:t>:</a:t>
            </a:r>
            <a:br>
              <a:rPr lang="de-DE" sz="1800" dirty="0">
                <a:latin typeface="+mn-lt"/>
              </a:rPr>
            </a:br>
            <a:br>
              <a:rPr lang="de-DE" sz="1800" dirty="0">
                <a:latin typeface="+mn-lt"/>
              </a:rPr>
            </a:br>
            <a:r>
              <a:rPr lang="de-DE" sz="1800" b="1" dirty="0">
                <a:latin typeface="+mn-lt"/>
              </a:rPr>
              <a:t>Modul 2</a:t>
            </a:r>
            <a:r>
              <a:rPr lang="de-DE" sz="1800" dirty="0">
                <a:latin typeface="+mn-lt"/>
              </a:rPr>
              <a:t>: Theoretische Philosophie (Di 12-14 Uhr, Karl Christoph </a:t>
            </a:r>
            <a:r>
              <a:rPr lang="de-DE" sz="1800" dirty="0" err="1">
                <a:latin typeface="+mn-lt"/>
              </a:rPr>
              <a:t>Reinmuth</a:t>
            </a:r>
            <a:r>
              <a:rPr lang="de-DE" sz="1800">
                <a:latin typeface="+mn-lt"/>
              </a:rPr>
              <a:t>)</a:t>
            </a:r>
            <a:br>
              <a:rPr lang="de-DE" sz="1800" dirty="0">
                <a:latin typeface="+mn-lt"/>
              </a:rPr>
            </a:br>
            <a:endParaRPr lang="de-DE" sz="1800" dirty="0">
              <a:latin typeface="+mn-lt"/>
            </a:endParaRP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541537" cy="4061115"/>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Die Studiengänge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Grundschule</a:t>
            </a:r>
          </a:p>
          <a:p>
            <a:pPr marL="800100" lvl="1" indent="-342900" algn="l">
              <a:lnSpc>
                <a:spcPct val="150000"/>
              </a:lnSpc>
              <a:spcBef>
                <a:spcPts val="0"/>
              </a:spcBef>
              <a:buFont typeface="Arial" panose="020B0604020202020204" pitchFamily="34" charset="0"/>
              <a:buChar char="•"/>
            </a:pPr>
            <a:r>
              <a:rPr lang="de-DE" sz="1400" dirty="0">
                <a:solidFill>
                  <a:srgbClr val="0070C0"/>
                </a:solidFill>
              </a:rPr>
              <a:t>Gemeinschaftsschule</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400" b="1" dirty="0">
                <a:solidFill>
                  <a:srgbClr val="0070C0"/>
                </a:solidFill>
              </a:rPr>
              <a:t>Fachdidaktische Vertiefung</a:t>
            </a:r>
          </a:p>
          <a:p>
            <a:pPr marL="800100" lvl="1" indent="-342900" algn="l">
              <a:lnSpc>
                <a:spcPct val="100000"/>
              </a:lnSpc>
              <a:spcBef>
                <a:spcPts val="600"/>
              </a:spcBef>
              <a:buFont typeface="Arial" panose="020B0604020202020204" pitchFamily="34" charset="0"/>
              <a:buChar char="•"/>
            </a:pPr>
            <a:r>
              <a:rPr lang="de-DE" sz="1400" b="1" dirty="0">
                <a:solidFill>
                  <a:srgbClr val="0070C0"/>
                </a:solidFill>
              </a:rPr>
              <a:t>Theoretische Philosophie</a:t>
            </a: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5" name="Textfeld 4">
            <a:extLst>
              <a:ext uri="{FF2B5EF4-FFF2-40B4-BE49-F238E27FC236}">
                <a16:creationId xmlns:a16="http://schemas.microsoft.com/office/drawing/2014/main" id="{55207E61-F918-864D-8FF8-ADFFEE98BB94}"/>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507087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412521" cy="4300455"/>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600" b="1" dirty="0" err="1">
                <a:solidFill>
                  <a:srgbClr val="0070C0"/>
                </a:solidFill>
              </a:rPr>
              <a:t>Fachschaftsvertretung</a:t>
            </a:r>
            <a:endParaRPr lang="de-DE" sz="1600" b="1"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pic>
        <p:nvPicPr>
          <p:cNvPr id="6" name="Grafik 5">
            <a:extLst>
              <a:ext uri="{FF2B5EF4-FFF2-40B4-BE49-F238E27FC236}">
                <a16:creationId xmlns:a16="http://schemas.microsoft.com/office/drawing/2014/main" id="{65BEE193-3B30-94AF-CD9F-BCFA8AFF6898}"/>
              </a:ext>
            </a:extLst>
          </p:cNvPr>
          <p:cNvPicPr>
            <a:picLocks noChangeAspect="1"/>
          </p:cNvPicPr>
          <p:nvPr/>
        </p:nvPicPr>
        <p:blipFill>
          <a:blip r:embed="rId3"/>
          <a:stretch>
            <a:fillRect/>
          </a:stretch>
        </p:blipFill>
        <p:spPr>
          <a:xfrm>
            <a:off x="8971286" y="4684844"/>
            <a:ext cx="1568669" cy="1568669"/>
          </a:xfrm>
          <a:prstGeom prst="rect">
            <a:avLst/>
          </a:prstGeom>
        </p:spPr>
      </p:pic>
      <p:sp>
        <p:nvSpPr>
          <p:cNvPr id="8" name="Textfeld 7">
            <a:extLst>
              <a:ext uri="{FF2B5EF4-FFF2-40B4-BE49-F238E27FC236}">
                <a16:creationId xmlns:a16="http://schemas.microsoft.com/office/drawing/2014/main" id="{021C2191-CF16-1A94-C277-12BAC07CBD0D}"/>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
        <p:nvSpPr>
          <p:cNvPr id="11" name="Titel 1">
            <a:extLst>
              <a:ext uri="{FF2B5EF4-FFF2-40B4-BE49-F238E27FC236}">
                <a16:creationId xmlns:a16="http://schemas.microsoft.com/office/drawing/2014/main" id="{DEF17324-8F6E-786E-1494-EA9D146A22A8}"/>
              </a:ext>
            </a:extLst>
          </p:cNvPr>
          <p:cNvSpPr txBox="1">
            <a:spLocks/>
          </p:cNvSpPr>
          <p:nvPr/>
        </p:nvSpPr>
        <p:spPr>
          <a:xfrm>
            <a:off x="4416277" y="1216630"/>
            <a:ext cx="7618068" cy="5036884"/>
          </a:xfrm>
          <a:prstGeom prst="rect">
            <a:avLst/>
          </a:prstGeom>
        </p:spPr>
        <p:txBody>
          <a:bodyPr vert="horz" lIns="91440" tIns="45720" rIns="91440" bIns="45720" rtlCol="0" anchor="t">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de-DE" sz="2700" b="1">
                <a:latin typeface="+mn-lt"/>
              </a:rPr>
              <a:t>Die Fachschaftsvertretung Philosophie</a:t>
            </a:r>
            <a:br>
              <a:rPr lang="de-DE" sz="2000" b="1">
                <a:solidFill>
                  <a:schemeClr val="bg1">
                    <a:lumMod val="75000"/>
                  </a:schemeClr>
                </a:solidFill>
                <a:latin typeface="+mn-lt"/>
              </a:rPr>
            </a:br>
            <a:br>
              <a:rPr lang="de-DE" sz="1600">
                <a:latin typeface="+mn-lt"/>
              </a:rPr>
            </a:br>
            <a:br>
              <a:rPr lang="de-DE" sz="1600">
                <a:latin typeface="+mn-lt"/>
              </a:rPr>
            </a:br>
            <a:r>
              <a:rPr lang="de-DE" sz="2000">
                <a:latin typeface="+mn-lt"/>
              </a:rPr>
              <a:t>Die Mitglieder der Fachschaftsvertretung sind </a:t>
            </a:r>
            <a:br>
              <a:rPr lang="de-DE" sz="2000">
                <a:latin typeface="+mn-lt"/>
              </a:rPr>
            </a:br>
            <a:r>
              <a:rPr lang="de-DE" sz="2000" b="1">
                <a:latin typeface="+mn-lt"/>
              </a:rPr>
              <a:t>Effi, Ilayda, Michelle, Felix, Marc, Philipp, Tristan</a:t>
            </a:r>
            <a:br>
              <a:rPr lang="de-DE" sz="2000" b="1">
                <a:latin typeface="+mn-lt"/>
              </a:rPr>
            </a:br>
            <a:br>
              <a:rPr lang="de-DE" sz="2000" b="1">
                <a:latin typeface="+mn-lt"/>
              </a:rPr>
            </a:br>
            <a:r>
              <a:rPr lang="de-DE" sz="2000">
                <a:latin typeface="+mn-lt"/>
              </a:rPr>
              <a:t>Bei Fragen und Unsicherheiten aller Art könnt ihr Euch jederzeit an uns wenden</a:t>
            </a:r>
            <a:br>
              <a:rPr lang="de-DE" sz="2000">
                <a:latin typeface="+mn-lt"/>
              </a:rPr>
            </a:br>
            <a:br>
              <a:rPr lang="de-DE" sz="2000">
                <a:latin typeface="+mn-lt"/>
              </a:rPr>
            </a:br>
            <a:r>
              <a:rPr lang="de-DE" sz="2000">
                <a:latin typeface="+mn-lt"/>
              </a:rPr>
              <a:t>- per Mail an:	</a:t>
            </a:r>
            <a:r>
              <a:rPr lang="de-DE" sz="2000" b="1">
                <a:latin typeface="+mn-lt"/>
              </a:rPr>
              <a:t>fv-philosophie@uni-flensburg.de</a:t>
            </a:r>
            <a:br>
              <a:rPr lang="de-DE" sz="2000" b="1">
                <a:latin typeface="+mn-lt"/>
              </a:rPr>
            </a:br>
            <a:br>
              <a:rPr lang="de-DE" sz="2000">
                <a:latin typeface="+mn-lt"/>
              </a:rPr>
            </a:br>
            <a:r>
              <a:rPr lang="de-DE" sz="2000">
                <a:latin typeface="+mn-lt"/>
              </a:rPr>
              <a:t>- über die Mailadressen und </a:t>
            </a:r>
            <a:r>
              <a:rPr lang="de-DE" sz="2000" i="1">
                <a:latin typeface="+mn-lt"/>
              </a:rPr>
              <a:t>Social Media</a:t>
            </a:r>
            <a:r>
              <a:rPr lang="de-DE" sz="2000">
                <a:latin typeface="+mn-lt"/>
              </a:rPr>
              <a:t>, die auf unserer Homepage angegeben werden: </a:t>
            </a:r>
            <a:r>
              <a:rPr lang="de-DE" sz="2000" b="1">
                <a:latin typeface="+mn-lt"/>
              </a:rPr>
              <a:t>https://www.uni-flensburg.de/philosophie/fachschaft/</a:t>
            </a:r>
            <a:br>
              <a:rPr lang="de-DE" sz="2000" b="1">
                <a:latin typeface="+mn-lt"/>
              </a:rPr>
            </a:br>
            <a:br>
              <a:rPr lang="de-DE" sz="2000" b="1">
                <a:latin typeface="+mn-lt"/>
              </a:rPr>
            </a:br>
            <a:r>
              <a:rPr lang="de-DE" sz="2000">
                <a:latin typeface="+mn-lt"/>
              </a:rPr>
              <a:t>- per QR-Code mit dem Einladungs-Link </a:t>
            </a:r>
            <a:br>
              <a:rPr lang="de-DE" sz="2000">
                <a:latin typeface="+mn-lt"/>
              </a:rPr>
            </a:br>
            <a:r>
              <a:rPr lang="de-DE" sz="2000">
                <a:latin typeface="+mn-lt"/>
              </a:rPr>
              <a:t>zur </a:t>
            </a:r>
            <a:r>
              <a:rPr lang="de-DE" sz="2000" b="1">
                <a:latin typeface="+mn-lt"/>
              </a:rPr>
              <a:t>Ersti WhatsApp Gruppe </a:t>
            </a:r>
            <a:r>
              <a:rPr lang="de-DE" sz="2000">
                <a:latin typeface="+mn-lt"/>
              </a:rPr>
              <a:t>:</a:t>
            </a:r>
            <a:br>
              <a:rPr lang="de-DE" sz="1600">
                <a:latin typeface="+mn-lt"/>
              </a:rPr>
            </a:br>
            <a:br>
              <a:rPr lang="de-DE" sz="1600" b="1">
                <a:latin typeface="+mn-lt"/>
              </a:rPr>
            </a:br>
            <a:endParaRPr lang="de-DE" sz="1600" dirty="0">
              <a:latin typeface="+mn-lt"/>
            </a:endParaRPr>
          </a:p>
        </p:txBody>
      </p:sp>
    </p:spTree>
    <p:extLst>
      <p:ext uri="{BB962C8B-B14F-4D97-AF65-F5344CB8AC3E}">
        <p14:creationId xmlns:p14="http://schemas.microsoft.com/office/powerpoint/2010/main" val="241359424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511</Words>
  <Application>Microsoft Office PowerPoint</Application>
  <PresentationFormat>Breitbild</PresentationFormat>
  <Paragraphs>80</Paragraphs>
  <Slides>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vt:i4>
      </vt:variant>
    </vt:vector>
  </HeadingPairs>
  <TitlesOfParts>
    <vt:vector size="11" baseType="lpstr">
      <vt:lpstr>Arial</vt:lpstr>
      <vt:lpstr>Calibri</vt:lpstr>
      <vt:lpstr>Calibri Light</vt:lpstr>
      <vt:lpstr>Office</vt:lpstr>
      <vt:lpstr>Herzlich Willkommen am philosophischen Seminar der Europa-Universität Flensburg</vt:lpstr>
      <vt:lpstr>PowerPoint-Präsentation</vt:lpstr>
      <vt:lpstr>PowerPoint-Präsentation</vt:lpstr>
      <vt:lpstr>PowerPoint-Präsentation</vt:lpstr>
      <vt:lpstr>Sprechstunden und  Ansprechspartner*innen:  Sie finden alle Angaben über Personen und Zeiten auf unserer Homepage.  Aktuelle Informationen und Ankündigungen des Philosophischen Seminars finden Sie auf der Seite Aktuelles, darunter auch Informationen zu außercurricularen Veranstaltungen, die das philosophische Seminar regelmäßig organisiert:   - Forum Philosophie für die Grundschule  - Philosophie Mittenmang  - Interdisziplinäres Kolloquium   </vt:lpstr>
      <vt:lpstr>Die Veranstaltungen des ersten Semesters:  Im kommenden Semester werden die Studierenden im Lehramt Grundschule zwei Veranstaltungen in einem Modul besuchen  Modul 1: Fachdidaktische Vertiefung  - Ansätze und Theorien der Philosophiedidaktik (Mo 16-18 Uhr, Sandra Frey)  - Philosophiedidaktik für GS und Sek I (Blockseminar, Sandra Frey)  Die Studierenden im Lehramt Gemeinschaftschule/Sek I besuchen auch das Modul 1 und darüber hinaus:  Modul 2: Theoretische Philosophie (Di 12-14 Uhr, Karl Christoph Reinmuth)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 bedeutet der Frosch als Symbolik in Japan und anderen östlichen Kulturen?  Die fernöstliche Symbolik zeigt den Frosch als weiblichen Geist (Yin). Sowohl in China als auch in Japan bringt der Frosch Wohlstand und Glück.   Geschichten erzählen uns, dass der Geldfrosch aus China das bevorzugte Haustier für den Gott des Reichtums war. Im Feng-Shui ist die beste Platzierung für Froschfiguren näher der Haustür, um Gäste mit einem positiven Chi und Wohlstand willkommen zu heißen.  Japaner tragen oft Froschamulette, um ihr Glück oder ihre Sicherheit auf Reisen zu gewährleisten. In asiatischen Kulturen wird angenommen, dass das Quaken eines Frosches den Regen mit sich bringt, welches mit dem Wachstum von Pflanzen und guten Ernten in Verbindung gebracht wird.</dc:title>
  <dc:creator>Pascal Delhom</dc:creator>
  <cp:lastModifiedBy>Pascal Delhom</cp:lastModifiedBy>
  <cp:revision>57</cp:revision>
  <cp:lastPrinted>2020-05-31T17:04:39Z</cp:lastPrinted>
  <dcterms:created xsi:type="dcterms:W3CDTF">2020-05-31T16:19:53Z</dcterms:created>
  <dcterms:modified xsi:type="dcterms:W3CDTF">2025-09-09T06:44:24Z</dcterms:modified>
</cp:coreProperties>
</file>