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Lst>
  <p:sldSz cx="12192000" cy="6858000"/>
  <p:notesSz cx="6858000" cy="99456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59" autoAdjust="0"/>
    <p:restoredTop sz="94578"/>
  </p:normalViewPr>
  <p:slideViewPr>
    <p:cSldViewPr snapToGrid="0">
      <p:cViewPr varScale="1">
        <p:scale>
          <a:sx n="67" d="100"/>
          <a:sy n="67" d="100"/>
        </p:scale>
        <p:origin x="44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C12C57-3453-4D3A-8AB0-2D18EF82D97A}"/>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23686C4A-2CE9-4A02-9365-BCFD4CEAA3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D4DF2DF-82EA-4E69-ABA3-3ECBE285FF18}"/>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0570B08C-BCC4-49A1-BFA6-40472741E19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E7D995E-D314-4093-B103-278846C1F41D}"/>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626679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574F44-CC49-46BA-8848-83AD72B7B448}"/>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3F54608-D1CA-48F8-B0E3-97240D801FE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7C992A4-251D-4074-881A-34CF9F133C82}"/>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28CFBB23-F106-4C9E-98B5-C0B44C96F8A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6270489-AAAC-44B0-A12A-4E519754171A}"/>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85055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FF37708-23C4-4F59-BA71-2B0A3557EEB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33AAB27-8DBE-4360-8674-D61B68AF55A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093912B-FA15-4530-A4B2-D3F3DCB7E7B0}"/>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AF5A02E3-B851-41E8-B21A-28F1AAF8264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BB7CD71-C61D-4E30-961F-BEBC2310DEC5}"/>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748806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BFA2A0-C5B3-48D7-9AAF-8FA29E2ABA8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7305C53-6181-4BF8-9F84-4CFA27E7F85A}"/>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B5B9EE4-EB14-44EC-98D7-0F31B12BA9CE}"/>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26DB51AD-757E-46D2-BEE0-B01252AA5EF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C58CCD3-76FE-4208-A4AB-34BEA369EFC2}"/>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408934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DEFD94-C270-4966-AC97-C4BF6CBD0DE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B8ADB90-2469-48F1-9105-BDD88FE762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CE75B796-319A-4FBC-8B99-9E0B70BD0B98}"/>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2BBBA7E9-697C-4AD4-B957-C4368BC26D5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7489A0B-C1A9-4FD5-A98B-9CC49AEA1995}"/>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7826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4B8EF9-B111-4FE8-A735-6C352BDF44F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2A02D32-250E-4E8D-BD00-76102928A41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72CFF0B-D19D-414C-B5D7-99C07BA216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E480F74-D70C-4217-9619-74CB0651A8FC}"/>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6" name="Fußzeilenplatzhalter 5">
            <a:extLst>
              <a:ext uri="{FF2B5EF4-FFF2-40B4-BE49-F238E27FC236}">
                <a16:creationId xmlns:a16="http://schemas.microsoft.com/office/drawing/2014/main" id="{CBFC5094-F7F5-474A-8573-3B27B45EFC0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2FCA8B8-D6B8-48B4-B9B4-B9A72F792B00}"/>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408706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86576E-7746-47F7-B59D-CAADAF052FE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B91ADF5-ACD4-4A58-9E9C-AFE015CEFD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1341129-0C44-47A7-A876-BB7DE7AD7EA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985581A4-4041-4927-ABD3-1F4E80F78B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5269DB1-68BF-46E7-8C52-3934F6D2D33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66F8FF2-9EB9-45FA-A75C-1BBC5514609E}"/>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8" name="Fußzeilenplatzhalter 7">
            <a:extLst>
              <a:ext uri="{FF2B5EF4-FFF2-40B4-BE49-F238E27FC236}">
                <a16:creationId xmlns:a16="http://schemas.microsoft.com/office/drawing/2014/main" id="{71967425-74DF-4635-8030-B0E01AA21E9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C76B89F-4FEF-44E9-BE3D-6C7FC1BDCBB6}"/>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2697742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21C1C8-09F9-4E3D-A117-B0E9D281CE1D}"/>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DD37A55D-17E6-4B73-83A9-28EA59C5CBA5}"/>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4" name="Fußzeilenplatzhalter 3">
            <a:extLst>
              <a:ext uri="{FF2B5EF4-FFF2-40B4-BE49-F238E27FC236}">
                <a16:creationId xmlns:a16="http://schemas.microsoft.com/office/drawing/2014/main" id="{CDF405BC-64A5-4FA5-A1D3-19493DF1062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9A19A16E-4C02-4407-BC6F-2555F1E27A0C}"/>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3569097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85D24E4-F792-4101-9D53-6D7247B30465}"/>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3" name="Fußzeilenplatzhalter 2">
            <a:extLst>
              <a:ext uri="{FF2B5EF4-FFF2-40B4-BE49-F238E27FC236}">
                <a16:creationId xmlns:a16="http://schemas.microsoft.com/office/drawing/2014/main" id="{8CEF73E7-572A-473B-875D-8D8F43B9BA7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2294392-99CF-493C-A1B1-A912F3B8289D}"/>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943251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4B9356-ABD4-4FA5-A893-A9CAEFA4322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DD457B-3E66-4384-B55F-ED6297055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8785FBD-715B-4B72-A745-8C5449B819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B1DCD4A-0C21-49E2-8010-70A1BA0E5EF3}"/>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6" name="Fußzeilenplatzhalter 5">
            <a:extLst>
              <a:ext uri="{FF2B5EF4-FFF2-40B4-BE49-F238E27FC236}">
                <a16:creationId xmlns:a16="http://schemas.microsoft.com/office/drawing/2014/main" id="{7EC06B9D-D52E-477F-87A3-857F5394134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ECD549F-4EDC-4DBB-89C9-FD8540A53CB6}"/>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904010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33291F-2598-450D-9E26-3D20FAB5528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E94CB8A-9FB0-49D0-A780-A35D2667B3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6B7A809-7B81-436F-9187-2A6B85B03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5BCA4EB-E6E4-4A0A-8441-F8A18D51D671}"/>
              </a:ext>
            </a:extLst>
          </p:cNvPr>
          <p:cNvSpPr>
            <a:spLocks noGrp="1"/>
          </p:cNvSpPr>
          <p:nvPr>
            <p:ph type="dt" sz="half" idx="10"/>
          </p:nvPr>
        </p:nvSpPr>
        <p:spPr/>
        <p:txBody>
          <a:bodyPr/>
          <a:lstStyle/>
          <a:p>
            <a:fld id="{8F4F29DF-FDCE-4237-9453-D8A3265015F3}" type="datetimeFigureOut">
              <a:rPr lang="de-DE" smtClean="0"/>
              <a:t>09.09.2025</a:t>
            </a:fld>
            <a:endParaRPr lang="de-DE"/>
          </a:p>
        </p:txBody>
      </p:sp>
      <p:sp>
        <p:nvSpPr>
          <p:cNvPr id="6" name="Fußzeilenplatzhalter 5">
            <a:extLst>
              <a:ext uri="{FF2B5EF4-FFF2-40B4-BE49-F238E27FC236}">
                <a16:creationId xmlns:a16="http://schemas.microsoft.com/office/drawing/2014/main" id="{6B6DF341-2055-4AD3-86F6-A13C9E14CD1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A17D8F4-0EE0-474B-ADF2-79A32DB87093}"/>
              </a:ext>
            </a:extLst>
          </p:cNvPr>
          <p:cNvSpPr>
            <a:spLocks noGrp="1"/>
          </p:cNvSpPr>
          <p:nvPr>
            <p:ph type="sldNum" sz="quarter" idx="12"/>
          </p:nvPr>
        </p:nvSpPr>
        <p:spPr/>
        <p:txBody>
          <a:bodyPr/>
          <a:lstStyle/>
          <a:p>
            <a:fld id="{52595695-7971-44A7-A2CA-3157FC4DB481}" type="slidenum">
              <a:rPr lang="de-DE" smtClean="0"/>
              <a:t>‹Nr.›</a:t>
            </a:fld>
            <a:endParaRPr lang="de-DE"/>
          </a:p>
        </p:txBody>
      </p:sp>
    </p:spTree>
    <p:extLst>
      <p:ext uri="{BB962C8B-B14F-4D97-AF65-F5344CB8AC3E}">
        <p14:creationId xmlns:p14="http://schemas.microsoft.com/office/powerpoint/2010/main" val="1542296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62B2A1DD-3246-4240-8800-5A8395D9C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B0B25814-84C0-4408-8CA3-F9ECC3183F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4D0CFD9-759B-4E64-8AA6-9D9CBB4288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4F29DF-FDCE-4237-9453-D8A3265015F3}" type="datetimeFigureOut">
              <a:rPr lang="de-DE" smtClean="0"/>
              <a:t>09.09.2025</a:t>
            </a:fld>
            <a:endParaRPr lang="de-DE"/>
          </a:p>
        </p:txBody>
      </p:sp>
      <p:sp>
        <p:nvSpPr>
          <p:cNvPr id="5" name="Fußzeilenplatzhalter 4">
            <a:extLst>
              <a:ext uri="{FF2B5EF4-FFF2-40B4-BE49-F238E27FC236}">
                <a16:creationId xmlns:a16="http://schemas.microsoft.com/office/drawing/2014/main" id="{DB240C92-7763-4769-B8F6-BB7FFDC14A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61298BA-6F42-42D6-9D82-FCC5D811E9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595695-7971-44A7-A2CA-3157FC4DB481}" type="slidenum">
              <a:rPr lang="de-DE" smtClean="0"/>
              <a:t>‹Nr.›</a:t>
            </a:fld>
            <a:endParaRPr lang="de-DE"/>
          </a:p>
        </p:txBody>
      </p:sp>
    </p:spTree>
    <p:extLst>
      <p:ext uri="{BB962C8B-B14F-4D97-AF65-F5344CB8AC3E}">
        <p14:creationId xmlns:p14="http://schemas.microsoft.com/office/powerpoint/2010/main" val="2660172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uni-flensburg.de/philosophie/aktuelles/" TargetMode="External"/><Relationship Id="rId2" Type="http://schemas.openxmlformats.org/officeDocument/2006/relationships/hyperlink" Target="https://www.uni-flensburg.de/philosophie/" TargetMode="Externa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3203467" y="2058587"/>
            <a:ext cx="8278695" cy="1181703"/>
          </a:xfrm>
        </p:spPr>
        <p:txBody>
          <a:bodyPr anchor="t">
            <a:normAutofit/>
          </a:bodyPr>
          <a:lstStyle/>
          <a:p>
            <a:r>
              <a:rPr lang="de-DE" sz="2800" b="1" dirty="0"/>
              <a:t>Herzlich Willkommen am philosophischen Seminar der Europa-Universität Flensburg</a:t>
            </a: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7" name="Untertitel 2">
            <a:extLst>
              <a:ext uri="{FF2B5EF4-FFF2-40B4-BE49-F238E27FC236}">
                <a16:creationId xmlns:a16="http://schemas.microsoft.com/office/drawing/2014/main" id="{AF578B2C-93E4-4BDC-A235-B037294787A3}"/>
              </a:ext>
            </a:extLst>
          </p:cNvPr>
          <p:cNvSpPr txBox="1">
            <a:spLocks/>
          </p:cNvSpPr>
          <p:nvPr/>
        </p:nvSpPr>
        <p:spPr>
          <a:xfrm>
            <a:off x="477824" y="1953059"/>
            <a:ext cx="2364757" cy="434955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50000"/>
              </a:lnSpc>
              <a:spcBef>
                <a:spcPts val="0"/>
              </a:spcBef>
              <a:buFont typeface="Arial" panose="020B0604020202020204" pitchFamily="34" charset="0"/>
              <a:buChar char="•"/>
            </a:pPr>
            <a:r>
              <a:rPr lang="de-DE" sz="1600" b="1"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13" name="Grafik 12">
            <a:extLst>
              <a:ext uri="{FF2B5EF4-FFF2-40B4-BE49-F238E27FC236}">
                <a16:creationId xmlns:a16="http://schemas.microsoft.com/office/drawing/2014/main" id="{D4135725-551E-4347-BC33-C5D9922E5E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9206" y="3193836"/>
            <a:ext cx="4012900" cy="2675267"/>
          </a:xfrm>
          <a:prstGeom prst="rect">
            <a:avLst/>
          </a:prstGeom>
        </p:spPr>
      </p:pic>
      <p:sp>
        <p:nvSpPr>
          <p:cNvPr id="8" name="Textfeld 7">
            <a:extLst>
              <a:ext uri="{FF2B5EF4-FFF2-40B4-BE49-F238E27FC236}">
                <a16:creationId xmlns:a16="http://schemas.microsoft.com/office/drawing/2014/main" id="{8F50B4E1-9723-4589-B47E-381FE8ADC6E6}"/>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1967835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3718560" y="125417"/>
            <a:ext cx="7395923" cy="6385156"/>
          </a:xfrm>
        </p:spPr>
        <p:txBody>
          <a:bodyPr anchor="t">
            <a:normAutofit fontScale="90000"/>
          </a:bodyPr>
          <a:lstStyle/>
          <a:p>
            <a:pPr algn="l">
              <a:lnSpc>
                <a:spcPct val="150000"/>
              </a:lnSpc>
            </a:pPr>
            <a:r>
              <a:rPr lang="de-DE" sz="2000" b="1" dirty="0">
                <a:latin typeface="+mn-lt"/>
              </a:rPr>
              <a:t>Wer wir sind:</a:t>
            </a:r>
            <a:br>
              <a:rPr lang="de-DE" sz="1600" b="1" dirty="0">
                <a:solidFill>
                  <a:srgbClr val="0070C0"/>
                </a:solidFill>
                <a:latin typeface="+mn-lt"/>
              </a:rPr>
            </a:br>
            <a:r>
              <a:rPr lang="de-DE" sz="1600" b="1" dirty="0">
                <a:solidFill>
                  <a:srgbClr val="0070C0"/>
                </a:solidFill>
                <a:latin typeface="+mn-lt"/>
              </a:rPr>
              <a:t>Professor*innen und Mitarbeiter*innen:</a:t>
            </a:r>
            <a:br>
              <a:rPr lang="de-DE" sz="1600" b="1" dirty="0">
                <a:solidFill>
                  <a:srgbClr val="0070C0"/>
                </a:solidFill>
                <a:latin typeface="+mn-lt"/>
              </a:rPr>
            </a:br>
            <a:r>
              <a:rPr lang="de-DE" sz="1600" b="1" dirty="0">
                <a:latin typeface="+mn-lt"/>
              </a:rPr>
              <a:t>Prof. Dr. Anne Reichold</a:t>
            </a:r>
            <a:br>
              <a:rPr lang="de-DE" sz="1600" b="1" dirty="0">
                <a:latin typeface="+mn-lt"/>
              </a:rPr>
            </a:br>
            <a:r>
              <a:rPr lang="de-DE" sz="1600" b="1" dirty="0">
                <a:latin typeface="+mn-lt"/>
              </a:rPr>
              <a:t>Prof. Dr. Thomas Szanto</a:t>
            </a:r>
            <a:br>
              <a:rPr lang="de-DE" sz="1600" b="1" dirty="0">
                <a:latin typeface="+mn-lt"/>
              </a:rPr>
            </a:br>
            <a:r>
              <a:rPr lang="de-DE" sz="1600" b="1" dirty="0">
                <a:latin typeface="+mn-lt"/>
              </a:rPr>
              <a:t>Dr. habil. Pascal Delhom</a:t>
            </a:r>
            <a:br>
              <a:rPr lang="de-DE" sz="1600" b="1" dirty="0">
                <a:latin typeface="+mn-lt"/>
              </a:rPr>
            </a:br>
            <a:r>
              <a:rPr lang="de-DE" sz="1600" b="1" dirty="0">
                <a:latin typeface="+mn-lt"/>
              </a:rPr>
              <a:t>Dr. Sandra Frey</a:t>
            </a:r>
            <a:br>
              <a:rPr lang="de-DE" sz="1600" b="1" dirty="0">
                <a:latin typeface="+mn-lt"/>
              </a:rPr>
            </a:br>
            <a:r>
              <a:rPr lang="de-DE" sz="1600" b="1" dirty="0">
                <a:latin typeface="+mn-lt"/>
              </a:rPr>
              <a:t>Stella Lorenz</a:t>
            </a:r>
            <a:br>
              <a:rPr lang="de-DE" sz="1600" b="1" dirty="0">
                <a:latin typeface="+mn-lt"/>
              </a:rPr>
            </a:br>
            <a:r>
              <a:rPr lang="de-DE" sz="1600" b="1" dirty="0">
                <a:latin typeface="+mn-lt"/>
              </a:rPr>
              <a:t>Dr. Karl Christoph Reinmuth </a:t>
            </a:r>
            <a:br>
              <a:rPr lang="de-DE" sz="1600" b="1" dirty="0">
                <a:latin typeface="+mn-lt"/>
              </a:rPr>
            </a:br>
            <a:r>
              <a:rPr lang="de-DE" sz="1600" b="1" dirty="0">
                <a:latin typeface="+mn-lt"/>
              </a:rPr>
              <a:t>Lukas Teckentrup</a:t>
            </a:r>
            <a:br>
              <a:rPr lang="de-DE" sz="1600" b="1" dirty="0">
                <a:latin typeface="+mn-lt"/>
              </a:rPr>
            </a:br>
            <a:br>
              <a:rPr lang="de-DE" sz="1600" b="1" dirty="0">
                <a:latin typeface="+mn-lt"/>
              </a:rPr>
            </a:br>
            <a:r>
              <a:rPr lang="de-DE" sz="1600" b="1" dirty="0">
                <a:solidFill>
                  <a:schemeClr val="accent1"/>
                </a:solidFill>
                <a:latin typeface="+mn-lt"/>
              </a:rPr>
              <a:t>Privatdozent*innen, abgeordnete Lehrkräfte und Lehrbeauftragte</a:t>
            </a:r>
            <a:r>
              <a:rPr lang="de-DE" sz="1600" b="1" dirty="0">
                <a:latin typeface="+mn-lt"/>
              </a:rPr>
              <a:t>:</a:t>
            </a:r>
            <a:br>
              <a:rPr lang="de-DE" sz="1600" b="1" dirty="0">
                <a:latin typeface="+mn-lt"/>
              </a:rPr>
            </a:br>
            <a:r>
              <a:rPr lang="de-DE" sz="1600" b="1" dirty="0">
                <a:latin typeface="+mn-lt"/>
              </a:rPr>
              <a:t>Dr. Jürgen Nordmann</a:t>
            </a:r>
            <a:br>
              <a:rPr lang="de-DE" sz="1600" b="1" dirty="0">
                <a:latin typeface="+mn-lt"/>
              </a:rPr>
            </a:br>
            <a:r>
              <a:rPr lang="de-DE" sz="1600" b="1" dirty="0">
                <a:latin typeface="+mn-lt"/>
              </a:rPr>
              <a:t>Anja Reinmuth </a:t>
            </a:r>
            <a:br>
              <a:rPr lang="de-DE" sz="1600" b="1" dirty="0">
                <a:latin typeface="+mn-lt"/>
              </a:rPr>
            </a:br>
            <a:r>
              <a:rPr lang="de-DE" sz="1600" b="1" dirty="0">
                <a:latin typeface="+mn-lt"/>
              </a:rPr>
              <a:t>PD Dr. David P. </a:t>
            </a:r>
            <a:r>
              <a:rPr lang="de-DE" sz="1600" b="1" dirty="0" err="1">
                <a:latin typeface="+mn-lt"/>
              </a:rPr>
              <a:t>Schweikard</a:t>
            </a:r>
            <a:br>
              <a:rPr lang="de-DE" sz="1600" b="1" dirty="0">
                <a:latin typeface="+mn-lt"/>
              </a:rPr>
            </a:br>
            <a:r>
              <a:rPr lang="de-DE" sz="1600" b="1" dirty="0">
                <a:latin typeface="+mn-lt"/>
              </a:rPr>
              <a:t>Dr. Ralf Sommermeier</a:t>
            </a:r>
            <a:br>
              <a:rPr lang="de-DE" sz="1600" b="1" dirty="0">
                <a:latin typeface="+mn-lt"/>
              </a:rPr>
            </a:br>
            <a:br>
              <a:rPr lang="de-DE" sz="1600" b="1" dirty="0">
                <a:latin typeface="+mn-lt"/>
              </a:rPr>
            </a:br>
            <a:r>
              <a:rPr lang="de-DE" sz="1600" b="1" dirty="0">
                <a:solidFill>
                  <a:srgbClr val="0070C0"/>
                </a:solidFill>
                <a:latin typeface="+mn-lt"/>
              </a:rPr>
              <a:t>Sekretariat:</a:t>
            </a:r>
            <a:br>
              <a:rPr lang="de-DE" sz="1600" b="1" dirty="0">
                <a:solidFill>
                  <a:srgbClr val="0070C0"/>
                </a:solidFill>
                <a:latin typeface="+mn-lt"/>
              </a:rPr>
            </a:br>
            <a:r>
              <a:rPr lang="de-DE" sz="1600" b="1" dirty="0">
                <a:latin typeface="+mn-lt"/>
              </a:rPr>
              <a:t>Kamila </a:t>
            </a:r>
            <a:r>
              <a:rPr lang="de-DE" sz="1600" b="1" dirty="0" err="1">
                <a:latin typeface="+mn-lt"/>
              </a:rPr>
              <a:t>Kubelke</a:t>
            </a:r>
            <a:r>
              <a:rPr lang="de-DE" sz="1600" b="1" dirty="0">
                <a:latin typeface="+mn-lt"/>
              </a:rPr>
              <a:t>	</a:t>
            </a:r>
            <a:r>
              <a:rPr lang="de-DE" sz="1600" b="1" i="1" dirty="0">
                <a:latin typeface="+mn-lt"/>
              </a:rPr>
              <a:t>kamila.kubelke@uni-flensburg.de</a:t>
            </a:r>
          </a:p>
        </p:txBody>
      </p:sp>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8"/>
            <a:ext cx="2364757" cy="4472289"/>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pic>
        <p:nvPicPr>
          <p:cNvPr id="11" name="Grafik 10">
            <a:extLst>
              <a:ext uri="{FF2B5EF4-FFF2-40B4-BE49-F238E27FC236}">
                <a16:creationId xmlns:a16="http://schemas.microsoft.com/office/drawing/2014/main" id="{73910890-E94D-422A-8465-2F0BD8399D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164" y="535387"/>
            <a:ext cx="3055319" cy="2898785"/>
          </a:xfrm>
          <a:prstGeom prst="rect">
            <a:avLst/>
          </a:prstGeom>
        </p:spPr>
      </p:pic>
      <p:sp>
        <p:nvSpPr>
          <p:cNvPr id="6" name="Textfeld 5">
            <a:extLst>
              <a:ext uri="{FF2B5EF4-FFF2-40B4-BE49-F238E27FC236}">
                <a16:creationId xmlns:a16="http://schemas.microsoft.com/office/drawing/2014/main" id="{277C2437-73C3-1C33-CB07-8BEDE2E7898A}"/>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987537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9"/>
            <a:ext cx="2364757" cy="4282044"/>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69" name="Rechteck: abgerundete Ecken 68">
            <a:extLst>
              <a:ext uri="{FF2B5EF4-FFF2-40B4-BE49-F238E27FC236}">
                <a16:creationId xmlns:a16="http://schemas.microsoft.com/office/drawing/2014/main" id="{2A7F045A-E626-49AA-A658-546F4DACBD96}"/>
              </a:ext>
            </a:extLst>
          </p:cNvPr>
          <p:cNvSpPr/>
          <p:nvPr/>
        </p:nvSpPr>
        <p:spPr>
          <a:xfrm>
            <a:off x="4563115" y="2516620"/>
            <a:ext cx="4162425" cy="1080770"/>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dirty="0"/>
          </a:p>
        </p:txBody>
      </p:sp>
      <p:sp>
        <p:nvSpPr>
          <p:cNvPr id="70" name="Rechteck: abgerundete Ecken 69">
            <a:extLst>
              <a:ext uri="{FF2B5EF4-FFF2-40B4-BE49-F238E27FC236}">
                <a16:creationId xmlns:a16="http://schemas.microsoft.com/office/drawing/2014/main" id="{DD648DFB-6B82-471F-AFB7-1520A8E9D375}"/>
              </a:ext>
            </a:extLst>
          </p:cNvPr>
          <p:cNvSpPr/>
          <p:nvPr/>
        </p:nvSpPr>
        <p:spPr>
          <a:xfrm>
            <a:off x="8801740" y="2521027"/>
            <a:ext cx="2265513" cy="1061720"/>
          </a:xfrm>
          <a:prstGeom prst="roundRect">
            <a:avLst/>
          </a:prstGeom>
          <a:solidFill>
            <a:schemeClr val="accent5">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1" name="Rechteck: abgerundete Ecken 70">
            <a:extLst>
              <a:ext uri="{FF2B5EF4-FFF2-40B4-BE49-F238E27FC236}">
                <a16:creationId xmlns:a16="http://schemas.microsoft.com/office/drawing/2014/main" id="{F1B599D8-A0D9-4390-AB51-E06F49B10AF5}"/>
              </a:ext>
            </a:extLst>
          </p:cNvPr>
          <p:cNvSpPr/>
          <p:nvPr/>
        </p:nvSpPr>
        <p:spPr>
          <a:xfrm>
            <a:off x="6643375" y="3053225"/>
            <a:ext cx="2004695" cy="48069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2" name="Rechteck: abgerundete Ecken 71">
            <a:extLst>
              <a:ext uri="{FF2B5EF4-FFF2-40B4-BE49-F238E27FC236}">
                <a16:creationId xmlns:a16="http://schemas.microsoft.com/office/drawing/2014/main" id="{FF1A7C07-2F64-43B5-82C7-5D41B57AA3F5}"/>
              </a:ext>
            </a:extLst>
          </p:cNvPr>
          <p:cNvSpPr/>
          <p:nvPr/>
        </p:nvSpPr>
        <p:spPr>
          <a:xfrm>
            <a:off x="4639315" y="3067195"/>
            <a:ext cx="1943100"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dirty="0"/>
          </a:p>
        </p:txBody>
      </p:sp>
      <p:sp>
        <p:nvSpPr>
          <p:cNvPr id="73" name="Rechteck: abgerundete Ecken 72">
            <a:extLst>
              <a:ext uri="{FF2B5EF4-FFF2-40B4-BE49-F238E27FC236}">
                <a16:creationId xmlns:a16="http://schemas.microsoft.com/office/drawing/2014/main" id="{0DEE46D9-5DD9-47DE-857B-4BB49F76D353}"/>
              </a:ext>
            </a:extLst>
          </p:cNvPr>
          <p:cNvSpPr/>
          <p:nvPr/>
        </p:nvSpPr>
        <p:spPr>
          <a:xfrm>
            <a:off x="8957950" y="3033540"/>
            <a:ext cx="2004695" cy="48069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4" name="Rechteck: abgerundete Ecken 73">
            <a:extLst>
              <a:ext uri="{FF2B5EF4-FFF2-40B4-BE49-F238E27FC236}">
                <a16:creationId xmlns:a16="http://schemas.microsoft.com/office/drawing/2014/main" id="{45E3D828-93E2-43C3-B7B6-F697078AE760}"/>
              </a:ext>
            </a:extLst>
          </p:cNvPr>
          <p:cNvSpPr/>
          <p:nvPr/>
        </p:nvSpPr>
        <p:spPr>
          <a:xfrm>
            <a:off x="4563115" y="3683780"/>
            <a:ext cx="3209925" cy="1233170"/>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75" name="Rechteck: abgerundete Ecken 74">
            <a:extLst>
              <a:ext uri="{FF2B5EF4-FFF2-40B4-BE49-F238E27FC236}">
                <a16:creationId xmlns:a16="http://schemas.microsoft.com/office/drawing/2014/main" id="{B5B22577-713D-46DF-BC03-3990DBAC6469}"/>
              </a:ext>
            </a:extLst>
          </p:cNvPr>
          <p:cNvSpPr/>
          <p:nvPr/>
        </p:nvSpPr>
        <p:spPr>
          <a:xfrm>
            <a:off x="7863210" y="3669810"/>
            <a:ext cx="3204845" cy="1238250"/>
          </a:xfrm>
          <a:prstGeom prst="roundRect">
            <a:avLst/>
          </a:prstGeom>
          <a:solidFill>
            <a:schemeClr val="accent5">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6" name="Rechteck: abgerundete Ecken 75">
            <a:extLst>
              <a:ext uri="{FF2B5EF4-FFF2-40B4-BE49-F238E27FC236}">
                <a16:creationId xmlns:a16="http://schemas.microsoft.com/office/drawing/2014/main" id="{7D5385C6-B62F-413A-9465-A9930EF8D185}"/>
              </a:ext>
            </a:extLst>
          </p:cNvPr>
          <p:cNvSpPr/>
          <p:nvPr/>
        </p:nvSpPr>
        <p:spPr>
          <a:xfrm>
            <a:off x="9501510" y="4363865"/>
            <a:ext cx="1461770"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7" name="Rechteck: abgerundete Ecken 76">
            <a:extLst>
              <a:ext uri="{FF2B5EF4-FFF2-40B4-BE49-F238E27FC236}">
                <a16:creationId xmlns:a16="http://schemas.microsoft.com/office/drawing/2014/main" id="{97DB91AF-44D4-48E2-9D76-ABD5DDA9F5A9}"/>
              </a:ext>
            </a:extLst>
          </p:cNvPr>
          <p:cNvSpPr/>
          <p:nvPr/>
        </p:nvSpPr>
        <p:spPr>
          <a:xfrm>
            <a:off x="7967985" y="4363865"/>
            <a:ext cx="147637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8" name="Rechteck: abgerundete Ecken 77">
            <a:extLst>
              <a:ext uri="{FF2B5EF4-FFF2-40B4-BE49-F238E27FC236}">
                <a16:creationId xmlns:a16="http://schemas.microsoft.com/office/drawing/2014/main" id="{A8401E55-4FF1-406F-BA8C-E2AF14D661D4}"/>
              </a:ext>
            </a:extLst>
          </p:cNvPr>
          <p:cNvSpPr/>
          <p:nvPr/>
        </p:nvSpPr>
        <p:spPr>
          <a:xfrm>
            <a:off x="4691385" y="4363865"/>
            <a:ext cx="147129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79" name="Rechteck: abgerundete Ecken 78">
            <a:extLst>
              <a:ext uri="{FF2B5EF4-FFF2-40B4-BE49-F238E27FC236}">
                <a16:creationId xmlns:a16="http://schemas.microsoft.com/office/drawing/2014/main" id="{C0C9394A-F1F7-4721-9075-E13602668306}"/>
              </a:ext>
            </a:extLst>
          </p:cNvPr>
          <p:cNvSpPr/>
          <p:nvPr/>
        </p:nvSpPr>
        <p:spPr>
          <a:xfrm>
            <a:off x="6239515" y="4366405"/>
            <a:ext cx="1442720" cy="46672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80" name="Rechteck: abgerundete Ecken 79">
            <a:extLst>
              <a:ext uri="{FF2B5EF4-FFF2-40B4-BE49-F238E27FC236}">
                <a16:creationId xmlns:a16="http://schemas.microsoft.com/office/drawing/2014/main" id="{C78FE49B-D0B7-46F5-89BC-2FBDE7452C7C}"/>
              </a:ext>
            </a:extLst>
          </p:cNvPr>
          <p:cNvSpPr/>
          <p:nvPr/>
        </p:nvSpPr>
        <p:spPr>
          <a:xfrm>
            <a:off x="4572640" y="4974735"/>
            <a:ext cx="3209925" cy="1038225"/>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81" name="Rechteck: abgerundete Ecken 80">
            <a:extLst>
              <a:ext uri="{FF2B5EF4-FFF2-40B4-BE49-F238E27FC236}">
                <a16:creationId xmlns:a16="http://schemas.microsoft.com/office/drawing/2014/main" id="{0863687C-4A7D-43FF-B058-C28D601308AC}"/>
              </a:ext>
            </a:extLst>
          </p:cNvPr>
          <p:cNvSpPr/>
          <p:nvPr/>
        </p:nvSpPr>
        <p:spPr>
          <a:xfrm>
            <a:off x="7872735" y="4969655"/>
            <a:ext cx="3209925" cy="1033145"/>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82" name="Rechteck: abgerundete Ecken 81">
            <a:extLst>
              <a:ext uri="{FF2B5EF4-FFF2-40B4-BE49-F238E27FC236}">
                <a16:creationId xmlns:a16="http://schemas.microsoft.com/office/drawing/2014/main" id="{9F2B9DF9-A1B7-4472-9667-A165929B9117}"/>
              </a:ext>
            </a:extLst>
          </p:cNvPr>
          <p:cNvSpPr/>
          <p:nvPr/>
        </p:nvSpPr>
        <p:spPr>
          <a:xfrm>
            <a:off x="9520560" y="5463050"/>
            <a:ext cx="147129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83" name="Rechteck: abgerundete Ecken 82">
            <a:extLst>
              <a:ext uri="{FF2B5EF4-FFF2-40B4-BE49-F238E27FC236}">
                <a16:creationId xmlns:a16="http://schemas.microsoft.com/office/drawing/2014/main" id="{568F753E-2CCD-4DD0-AE70-CAC033B98980}"/>
              </a:ext>
            </a:extLst>
          </p:cNvPr>
          <p:cNvSpPr/>
          <p:nvPr/>
        </p:nvSpPr>
        <p:spPr>
          <a:xfrm>
            <a:off x="7987035" y="5463050"/>
            <a:ext cx="147129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84" name="Rechteck: abgerundete Ecken 83">
            <a:extLst>
              <a:ext uri="{FF2B5EF4-FFF2-40B4-BE49-F238E27FC236}">
                <a16:creationId xmlns:a16="http://schemas.microsoft.com/office/drawing/2014/main" id="{63C642D0-64D8-4D0F-91BA-1A1ECE13B38F}"/>
              </a:ext>
            </a:extLst>
          </p:cNvPr>
          <p:cNvSpPr/>
          <p:nvPr/>
        </p:nvSpPr>
        <p:spPr>
          <a:xfrm>
            <a:off x="6253485" y="5457970"/>
            <a:ext cx="147129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85" name="Rechteck: abgerundete Ecken 84">
            <a:extLst>
              <a:ext uri="{FF2B5EF4-FFF2-40B4-BE49-F238E27FC236}">
                <a16:creationId xmlns:a16="http://schemas.microsoft.com/office/drawing/2014/main" id="{13F1BB18-A138-4A4D-97F6-B6A75768C165}"/>
              </a:ext>
            </a:extLst>
          </p:cNvPr>
          <p:cNvSpPr/>
          <p:nvPr/>
        </p:nvSpPr>
        <p:spPr>
          <a:xfrm>
            <a:off x="4691385" y="5466008"/>
            <a:ext cx="147129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sz="1100" dirty="0">
              <a:solidFill>
                <a:schemeClr val="tx1"/>
              </a:solidFill>
              <a:latin typeface="Arial" panose="020B0604020202020204" pitchFamily="34" charset="0"/>
              <a:cs typeface="Arial" panose="020B0604020202020204" pitchFamily="34" charset="0"/>
            </a:endParaRPr>
          </a:p>
        </p:txBody>
      </p:sp>
      <p:sp>
        <p:nvSpPr>
          <p:cNvPr id="86" name="Textfeld 44">
            <a:extLst>
              <a:ext uri="{FF2B5EF4-FFF2-40B4-BE49-F238E27FC236}">
                <a16:creationId xmlns:a16="http://schemas.microsoft.com/office/drawing/2014/main" id="{FADC3E73-59BD-4A92-9260-BBC47ED03280}"/>
              </a:ext>
            </a:extLst>
          </p:cNvPr>
          <p:cNvSpPr txBox="1">
            <a:spLocks noChangeArrowheads="1"/>
          </p:cNvSpPr>
          <p:nvPr/>
        </p:nvSpPr>
        <p:spPr bwMode="auto">
          <a:xfrm rot="-5400000">
            <a:off x="3833396" y="2756878"/>
            <a:ext cx="75947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1 </a:t>
            </a:r>
            <a:r>
              <a:rPr kumimoji="0" lang="de-DE" altLang="de-DE" sz="1600" b="1" i="0" u="none" strike="noStrike" cap="none" normalizeH="0" baseline="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HeSe</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87" name="Textfeld 45">
            <a:extLst>
              <a:ext uri="{FF2B5EF4-FFF2-40B4-BE49-F238E27FC236}">
                <a16:creationId xmlns:a16="http://schemas.microsoft.com/office/drawing/2014/main" id="{6E5A6BA2-34A3-4A75-9414-AD6635CFE397}"/>
              </a:ext>
            </a:extLst>
          </p:cNvPr>
          <p:cNvSpPr txBox="1">
            <a:spLocks noChangeArrowheads="1"/>
          </p:cNvSpPr>
          <p:nvPr/>
        </p:nvSpPr>
        <p:spPr bwMode="auto">
          <a:xfrm rot="-5400000">
            <a:off x="3741528" y="5222268"/>
            <a:ext cx="93818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3</a:t>
            </a:r>
          </a:p>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HeSe</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88" name="Textfeld 51">
            <a:extLst>
              <a:ext uri="{FF2B5EF4-FFF2-40B4-BE49-F238E27FC236}">
                <a16:creationId xmlns:a16="http://schemas.microsoft.com/office/drawing/2014/main" id="{77077823-CD7E-48D9-8D4A-EE00E858C3E3}"/>
              </a:ext>
            </a:extLst>
          </p:cNvPr>
          <p:cNvSpPr txBox="1">
            <a:spLocks noChangeArrowheads="1"/>
          </p:cNvSpPr>
          <p:nvPr/>
        </p:nvSpPr>
        <p:spPr bwMode="auto">
          <a:xfrm rot="-5400000">
            <a:off x="3766612" y="3929138"/>
            <a:ext cx="8771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2</a:t>
            </a:r>
          </a:p>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FrSe</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89" name="Rectangle 99">
            <a:extLst>
              <a:ext uri="{FF2B5EF4-FFF2-40B4-BE49-F238E27FC236}">
                <a16:creationId xmlns:a16="http://schemas.microsoft.com/office/drawing/2014/main" id="{8E09341D-FC3E-4E81-A7DF-C8F0D6AAC416}"/>
              </a:ext>
            </a:extLst>
          </p:cNvPr>
          <p:cNvSpPr>
            <a:spLocks noChangeArrowheads="1"/>
          </p:cNvSpPr>
          <p:nvPr/>
        </p:nvSpPr>
        <p:spPr bwMode="auto">
          <a:xfrm>
            <a:off x="4572641" y="1683318"/>
            <a:ext cx="6510020"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1" i="0" u="sng"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Philosophie </a:t>
            </a:r>
            <a:r>
              <a:rPr kumimoji="0" lang="de-DE" altLang="de-DE" sz="1800" b="1" i="0" u="sng"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de-DE" altLang="de-DE" sz="1800" b="1" i="0" u="sng"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 Studienverlaufsplan</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Bachelor Bildungswissenschaften (</a:t>
            </a:r>
            <a:r>
              <a:rPr kumimoji="0" lang="de-DE" altLang="de-DE" sz="1400" b="0" i="1"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PO 2020</a:t>
            </a:r>
            <a:r>
              <a:rPr kumimoji="0" lang="de-DE" altLang="de-DE"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1" name="Rectangle 102">
            <a:extLst>
              <a:ext uri="{FF2B5EF4-FFF2-40B4-BE49-F238E27FC236}">
                <a16:creationId xmlns:a16="http://schemas.microsoft.com/office/drawing/2014/main" id="{B8273833-A3BB-4E6E-B764-F0D1978F9167}"/>
              </a:ext>
            </a:extLst>
          </p:cNvPr>
          <p:cNvSpPr>
            <a:spLocks noChangeArrowheads="1"/>
          </p:cNvSpPr>
          <p:nvPr/>
        </p:nvSpPr>
        <p:spPr bwMode="auto">
          <a:xfrm>
            <a:off x="5253198" y="2586398"/>
            <a:ext cx="570944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1:</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b="1"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2:</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Einf</a:t>
            </a:r>
            <a:r>
              <a:rPr kumimoji="0" lang="de-DE" altLang="de-DE"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ü</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hrung in die Philosophie			Analytische Kompetenzen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2" name="Rectangle 103">
            <a:extLst>
              <a:ext uri="{FF2B5EF4-FFF2-40B4-BE49-F238E27FC236}">
                <a16:creationId xmlns:a16="http://schemas.microsoft.com/office/drawing/2014/main" id="{D997EA3F-2CD0-41AA-AB60-7291EC2F0625}"/>
              </a:ext>
            </a:extLst>
          </p:cNvPr>
          <p:cNvSpPr>
            <a:spLocks noChangeArrowheads="1"/>
          </p:cNvSpPr>
          <p:nvPr/>
        </p:nvSpPr>
        <p:spPr bwMode="auto">
          <a:xfrm>
            <a:off x="4582165" y="3075057"/>
            <a:ext cx="643317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de-DE" altLang="de-DE" sz="1100" b="1"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1.1: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1.2:		Teilmodul 1.1:</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Einf</a:t>
            </a:r>
            <a:r>
              <a:rPr kumimoji="0" lang="de-DE" altLang="de-DE"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ü</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hrung in die Philosophie         Philosophisches Arbeiten	Analytische Kompetenzen</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3" name="Rectangle 105">
            <a:extLst>
              <a:ext uri="{FF2B5EF4-FFF2-40B4-BE49-F238E27FC236}">
                <a16:creationId xmlns:a16="http://schemas.microsoft.com/office/drawing/2014/main" id="{1BDDD07C-526C-48AA-AF5C-98FF04B61193}"/>
              </a:ext>
            </a:extLst>
          </p:cNvPr>
          <p:cNvSpPr>
            <a:spLocks noChangeArrowheads="1"/>
          </p:cNvSpPr>
          <p:nvPr/>
        </p:nvSpPr>
        <p:spPr bwMode="auto">
          <a:xfrm>
            <a:off x="3791590" y="181243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94" name="Rectangle 107">
            <a:extLst>
              <a:ext uri="{FF2B5EF4-FFF2-40B4-BE49-F238E27FC236}">
                <a16:creationId xmlns:a16="http://schemas.microsoft.com/office/drawing/2014/main" id="{2CFE3059-48B7-4564-AD2A-269AF8B2E6C0}"/>
              </a:ext>
            </a:extLst>
          </p:cNvPr>
          <p:cNvSpPr>
            <a:spLocks noChangeArrowheads="1"/>
          </p:cNvSpPr>
          <p:nvPr/>
        </p:nvSpPr>
        <p:spPr bwMode="auto">
          <a:xfrm>
            <a:off x="4515501" y="3712372"/>
            <a:ext cx="6566497"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3:</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4:</a:t>
            </a:r>
            <a:r>
              <a:rPr lang="de-DE" altLang="de-DE" sz="500" dirty="0"/>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5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Geschichte der Philosophie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Theoretische Philosophie I:</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Metaphysik und Erkenntnistheorie</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5" name="Rectangle 108">
            <a:extLst>
              <a:ext uri="{FF2B5EF4-FFF2-40B4-BE49-F238E27FC236}">
                <a16:creationId xmlns:a16="http://schemas.microsoft.com/office/drawing/2014/main" id="{165EEC6A-FFD4-466D-811B-E56B4AF1F045}"/>
              </a:ext>
            </a:extLst>
          </p:cNvPr>
          <p:cNvSpPr>
            <a:spLocks noChangeArrowheads="1"/>
          </p:cNvSpPr>
          <p:nvPr/>
        </p:nvSpPr>
        <p:spPr bwMode="auto">
          <a:xfrm>
            <a:off x="4489753" y="4355171"/>
            <a:ext cx="6661017"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Teilmodul 3.1:	</a:t>
            </a:r>
            <a:r>
              <a:rPr kumimoji="0" lang="de-DE" altLang="de-DE" sz="1100" b="1"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3.2:</a:t>
            </a:r>
            <a:r>
              <a:rPr kumimoji="0" lang="de-DE" altLang="de-DE" sz="1100" b="1" i="1"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4.1:             Teilmodul 4.2:    </a:t>
            </a:r>
            <a:endParaRPr kumimoji="0" lang="de-DE" altLang="de-DE" sz="500" b="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6" name="Rectangle 110">
            <a:extLst>
              <a:ext uri="{FF2B5EF4-FFF2-40B4-BE49-F238E27FC236}">
                <a16:creationId xmlns:a16="http://schemas.microsoft.com/office/drawing/2014/main" id="{08C7A1E1-E5B4-410E-9562-DEF080572498}"/>
              </a:ext>
            </a:extLst>
          </p:cNvPr>
          <p:cNvSpPr>
            <a:spLocks noChangeArrowheads="1"/>
          </p:cNvSpPr>
          <p:nvPr/>
        </p:nvSpPr>
        <p:spPr bwMode="auto">
          <a:xfrm>
            <a:off x="4515501" y="4568668"/>
            <a:ext cx="578876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Einf</a:t>
            </a:r>
            <a:r>
              <a:rPr kumimoji="0" lang="de-DE" altLang="de-DE"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ü</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hrung                    Lekt</a:t>
            </a:r>
            <a:r>
              <a:rPr kumimoji="0" lang="de-DE" altLang="de-DE"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ü</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reseminar		Einf</a:t>
            </a:r>
            <a:r>
              <a:rPr kumimoji="0" lang="de-DE" altLang="de-DE"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ü</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hrung	            Seminar</a:t>
            </a:r>
            <a:endParaRPr kumimoji="0" lang="de-DE" altLang="de-DE" sz="500" b="0" i="0" u="none" strike="noStrike" cap="none" normalizeH="0" baseline="0" dirty="0">
              <a:ln>
                <a:noFill/>
              </a:ln>
              <a:solidFill>
                <a:schemeClr val="tx1"/>
              </a:solidFill>
              <a:effectLst/>
            </a:endParaRPr>
          </a:p>
        </p:txBody>
      </p:sp>
      <p:sp>
        <p:nvSpPr>
          <p:cNvPr id="97" name="Rectangle 113">
            <a:extLst>
              <a:ext uri="{FF2B5EF4-FFF2-40B4-BE49-F238E27FC236}">
                <a16:creationId xmlns:a16="http://schemas.microsoft.com/office/drawing/2014/main" id="{ECF2F2A5-9091-4EAB-AFF7-C6EC5755E8E2}"/>
              </a:ext>
            </a:extLst>
          </p:cNvPr>
          <p:cNvSpPr>
            <a:spLocks noChangeArrowheads="1"/>
          </p:cNvSpPr>
          <p:nvPr/>
        </p:nvSpPr>
        <p:spPr bwMode="auto">
          <a:xfrm>
            <a:off x="4492220" y="5017902"/>
            <a:ext cx="691630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5</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6:</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Praktische Philosophie I: Ethik	          	             Theorie-Praxis-Modul III</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8" name="Rectangle 114">
            <a:extLst>
              <a:ext uri="{FF2B5EF4-FFF2-40B4-BE49-F238E27FC236}">
                <a16:creationId xmlns:a16="http://schemas.microsoft.com/office/drawing/2014/main" id="{6E3CCCD2-6339-41FA-9102-2A421B242215}"/>
              </a:ext>
            </a:extLst>
          </p:cNvPr>
          <p:cNvSpPr>
            <a:spLocks noChangeArrowheads="1"/>
          </p:cNvSpPr>
          <p:nvPr/>
        </p:nvSpPr>
        <p:spPr bwMode="auto">
          <a:xfrm>
            <a:off x="4489753" y="5466008"/>
            <a:ext cx="6308137"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5.1:	Teilmodul 5.2:	Teilmodul 6.1:              Teilmodul 6.2:</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35" name="Rectangle 110">
            <a:extLst>
              <a:ext uri="{FF2B5EF4-FFF2-40B4-BE49-F238E27FC236}">
                <a16:creationId xmlns:a16="http://schemas.microsoft.com/office/drawing/2014/main" id="{07045C4A-5A2C-4ACF-8E80-F5C5E80CA357}"/>
              </a:ext>
            </a:extLst>
          </p:cNvPr>
          <p:cNvSpPr>
            <a:spLocks noChangeArrowheads="1"/>
          </p:cNvSpPr>
          <p:nvPr/>
        </p:nvSpPr>
        <p:spPr bwMode="auto">
          <a:xfrm>
            <a:off x="4563115" y="5669428"/>
            <a:ext cx="588975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Einf</a:t>
            </a:r>
            <a:r>
              <a:rPr kumimoji="0" lang="de-DE" altLang="de-DE"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ü</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hrung                    </a:t>
            </a:r>
            <a:r>
              <a:rPr lang="de-DE" altLang="de-DE" sz="1100" dirty="0">
                <a:latin typeface="Arial" panose="020B0604020202020204" pitchFamily="34" charset="0"/>
                <a:ea typeface="Calibri" panose="020F0502020204030204" pitchFamily="34" charset="0"/>
                <a:cs typeface="Arial" panose="020B0604020202020204" pitchFamily="34" charset="0"/>
              </a:rPr>
              <a:t>S</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eminar		Fachdidaktik	            Praktikum</a:t>
            </a:r>
            <a:endParaRPr kumimoji="0" lang="de-DE" altLang="de-DE" sz="500" b="0" i="0" u="none" strike="noStrike" cap="none" normalizeH="0" baseline="0" dirty="0">
              <a:ln>
                <a:noFill/>
              </a:ln>
              <a:solidFill>
                <a:schemeClr val="tx1"/>
              </a:solidFill>
              <a:effectLst/>
            </a:endParaRPr>
          </a:p>
        </p:txBody>
      </p:sp>
      <p:sp>
        <p:nvSpPr>
          <p:cNvPr id="5" name="Textfeld 4">
            <a:extLst>
              <a:ext uri="{FF2B5EF4-FFF2-40B4-BE49-F238E27FC236}">
                <a16:creationId xmlns:a16="http://schemas.microsoft.com/office/drawing/2014/main" id="{FBC0DD1D-965B-73C4-221A-D7458E45148E}"/>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2098176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9"/>
            <a:ext cx="2364757" cy="4466152"/>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89" name="Rectangle 99">
            <a:extLst>
              <a:ext uri="{FF2B5EF4-FFF2-40B4-BE49-F238E27FC236}">
                <a16:creationId xmlns:a16="http://schemas.microsoft.com/office/drawing/2014/main" id="{8E09341D-FC3E-4E81-A7DF-C8F0D6AAC416}"/>
              </a:ext>
            </a:extLst>
          </p:cNvPr>
          <p:cNvSpPr>
            <a:spLocks noChangeArrowheads="1"/>
          </p:cNvSpPr>
          <p:nvPr/>
        </p:nvSpPr>
        <p:spPr bwMode="auto">
          <a:xfrm>
            <a:off x="4474850" y="653363"/>
            <a:ext cx="6510020"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1" i="0" u="sng"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Philosophie </a:t>
            </a:r>
            <a:r>
              <a:rPr kumimoji="0" lang="de-DE" altLang="de-DE" sz="1800" b="1" i="0" u="sng"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de-DE" altLang="de-DE" sz="1800" b="1" i="0" u="sng"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 Studienverlaufsplan</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Bachelor Bildungswissenschaften (</a:t>
            </a:r>
            <a:r>
              <a:rPr kumimoji="0" lang="de-DE" altLang="de-DE" sz="1400" b="0" i="1"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PO 2020 neu, ab </a:t>
            </a:r>
            <a:r>
              <a:rPr kumimoji="0" lang="de-DE" altLang="de-DE" sz="1400" b="0" i="1"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HeSe</a:t>
            </a:r>
            <a:r>
              <a:rPr kumimoji="0" lang="de-DE" altLang="de-DE" sz="1400" b="0" i="1"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2020</a:t>
            </a:r>
            <a:r>
              <a:rPr kumimoji="0" lang="de-DE" altLang="de-DE"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3" name="Rectangle 105">
            <a:extLst>
              <a:ext uri="{FF2B5EF4-FFF2-40B4-BE49-F238E27FC236}">
                <a16:creationId xmlns:a16="http://schemas.microsoft.com/office/drawing/2014/main" id="{1BDDD07C-526C-48AA-AF5C-98FF04B61193}"/>
              </a:ext>
            </a:extLst>
          </p:cNvPr>
          <p:cNvSpPr>
            <a:spLocks noChangeArrowheads="1"/>
          </p:cNvSpPr>
          <p:nvPr/>
        </p:nvSpPr>
        <p:spPr bwMode="auto">
          <a:xfrm>
            <a:off x="3791590" y="181243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35" name="Rechteck: abgerundete Ecken 34">
            <a:extLst>
              <a:ext uri="{FF2B5EF4-FFF2-40B4-BE49-F238E27FC236}">
                <a16:creationId xmlns:a16="http://schemas.microsoft.com/office/drawing/2014/main" id="{7193278B-9F57-4677-85ED-F1BB653B55E0}"/>
              </a:ext>
            </a:extLst>
          </p:cNvPr>
          <p:cNvSpPr/>
          <p:nvPr/>
        </p:nvSpPr>
        <p:spPr>
          <a:xfrm>
            <a:off x="4582165" y="1511773"/>
            <a:ext cx="3209925" cy="1214120"/>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36" name="Rechteck: abgerundete Ecken 35">
            <a:extLst>
              <a:ext uri="{FF2B5EF4-FFF2-40B4-BE49-F238E27FC236}">
                <a16:creationId xmlns:a16="http://schemas.microsoft.com/office/drawing/2014/main" id="{952DA863-BFEA-4AAD-854F-56DE2F919834}"/>
              </a:ext>
            </a:extLst>
          </p:cNvPr>
          <p:cNvSpPr/>
          <p:nvPr/>
        </p:nvSpPr>
        <p:spPr>
          <a:xfrm>
            <a:off x="7858765" y="1502248"/>
            <a:ext cx="3209925" cy="1223645"/>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37" name="Rechteck: abgerundete Ecken 36">
            <a:extLst>
              <a:ext uri="{FF2B5EF4-FFF2-40B4-BE49-F238E27FC236}">
                <a16:creationId xmlns:a16="http://schemas.microsoft.com/office/drawing/2014/main" id="{6CBCF673-BC43-45B1-9184-2D91D7886BC4}"/>
              </a:ext>
            </a:extLst>
          </p:cNvPr>
          <p:cNvSpPr/>
          <p:nvPr/>
        </p:nvSpPr>
        <p:spPr>
          <a:xfrm>
            <a:off x="8006085" y="2158203"/>
            <a:ext cx="294322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38" name="Rechteck: abgerundete Ecken 37">
            <a:extLst>
              <a:ext uri="{FF2B5EF4-FFF2-40B4-BE49-F238E27FC236}">
                <a16:creationId xmlns:a16="http://schemas.microsoft.com/office/drawing/2014/main" id="{CC7FB6A8-1EEE-4A81-8E42-8EF87F67D490}"/>
              </a:ext>
            </a:extLst>
          </p:cNvPr>
          <p:cNvSpPr/>
          <p:nvPr/>
        </p:nvSpPr>
        <p:spPr>
          <a:xfrm>
            <a:off x="4691385" y="2163283"/>
            <a:ext cx="302831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39" name="Rechteck: abgerundete Ecken 38">
            <a:extLst>
              <a:ext uri="{FF2B5EF4-FFF2-40B4-BE49-F238E27FC236}">
                <a16:creationId xmlns:a16="http://schemas.microsoft.com/office/drawing/2014/main" id="{E111366E-9305-416D-9289-0AD33941E9D8}"/>
              </a:ext>
            </a:extLst>
          </p:cNvPr>
          <p:cNvSpPr/>
          <p:nvPr/>
        </p:nvSpPr>
        <p:spPr>
          <a:xfrm>
            <a:off x="6487165" y="2802728"/>
            <a:ext cx="2247265" cy="1099820"/>
          </a:xfrm>
          <a:prstGeom prst="roundRect">
            <a:avLst/>
          </a:prstGeom>
          <a:solidFill>
            <a:schemeClr val="accent5">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40" name="Rechteck: abgerundete Ecken 39">
            <a:extLst>
              <a:ext uri="{FF2B5EF4-FFF2-40B4-BE49-F238E27FC236}">
                <a16:creationId xmlns:a16="http://schemas.microsoft.com/office/drawing/2014/main" id="{2AD2142A-9C4B-4C9C-BD37-518CE0C64EEB}"/>
              </a:ext>
            </a:extLst>
          </p:cNvPr>
          <p:cNvSpPr/>
          <p:nvPr/>
        </p:nvSpPr>
        <p:spPr>
          <a:xfrm>
            <a:off x="8811265" y="2793203"/>
            <a:ext cx="2247265" cy="1099820"/>
          </a:xfrm>
          <a:prstGeom prst="roundRect">
            <a:avLst/>
          </a:prstGeom>
          <a:solidFill>
            <a:schemeClr val="accent5">
              <a:lumMod val="60000"/>
              <a:lumOff val="4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41" name="Rechteck: abgerundete Ecken 40">
            <a:extLst>
              <a:ext uri="{FF2B5EF4-FFF2-40B4-BE49-F238E27FC236}">
                <a16:creationId xmlns:a16="http://schemas.microsoft.com/office/drawing/2014/main" id="{3282ED41-A9A6-47BF-86C7-78BE92985365}"/>
              </a:ext>
            </a:extLst>
          </p:cNvPr>
          <p:cNvSpPr/>
          <p:nvPr/>
        </p:nvSpPr>
        <p:spPr>
          <a:xfrm>
            <a:off x="8958585" y="3350733"/>
            <a:ext cx="1957070" cy="46164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42" name="Rechteck: abgerundete Ecken 41">
            <a:extLst>
              <a:ext uri="{FF2B5EF4-FFF2-40B4-BE49-F238E27FC236}">
                <a16:creationId xmlns:a16="http://schemas.microsoft.com/office/drawing/2014/main" id="{0B416896-54E3-4354-B72D-2E28E8500902}"/>
              </a:ext>
            </a:extLst>
          </p:cNvPr>
          <p:cNvSpPr/>
          <p:nvPr/>
        </p:nvSpPr>
        <p:spPr>
          <a:xfrm>
            <a:off x="6596385" y="3337398"/>
            <a:ext cx="2014220"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43" name="Rechteck: abgerundete Ecken 42">
            <a:extLst>
              <a:ext uri="{FF2B5EF4-FFF2-40B4-BE49-F238E27FC236}">
                <a16:creationId xmlns:a16="http://schemas.microsoft.com/office/drawing/2014/main" id="{84C91EB1-D2FE-4224-AA5C-4A68D9984376}"/>
              </a:ext>
            </a:extLst>
          </p:cNvPr>
          <p:cNvSpPr/>
          <p:nvPr/>
        </p:nvSpPr>
        <p:spPr>
          <a:xfrm>
            <a:off x="7863210" y="4321648"/>
            <a:ext cx="3209925" cy="1123950"/>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44" name="Rechteck: abgerundete Ecken 43">
            <a:extLst>
              <a:ext uri="{FF2B5EF4-FFF2-40B4-BE49-F238E27FC236}">
                <a16:creationId xmlns:a16="http://schemas.microsoft.com/office/drawing/2014/main" id="{1D604980-C0C7-415A-8BFD-642452C138D2}"/>
              </a:ext>
            </a:extLst>
          </p:cNvPr>
          <p:cNvSpPr/>
          <p:nvPr/>
        </p:nvSpPr>
        <p:spPr>
          <a:xfrm>
            <a:off x="4591690" y="5498303"/>
            <a:ext cx="3209925" cy="1123950"/>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45" name="Rechteck: abgerundete Ecken 44">
            <a:extLst>
              <a:ext uri="{FF2B5EF4-FFF2-40B4-BE49-F238E27FC236}">
                <a16:creationId xmlns:a16="http://schemas.microsoft.com/office/drawing/2014/main" id="{69FE8186-30E5-4902-850E-C1D2521260BD}"/>
              </a:ext>
            </a:extLst>
          </p:cNvPr>
          <p:cNvSpPr/>
          <p:nvPr/>
        </p:nvSpPr>
        <p:spPr>
          <a:xfrm>
            <a:off x="4596770" y="4321648"/>
            <a:ext cx="3209925" cy="1123950"/>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46" name="Rechteck: abgerundete Ecken 45">
            <a:extLst>
              <a:ext uri="{FF2B5EF4-FFF2-40B4-BE49-F238E27FC236}">
                <a16:creationId xmlns:a16="http://schemas.microsoft.com/office/drawing/2014/main" id="{719C38B8-BB1D-4EE9-9DF8-233F386FAC72}"/>
              </a:ext>
            </a:extLst>
          </p:cNvPr>
          <p:cNvSpPr/>
          <p:nvPr/>
        </p:nvSpPr>
        <p:spPr>
          <a:xfrm>
            <a:off x="7858130" y="5509733"/>
            <a:ext cx="3209925" cy="1123950"/>
          </a:xfrm>
          <a:prstGeom prst="roundRect">
            <a:avLst/>
          </a:prstGeom>
          <a:solidFill>
            <a:schemeClr val="accent5">
              <a:lumMod val="60000"/>
              <a:lumOff val="40000"/>
            </a:schemeClr>
          </a:solidFill>
          <a:ln w="285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DE" sz="1100">
                <a:effectLst/>
                <a:ea typeface="Calibri" panose="020F0502020204030204" pitchFamily="34" charset="0"/>
                <a:cs typeface="Times New Roman" panose="02020603050405020304" pitchFamily="18" charset="0"/>
              </a:rPr>
              <a:t> </a:t>
            </a:r>
          </a:p>
        </p:txBody>
      </p:sp>
      <p:sp>
        <p:nvSpPr>
          <p:cNvPr id="47" name="Rechteck: abgerundete Ecken 46">
            <a:extLst>
              <a:ext uri="{FF2B5EF4-FFF2-40B4-BE49-F238E27FC236}">
                <a16:creationId xmlns:a16="http://schemas.microsoft.com/office/drawing/2014/main" id="{F1828898-4EEE-4A51-B322-0E6EF4D01F35}"/>
              </a:ext>
            </a:extLst>
          </p:cNvPr>
          <p:cNvSpPr/>
          <p:nvPr/>
        </p:nvSpPr>
        <p:spPr>
          <a:xfrm>
            <a:off x="8029580" y="6044403"/>
            <a:ext cx="290512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48" name="Rechteck: abgerundete Ecken 47">
            <a:extLst>
              <a:ext uri="{FF2B5EF4-FFF2-40B4-BE49-F238E27FC236}">
                <a16:creationId xmlns:a16="http://schemas.microsoft.com/office/drawing/2014/main" id="{EDFF7D93-2E99-413A-9395-C6BB32853F34}"/>
              </a:ext>
            </a:extLst>
          </p:cNvPr>
          <p:cNvSpPr/>
          <p:nvPr/>
        </p:nvSpPr>
        <p:spPr>
          <a:xfrm>
            <a:off x="4733930" y="6044403"/>
            <a:ext cx="293814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49" name="Rechteck: abgerundete Ecken 48">
            <a:extLst>
              <a:ext uri="{FF2B5EF4-FFF2-40B4-BE49-F238E27FC236}">
                <a16:creationId xmlns:a16="http://schemas.microsoft.com/office/drawing/2014/main" id="{DA355125-613C-49D3-A945-3E20883A8BAC}"/>
              </a:ext>
            </a:extLst>
          </p:cNvPr>
          <p:cNvSpPr/>
          <p:nvPr/>
        </p:nvSpPr>
        <p:spPr>
          <a:xfrm>
            <a:off x="7991480" y="4882353"/>
            <a:ext cx="295719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50" name="Rechteck: abgerundete Ecken 49">
            <a:extLst>
              <a:ext uri="{FF2B5EF4-FFF2-40B4-BE49-F238E27FC236}">
                <a16:creationId xmlns:a16="http://schemas.microsoft.com/office/drawing/2014/main" id="{9C3DC639-AA9A-416C-99F1-86DD9CDA869A}"/>
              </a:ext>
            </a:extLst>
          </p:cNvPr>
          <p:cNvSpPr/>
          <p:nvPr/>
        </p:nvSpPr>
        <p:spPr>
          <a:xfrm>
            <a:off x="4724405" y="4882353"/>
            <a:ext cx="2957195" cy="47625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51" name="Geschweifte Klammer links 50">
            <a:extLst>
              <a:ext uri="{FF2B5EF4-FFF2-40B4-BE49-F238E27FC236}">
                <a16:creationId xmlns:a16="http://schemas.microsoft.com/office/drawing/2014/main" id="{BF9A5673-BFB9-47A7-91E5-3B4E4C945B49}"/>
              </a:ext>
            </a:extLst>
          </p:cNvPr>
          <p:cNvSpPr/>
          <p:nvPr/>
        </p:nvSpPr>
        <p:spPr>
          <a:xfrm>
            <a:off x="4334515" y="4349588"/>
            <a:ext cx="280670" cy="2252345"/>
          </a:xfrm>
          <a:prstGeom prst="leftBrac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a:p>
        </p:txBody>
      </p:sp>
      <p:sp>
        <p:nvSpPr>
          <p:cNvPr id="2" name="Textfeld 46">
            <a:extLst>
              <a:ext uri="{FF2B5EF4-FFF2-40B4-BE49-F238E27FC236}">
                <a16:creationId xmlns:a16="http://schemas.microsoft.com/office/drawing/2014/main" id="{8222C9FB-69E6-4A72-A3E5-34A60297C563}"/>
              </a:ext>
            </a:extLst>
          </p:cNvPr>
          <p:cNvSpPr txBox="1">
            <a:spLocks noChangeArrowheads="1"/>
          </p:cNvSpPr>
          <p:nvPr/>
        </p:nvSpPr>
        <p:spPr bwMode="auto">
          <a:xfrm rot="-5400000">
            <a:off x="3766998" y="3100409"/>
            <a:ext cx="79693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5</a:t>
            </a:r>
          </a:p>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HeSe</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5" name="Textfeld 47">
            <a:extLst>
              <a:ext uri="{FF2B5EF4-FFF2-40B4-BE49-F238E27FC236}">
                <a16:creationId xmlns:a16="http://schemas.microsoft.com/office/drawing/2014/main" id="{FE4FA773-ABD1-44B3-9F5B-25979DDD4A35}"/>
              </a:ext>
            </a:extLst>
          </p:cNvPr>
          <p:cNvSpPr txBox="1">
            <a:spLocks noChangeArrowheads="1"/>
          </p:cNvSpPr>
          <p:nvPr/>
        </p:nvSpPr>
        <p:spPr bwMode="auto">
          <a:xfrm rot="-5400000">
            <a:off x="3522007" y="1831008"/>
            <a:ext cx="1152525" cy="450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4</a:t>
            </a:r>
          </a:p>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FrSe</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7" name="Rectangle 23">
            <a:extLst>
              <a:ext uri="{FF2B5EF4-FFF2-40B4-BE49-F238E27FC236}">
                <a16:creationId xmlns:a16="http://schemas.microsoft.com/office/drawing/2014/main" id="{D72B4CAA-2129-4DED-8A6B-E049D3E1F108}"/>
              </a:ext>
            </a:extLst>
          </p:cNvPr>
          <p:cNvSpPr>
            <a:spLocks noChangeArrowheads="1"/>
          </p:cNvSpPr>
          <p:nvPr/>
        </p:nvSpPr>
        <p:spPr bwMode="auto">
          <a:xfrm>
            <a:off x="4597851" y="1543077"/>
            <a:ext cx="6460679"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7:</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8:</a:t>
            </a:r>
            <a:endParaRPr lang="de-DE" altLang="de-DE" sz="500" dirty="0"/>
          </a:p>
          <a:p>
            <a:pPr marL="0" marR="0" lvl="0" indent="0" algn="l" defTabSz="914400" rtl="0" eaLnBrk="0" fontAlgn="base" latinLnBrk="0" hangingPunct="0">
              <a:lnSpc>
                <a:spcPct val="100000"/>
              </a:lnSpc>
              <a:spcBef>
                <a:spcPct val="0"/>
              </a:spcBef>
              <a:spcAft>
                <a:spcPct val="0"/>
              </a:spcAft>
              <a:buClrTx/>
              <a:buSzTx/>
              <a:buFontTx/>
              <a:buNone/>
              <a:tabLst/>
            </a:pPr>
            <a:r>
              <a:rPr lang="de-DE" altLang="de-DE" sz="5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Praktische Philosophie II:		 Theoretische Philosophie II:</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Sozialphilosophie und politische Philosophie	 Wissenschaftstheorie</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8" name="Rectangle 24">
            <a:extLst>
              <a:ext uri="{FF2B5EF4-FFF2-40B4-BE49-F238E27FC236}">
                <a16:creationId xmlns:a16="http://schemas.microsoft.com/office/drawing/2014/main" id="{17B0D17B-EAEA-41EB-8E32-3A27977B442E}"/>
              </a:ext>
            </a:extLst>
          </p:cNvPr>
          <p:cNvSpPr>
            <a:spLocks noChangeArrowheads="1"/>
          </p:cNvSpPr>
          <p:nvPr/>
        </p:nvSpPr>
        <p:spPr bwMode="auto">
          <a:xfrm>
            <a:off x="4582165" y="2264231"/>
            <a:ext cx="6194324"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7.1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Sozial- und politische Philosophie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8.1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Wissenschaftstheorie</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0" name="Rectangle 27">
            <a:extLst>
              <a:ext uri="{FF2B5EF4-FFF2-40B4-BE49-F238E27FC236}">
                <a16:creationId xmlns:a16="http://schemas.microsoft.com/office/drawing/2014/main" id="{818A0AEB-F6B6-4806-B701-9F5924AF62F1}"/>
              </a:ext>
            </a:extLst>
          </p:cNvPr>
          <p:cNvSpPr>
            <a:spLocks noChangeArrowheads="1"/>
          </p:cNvSpPr>
          <p:nvPr/>
        </p:nvSpPr>
        <p:spPr bwMode="auto">
          <a:xfrm>
            <a:off x="4724405" y="2653413"/>
            <a:ext cx="5876930"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9:</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10:</a:t>
            </a:r>
            <a:endParaRPr kumimoji="0" lang="de-DE" altLang="de-DE" sz="500" b="0" i="0" u="none" strike="noStrike" cap="none" normalizeH="0" baseline="0" dirty="0">
              <a:ln>
                <a:noFill/>
              </a:ln>
              <a:solidFill>
                <a:schemeClr val="tx1"/>
              </a:solidFill>
              <a:effectLst/>
            </a:endParaRPr>
          </a:p>
          <a:p>
            <a:pPr lvl="0" eaLnBrk="0" fontAlgn="base" hangingPunct="0">
              <a:spcBef>
                <a:spcPct val="0"/>
              </a:spcBef>
              <a:spcAft>
                <a:spcPct val="0"/>
              </a:spcAft>
            </a:pPr>
            <a:r>
              <a:rPr lang="de-DE" altLang="de-DE" sz="1100" b="1" dirty="0">
                <a:solidFill>
                  <a:srgbClr val="FF0000"/>
                </a:solidFill>
                <a:latin typeface="Arial" panose="020B0604020202020204" pitchFamily="34" charset="0"/>
                <a:ea typeface="Calibri" panose="020F0502020204030204" pitchFamily="34" charset="0"/>
                <a:cs typeface="Arial" panose="020B0604020202020204" pitchFamily="34" charset="0"/>
              </a:rPr>
              <a:t>Auslandssemester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Philosophische Anthropologie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Spezialisierung I</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1" name="Rectangle 28">
            <a:extLst>
              <a:ext uri="{FF2B5EF4-FFF2-40B4-BE49-F238E27FC236}">
                <a16:creationId xmlns:a16="http://schemas.microsoft.com/office/drawing/2014/main" id="{5D857670-6A5D-4DDA-BCBF-4290982EB5C1}"/>
              </a:ext>
            </a:extLst>
          </p:cNvPr>
          <p:cNvSpPr>
            <a:spLocks noChangeArrowheads="1"/>
          </p:cNvSpPr>
          <p:nvPr/>
        </p:nvSpPr>
        <p:spPr bwMode="auto">
          <a:xfrm>
            <a:off x="4724405" y="3213945"/>
            <a:ext cx="5838458"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oder:</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9.1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10.1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Philosophische Anthropologie	Spezialisierung I</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2" name="Rectangle 31">
            <a:extLst>
              <a:ext uri="{FF2B5EF4-FFF2-40B4-BE49-F238E27FC236}">
                <a16:creationId xmlns:a16="http://schemas.microsoft.com/office/drawing/2014/main" id="{D034E14A-D6E8-40EB-9643-0B16835492D7}"/>
              </a:ext>
            </a:extLst>
          </p:cNvPr>
          <p:cNvSpPr>
            <a:spLocks noChangeArrowheads="1"/>
          </p:cNvSpPr>
          <p:nvPr/>
        </p:nvSpPr>
        <p:spPr bwMode="auto">
          <a:xfrm>
            <a:off x="3650441" y="42365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Differenzierung als Vorbereitung unterschiedlicher Masterstudieng</a:t>
            </a:r>
            <a:r>
              <a:rPr kumimoji="0" lang="de-DE" altLang="de-DE"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ä</a:t>
            </a:r>
            <a:r>
              <a:rPr kumimoji="0" lang="de-DE" altLang="de-DE"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nge</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3" name="Rectangle 32">
            <a:extLst>
              <a:ext uri="{FF2B5EF4-FFF2-40B4-BE49-F238E27FC236}">
                <a16:creationId xmlns:a16="http://schemas.microsoft.com/office/drawing/2014/main" id="{FE6A7DFA-3CA9-4F6D-8013-27CC8DAF30CC}"/>
              </a:ext>
            </a:extLst>
          </p:cNvPr>
          <p:cNvSpPr>
            <a:spLocks noChangeArrowheads="1"/>
          </p:cNvSpPr>
          <p:nvPr/>
        </p:nvSpPr>
        <p:spPr bwMode="auto">
          <a:xfrm>
            <a:off x="4908438" y="3765556"/>
            <a:ext cx="6195294" cy="1431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dirty="0">
                <a:ln>
                  <a:noFill/>
                </a:ln>
                <a:solidFill>
                  <a:schemeClr val="tx1"/>
                </a:solidFill>
                <a:effectLst/>
                <a:latin typeface="Arial" panose="020B0604020202020204" pitchFamily="34" charset="0"/>
              </a:rPr>
            </a:br>
            <a:endParaRPr kumimoji="0" lang="de-DE" altLang="de-D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11: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12:</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Spezialisierung II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Philosophievermittlung in </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schulischen Kontexten</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4" name="Rectangle 33">
            <a:extLst>
              <a:ext uri="{FF2B5EF4-FFF2-40B4-BE49-F238E27FC236}">
                <a16:creationId xmlns:a16="http://schemas.microsoft.com/office/drawing/2014/main" id="{204B779F-629F-4B42-B3F6-47A93738DAFC}"/>
              </a:ext>
            </a:extLst>
          </p:cNvPr>
          <p:cNvSpPr>
            <a:spLocks noChangeArrowheads="1"/>
          </p:cNvSpPr>
          <p:nvPr/>
        </p:nvSpPr>
        <p:spPr bwMode="auto">
          <a:xfrm>
            <a:off x="4799218" y="4995944"/>
            <a:ext cx="6053260"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11.1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Spezialisierung III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12.1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Phil. in </a:t>
            </a:r>
            <a:r>
              <a:rPr kumimoji="0" lang="de-DE" altLang="de-DE" sz="11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schul</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Kontexten</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16" name="Rectangle 38">
            <a:extLst>
              <a:ext uri="{FF2B5EF4-FFF2-40B4-BE49-F238E27FC236}">
                <a16:creationId xmlns:a16="http://schemas.microsoft.com/office/drawing/2014/main" id="{FB81EF73-83BF-4274-B263-AE287965B184}"/>
              </a:ext>
            </a:extLst>
          </p:cNvPr>
          <p:cNvSpPr>
            <a:spLocks noChangeArrowheads="1"/>
          </p:cNvSpPr>
          <p:nvPr/>
        </p:nvSpPr>
        <p:spPr bwMode="auto">
          <a:xfrm>
            <a:off x="4582165" y="5486165"/>
            <a:ext cx="6120611"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13:</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Modul 14:</a:t>
            </a:r>
            <a:endParaRPr lang="de-DE" altLang="de-DE" sz="500" dirty="0"/>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Philosophievermittlung in 		</a:t>
            </a:r>
            <a:r>
              <a:rPr lang="de-DE" altLang="de-DE" sz="1100" dirty="0">
                <a:latin typeface="Arial" panose="020B0604020202020204" pitchFamily="34" charset="0"/>
                <a:ea typeface="Calibri" panose="020F0502020204030204" pitchFamily="34" charset="0"/>
                <a:cs typeface="Arial" panose="020B0604020202020204" pitchFamily="34" charset="0"/>
              </a:rPr>
              <a:t>               </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Spezialisierung III</a:t>
            </a:r>
          </a:p>
          <a:p>
            <a:pPr marL="0" marR="0" lvl="0" indent="0" algn="l" defTabSz="914400" rtl="0" eaLnBrk="0" fontAlgn="base" latinLnBrk="0" hangingPunct="0">
              <a:lnSpc>
                <a:spcPct val="100000"/>
              </a:lnSpc>
              <a:spcBef>
                <a:spcPct val="0"/>
              </a:spcBef>
              <a:spcAft>
                <a:spcPct val="0"/>
              </a:spcAft>
              <a:buClrTx/>
              <a:buSzTx/>
              <a:buFontTx/>
              <a:buNone/>
              <a:tabLst/>
            </a:pPr>
            <a:r>
              <a:rPr lang="de-DE" altLang="de-DE" sz="1100" dirty="0">
                <a:latin typeface="Arial" panose="020B0604020202020204" pitchFamily="34" charset="0"/>
                <a:cs typeface="Arial" panose="020B0604020202020204" pitchFamily="34" charset="0"/>
              </a:rPr>
              <a:t>                     außerschulischen Kontexten</a:t>
            </a:r>
            <a:endParaRPr kumimoji="0" lang="de-DE" altLang="de-DE" sz="500" b="0" i="0" u="none" strike="noStrike" cap="none" normalizeH="0" baseline="0" dirty="0">
              <a:ln>
                <a:noFill/>
              </a:ln>
              <a:solidFill>
                <a:schemeClr val="tx1"/>
              </a:solidFill>
              <a:effectLst/>
            </a:endParaRPr>
          </a:p>
        </p:txBody>
      </p:sp>
      <p:sp>
        <p:nvSpPr>
          <p:cNvPr id="18" name="Rectangle 40">
            <a:extLst>
              <a:ext uri="{FF2B5EF4-FFF2-40B4-BE49-F238E27FC236}">
                <a16:creationId xmlns:a16="http://schemas.microsoft.com/office/drawing/2014/main" id="{C4C6A051-69D0-4A55-B932-E3F931BCDE07}"/>
              </a:ext>
            </a:extLst>
          </p:cNvPr>
          <p:cNvSpPr>
            <a:spLocks noChangeArrowheads="1"/>
          </p:cNvSpPr>
          <p:nvPr/>
        </p:nvSpPr>
        <p:spPr bwMode="auto">
          <a:xfrm>
            <a:off x="4533135" y="6145828"/>
            <a:ext cx="6046848"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13.1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Phil. in au</a:t>
            </a:r>
            <a:r>
              <a:rPr kumimoji="0" lang="de-DE" altLang="de-DE"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ß</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erschul. Kontexten	</a:t>
            </a:r>
            <a:r>
              <a:rPr kumimoji="0" lang="de-DE" altLang="de-DE" sz="11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Teilmodul 14.1</a:t>
            </a:r>
            <a:r>
              <a:rPr kumimoji="0" lang="de-DE" altLang="de-DE"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Spezialisierung III</a:t>
            </a:r>
            <a:endParaRPr kumimoji="0" lang="de-DE" altLang="de-DE"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34" name="Textfeld 47">
            <a:extLst>
              <a:ext uri="{FF2B5EF4-FFF2-40B4-BE49-F238E27FC236}">
                <a16:creationId xmlns:a16="http://schemas.microsoft.com/office/drawing/2014/main" id="{E7AF4224-8BD9-49AD-BB65-B0BEC4995909}"/>
              </a:ext>
            </a:extLst>
          </p:cNvPr>
          <p:cNvSpPr txBox="1">
            <a:spLocks noChangeArrowheads="1"/>
          </p:cNvSpPr>
          <p:nvPr/>
        </p:nvSpPr>
        <p:spPr bwMode="auto">
          <a:xfrm rot="-5400000">
            <a:off x="3570986" y="5285015"/>
            <a:ext cx="11525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6</a:t>
            </a:r>
          </a:p>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1" i="0" u="none" strike="noStrike" cap="none" normalizeH="0" baseline="0" dirty="0" err="1">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FrSe</a:t>
            </a:r>
            <a:endParaRPr kumimoji="0" lang="de-DE" altLang="de-DE" sz="1800" b="0" i="0" u="none" strike="noStrike" cap="none" normalizeH="0" baseline="0" dirty="0">
              <a:ln>
                <a:noFill/>
              </a:ln>
              <a:solidFill>
                <a:schemeClr val="tx1"/>
              </a:solidFill>
              <a:effectLst/>
              <a:latin typeface="Arial" panose="020B0604020202020204" pitchFamily="34" charset="0"/>
            </a:endParaRPr>
          </a:p>
        </p:txBody>
      </p:sp>
      <p:sp>
        <p:nvSpPr>
          <p:cNvPr id="9" name="Textfeld 8">
            <a:extLst>
              <a:ext uri="{FF2B5EF4-FFF2-40B4-BE49-F238E27FC236}">
                <a16:creationId xmlns:a16="http://schemas.microsoft.com/office/drawing/2014/main" id="{BE01BA97-DDC2-EB7B-16DA-A7F40CD8B14F}"/>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2025080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4546436" y="1395372"/>
            <a:ext cx="6715432" cy="4987730"/>
          </a:xfrm>
        </p:spPr>
        <p:txBody>
          <a:bodyPr anchor="t">
            <a:normAutofit/>
          </a:bodyPr>
          <a:lstStyle/>
          <a:p>
            <a:pPr algn="l">
              <a:lnSpc>
                <a:spcPct val="100000"/>
              </a:lnSpc>
            </a:pPr>
            <a:r>
              <a:rPr lang="de-DE" sz="2000" b="1" dirty="0">
                <a:latin typeface="+mn-lt"/>
              </a:rPr>
              <a:t>Sprechstunden und </a:t>
            </a:r>
            <a:br>
              <a:rPr lang="de-DE" sz="2000" b="1" dirty="0">
                <a:latin typeface="+mn-lt"/>
              </a:rPr>
            </a:br>
            <a:r>
              <a:rPr lang="de-DE" sz="2000" b="1" dirty="0">
                <a:latin typeface="+mn-lt"/>
              </a:rPr>
              <a:t>Ansprechpartner*innen:</a:t>
            </a:r>
            <a:br>
              <a:rPr lang="de-DE" sz="2000" b="1" dirty="0">
                <a:latin typeface="+mn-lt"/>
              </a:rPr>
            </a:br>
            <a:br>
              <a:rPr lang="de-DE" sz="2000" b="1" dirty="0">
                <a:latin typeface="+mn-lt"/>
              </a:rPr>
            </a:br>
            <a:r>
              <a:rPr lang="de-DE" sz="1600" dirty="0">
                <a:latin typeface="+mn-lt"/>
              </a:rPr>
              <a:t>Sie finden alle Angaben über Personen und Zeiten auf unserer </a:t>
            </a:r>
            <a:r>
              <a:rPr lang="de-DE" sz="1600" dirty="0">
                <a:latin typeface="+mn-lt"/>
                <a:hlinkClick r:id="rId2"/>
              </a:rPr>
              <a:t>Homepage</a:t>
            </a:r>
            <a:r>
              <a:rPr lang="de-DE" sz="1600" dirty="0">
                <a:latin typeface="+mn-lt"/>
              </a:rPr>
              <a:t>.</a:t>
            </a:r>
            <a:br>
              <a:rPr lang="de-DE" sz="1600" dirty="0">
                <a:latin typeface="+mn-lt"/>
              </a:rPr>
            </a:br>
            <a:br>
              <a:rPr lang="de-DE" sz="1600" dirty="0">
                <a:latin typeface="+mn-lt"/>
              </a:rPr>
            </a:br>
            <a:r>
              <a:rPr lang="de-DE" sz="1600" b="1" dirty="0">
                <a:latin typeface="+mn-lt"/>
              </a:rPr>
              <a:t>Aktuelle Informationen </a:t>
            </a:r>
            <a:r>
              <a:rPr lang="de-DE" sz="1600" dirty="0">
                <a:latin typeface="+mn-lt"/>
              </a:rPr>
              <a:t>und Ankündigungen des Philosophischen Seminars finden Sie auf der Seite </a:t>
            </a:r>
            <a:r>
              <a:rPr lang="de-DE" sz="1600" dirty="0">
                <a:solidFill>
                  <a:srgbClr val="0070C0"/>
                </a:solidFill>
                <a:latin typeface="+mn-lt"/>
                <a:hlinkClick r:id="rId3"/>
              </a:rPr>
              <a:t>Aktuelles</a:t>
            </a:r>
            <a:r>
              <a:rPr lang="de-DE" sz="1600" dirty="0">
                <a:latin typeface="+mn-lt"/>
              </a:rPr>
              <a:t>,</a:t>
            </a:r>
            <a:br>
              <a:rPr lang="de-DE" sz="1600" dirty="0">
                <a:latin typeface="+mn-lt"/>
              </a:rPr>
            </a:br>
            <a:r>
              <a:rPr lang="de-DE" sz="1600" dirty="0">
                <a:latin typeface="+mn-lt"/>
              </a:rPr>
              <a:t>darunter auch Informationen zu außercurricularen Veranstaltungen, die das philosophische Seminar regelmäßig organisiert:</a:t>
            </a:r>
            <a:br>
              <a:rPr lang="de-DE" sz="1600" dirty="0">
                <a:latin typeface="+mn-lt"/>
              </a:rPr>
            </a:br>
            <a:br>
              <a:rPr lang="de-DE" sz="1600" dirty="0">
                <a:latin typeface="+mn-lt"/>
              </a:rPr>
            </a:br>
            <a:r>
              <a:rPr lang="de-DE" sz="1600" dirty="0">
                <a:latin typeface="+mn-lt"/>
              </a:rPr>
              <a:t>	- Forum Philosophie für die Grundschule</a:t>
            </a:r>
            <a:br>
              <a:rPr lang="de-DE" sz="1600" dirty="0">
                <a:latin typeface="+mn-lt"/>
              </a:rPr>
            </a:br>
            <a:r>
              <a:rPr lang="de-DE" sz="1600" dirty="0">
                <a:latin typeface="+mn-lt"/>
              </a:rPr>
              <a:t>	- Philosophie Mittenmang</a:t>
            </a:r>
            <a:br>
              <a:rPr lang="de-DE" sz="1600" dirty="0">
                <a:latin typeface="+mn-lt"/>
              </a:rPr>
            </a:br>
            <a:r>
              <a:rPr lang="de-DE" sz="1600" dirty="0">
                <a:latin typeface="+mn-lt"/>
              </a:rPr>
              <a:t>	- Interdisziplinäres Kolloquium</a:t>
            </a:r>
            <a:br>
              <a:rPr lang="de-DE" sz="1600" dirty="0">
                <a:latin typeface="+mn-lt"/>
              </a:rPr>
            </a:br>
            <a:br>
              <a:rPr lang="de-DE" sz="1600" dirty="0">
                <a:latin typeface="+mn-lt"/>
              </a:rPr>
            </a:br>
            <a:endParaRPr lang="de-DE" sz="1600" dirty="0">
              <a:latin typeface="+mn-lt"/>
            </a:endParaRPr>
          </a:p>
        </p:txBody>
      </p:sp>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8"/>
            <a:ext cx="2364757" cy="4637985"/>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6" name="Textfeld 5">
            <a:extLst>
              <a:ext uri="{FF2B5EF4-FFF2-40B4-BE49-F238E27FC236}">
                <a16:creationId xmlns:a16="http://schemas.microsoft.com/office/drawing/2014/main" id="{07D1048C-4E56-4D9C-8E86-2398AF29AE8F}"/>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3250186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4446962" y="570732"/>
            <a:ext cx="7489334" cy="6083365"/>
          </a:xfrm>
        </p:spPr>
        <p:txBody>
          <a:bodyPr anchor="t">
            <a:normAutofit/>
          </a:bodyPr>
          <a:lstStyle/>
          <a:p>
            <a:pPr algn="l"/>
            <a:r>
              <a:rPr lang="de-DE" sz="2000" b="1" dirty="0">
                <a:latin typeface="+mn-lt"/>
              </a:rPr>
              <a:t>Die Veranstaltungen des ersten Semesters:</a:t>
            </a:r>
            <a:br>
              <a:rPr lang="de-DE" sz="2000" b="1" dirty="0">
                <a:latin typeface="+mn-lt"/>
              </a:rPr>
            </a:br>
            <a:br>
              <a:rPr lang="de-DE" sz="2000" b="1" dirty="0">
                <a:latin typeface="+mn-lt"/>
              </a:rPr>
            </a:br>
            <a:r>
              <a:rPr lang="de-DE" sz="1800" dirty="0">
                <a:latin typeface="+mn-lt"/>
              </a:rPr>
              <a:t>Im kommenden Semester werden Sie zwei Module besuchen:</a:t>
            </a:r>
            <a:br>
              <a:rPr lang="de-DE" sz="1800" dirty="0">
                <a:latin typeface="+mn-lt"/>
              </a:rPr>
            </a:br>
            <a:br>
              <a:rPr lang="de-DE" sz="1800" dirty="0">
                <a:latin typeface="+mn-lt"/>
              </a:rPr>
            </a:br>
            <a:r>
              <a:rPr lang="de-DE" sz="1800" b="1" dirty="0">
                <a:latin typeface="+mn-lt"/>
              </a:rPr>
              <a:t>Modul 1</a:t>
            </a:r>
            <a:r>
              <a:rPr lang="de-DE" sz="1800" dirty="0">
                <a:latin typeface="+mn-lt"/>
              </a:rPr>
              <a:t>: Einführung in die Philosophie</a:t>
            </a:r>
            <a:br>
              <a:rPr lang="de-DE" sz="1800" dirty="0">
                <a:latin typeface="+mn-lt"/>
              </a:rPr>
            </a:br>
            <a:r>
              <a:rPr lang="de-DE" sz="1800" b="1" dirty="0">
                <a:latin typeface="+mn-lt"/>
              </a:rPr>
              <a:t>Modul 2</a:t>
            </a:r>
            <a:r>
              <a:rPr lang="de-DE" sz="1800" dirty="0">
                <a:latin typeface="+mn-lt"/>
              </a:rPr>
              <a:t>: Analytische Kompetenzen</a:t>
            </a:r>
            <a:br>
              <a:rPr lang="de-DE" sz="1800" dirty="0">
                <a:latin typeface="+mn-lt"/>
              </a:rPr>
            </a:br>
            <a:br>
              <a:rPr lang="de-DE" sz="1800" dirty="0">
                <a:latin typeface="+mn-lt"/>
              </a:rPr>
            </a:br>
            <a:r>
              <a:rPr lang="de-DE" sz="1800" b="1" dirty="0">
                <a:latin typeface="+mn-lt"/>
              </a:rPr>
              <a:t>Im </a:t>
            </a:r>
            <a:r>
              <a:rPr lang="de-DE" sz="1800" b="1" dirty="0">
                <a:solidFill>
                  <a:srgbClr val="C00000"/>
                </a:solidFill>
                <a:latin typeface="+mn-lt"/>
              </a:rPr>
              <a:t>Modul I </a:t>
            </a:r>
            <a:r>
              <a:rPr lang="de-DE" sz="1800" b="1" dirty="0">
                <a:latin typeface="+mn-lt"/>
              </a:rPr>
              <a:t>besuchen Sie zwei Veranstaltungen: </a:t>
            </a:r>
            <a:br>
              <a:rPr lang="de-DE" sz="1800" dirty="0">
                <a:latin typeface="+mn-lt"/>
              </a:rPr>
            </a:br>
            <a:br>
              <a:rPr lang="de-DE" sz="1800" dirty="0">
                <a:latin typeface="+mn-lt"/>
              </a:rPr>
            </a:br>
            <a:r>
              <a:rPr lang="de-DE" sz="1800" b="1" dirty="0">
                <a:solidFill>
                  <a:srgbClr val="C00000"/>
                </a:solidFill>
                <a:latin typeface="+mn-lt"/>
              </a:rPr>
              <a:t>- Einführung in die Philosophie </a:t>
            </a:r>
            <a:r>
              <a:rPr lang="de-DE" sz="1800" dirty="0">
                <a:latin typeface="+mn-lt"/>
              </a:rPr>
              <a:t>(Di., 16-18 Uhr, Anne Reichold)</a:t>
            </a:r>
            <a:br>
              <a:rPr lang="de-DE" sz="1800" dirty="0">
                <a:latin typeface="+mn-lt"/>
              </a:rPr>
            </a:br>
            <a:r>
              <a:rPr lang="de-DE" sz="1800" b="0" i="0" dirty="0">
                <a:solidFill>
                  <a:srgbClr val="000000"/>
                </a:solidFill>
                <a:effectLst/>
                <a:latin typeface="+mn-lt"/>
              </a:rPr>
              <a:t>In dieser Vorlesung geht es um die Frage: Was ist Philosophie? Neben einer systematischen Einführung in unterschiedliche philosophische Teilbereiche und die hier gestellten zentralen Fragen, beschäftigen wir uns exemplarisch mit unterschiedlichen philosophischen Grundpositionen und Methoden der Philosophie. </a:t>
            </a:r>
            <a:br>
              <a:rPr lang="de-DE" sz="1800" dirty="0">
                <a:latin typeface="+mn-lt"/>
              </a:rPr>
            </a:br>
            <a:br>
              <a:rPr lang="de-DE" sz="1800" dirty="0">
                <a:latin typeface="+mn-lt"/>
              </a:rPr>
            </a:br>
            <a:r>
              <a:rPr lang="de-DE" sz="1800" b="1" dirty="0">
                <a:solidFill>
                  <a:srgbClr val="C00000"/>
                </a:solidFill>
                <a:latin typeface="+mn-lt"/>
              </a:rPr>
              <a:t>- Wissenschaftliches Arbeiten in der Philosophie</a:t>
            </a:r>
            <a:r>
              <a:rPr lang="de-DE" sz="1800" b="1" dirty="0">
                <a:latin typeface="+mn-lt"/>
              </a:rPr>
              <a:t> </a:t>
            </a:r>
            <a:r>
              <a:rPr lang="de-DE" sz="1800" dirty="0">
                <a:latin typeface="+mn-lt"/>
              </a:rPr>
              <a:t>(Do., 12-14 Uhr, Pascal Delhom)</a:t>
            </a:r>
            <a:br>
              <a:rPr lang="de-DE" sz="1800" dirty="0">
                <a:latin typeface="+mn-lt"/>
              </a:rPr>
            </a:br>
            <a:r>
              <a:rPr lang="de-DE" sz="1800" dirty="0">
                <a:latin typeface="+mn-lt"/>
              </a:rPr>
              <a:t>Hier werden wir gemeinsam das Lesen und Schreiben philosophischer Texte entdecken und praktizieren. </a:t>
            </a:r>
            <a:br>
              <a:rPr lang="de-DE" sz="1800" dirty="0">
                <a:latin typeface="+mn-lt"/>
              </a:rPr>
            </a:br>
            <a:br>
              <a:rPr lang="de-DE" sz="1800" dirty="0">
                <a:latin typeface="+mn-lt"/>
              </a:rPr>
            </a:br>
            <a:r>
              <a:rPr lang="de-DE" sz="1800" b="1" i="0" dirty="0">
                <a:solidFill>
                  <a:srgbClr val="C00000"/>
                </a:solidFill>
                <a:effectLst/>
                <a:latin typeface="Calibri" panose="020F0502020204030204" pitchFamily="34" charset="0"/>
              </a:rPr>
              <a:t>Modulprüfung</a:t>
            </a:r>
            <a:r>
              <a:rPr lang="de-DE" sz="1800" b="1" i="0" dirty="0">
                <a:solidFill>
                  <a:srgbClr val="000000"/>
                </a:solidFill>
                <a:effectLst/>
                <a:latin typeface="Calibri" panose="020F0502020204030204" pitchFamily="34" charset="0"/>
              </a:rPr>
              <a:t>:</a:t>
            </a:r>
            <a:r>
              <a:rPr lang="de-DE" sz="1800" b="0" i="0" dirty="0">
                <a:solidFill>
                  <a:srgbClr val="000000"/>
                </a:solidFill>
                <a:effectLst/>
                <a:latin typeface="Calibri" panose="020F0502020204030204" pitchFamily="34" charset="0"/>
              </a:rPr>
              <a:t> Portfolio (10-12 Seiten): Übungen zum Verfassen wissenschaftlicher Textarbeit, wissenschaftlichem Arbeiten in der Philosophie und zur systematischen Einordnung philosophischer Fragen und Themen.</a:t>
            </a:r>
            <a:endParaRPr lang="de-DE" sz="1800" dirty="0">
              <a:latin typeface="+mn-lt"/>
            </a:endParaRPr>
          </a:p>
        </p:txBody>
      </p:sp>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9"/>
            <a:ext cx="2418799" cy="4631848"/>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400" b="1"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400" b="1"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6" name="Textfeld 5">
            <a:extLst>
              <a:ext uri="{FF2B5EF4-FFF2-40B4-BE49-F238E27FC236}">
                <a16:creationId xmlns:a16="http://schemas.microsoft.com/office/drawing/2014/main" id="{1F6CF206-F4C2-0110-F90C-EB6F27DF639E}"/>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2507087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3992830" y="565707"/>
            <a:ext cx="7489334" cy="5337593"/>
          </a:xfrm>
        </p:spPr>
        <p:txBody>
          <a:bodyPr anchor="t">
            <a:normAutofit/>
          </a:bodyPr>
          <a:lstStyle/>
          <a:p>
            <a:pPr marL="449580" algn="l">
              <a:spcBef>
                <a:spcPts val="1400"/>
              </a:spcBef>
              <a:spcAft>
                <a:spcPts val="1400"/>
              </a:spcAft>
            </a:pPr>
            <a:r>
              <a:rPr lang="de-DE" sz="1800" b="1" dirty="0">
                <a:solidFill>
                  <a:schemeClr val="bg1">
                    <a:lumMod val="75000"/>
                  </a:schemeClr>
                </a:solidFill>
                <a:latin typeface="+mn-lt"/>
              </a:rPr>
              <a:t>Die Veranstaltungen des ersten Semesters:</a:t>
            </a:r>
            <a:br>
              <a:rPr lang="de-DE" sz="1800" b="1" dirty="0">
                <a:solidFill>
                  <a:schemeClr val="bg1">
                    <a:lumMod val="75000"/>
                  </a:schemeClr>
                </a:solidFill>
                <a:latin typeface="+mn-lt"/>
              </a:rPr>
            </a:br>
            <a:br>
              <a:rPr lang="de-DE" sz="1800" b="1" dirty="0">
                <a:solidFill>
                  <a:schemeClr val="bg1">
                    <a:lumMod val="75000"/>
                  </a:schemeClr>
                </a:solidFill>
                <a:latin typeface="+mn-lt"/>
              </a:rPr>
            </a:br>
            <a:r>
              <a:rPr lang="de-DE" sz="1600" dirty="0">
                <a:solidFill>
                  <a:schemeClr val="bg1">
                    <a:lumMod val="75000"/>
                  </a:schemeClr>
                </a:solidFill>
                <a:latin typeface="+mn-lt"/>
              </a:rPr>
              <a:t>Im kommenden Semester werden Sie drei Veranstaltungen in zwei Modulen besuchen:</a:t>
            </a:r>
            <a:br>
              <a:rPr lang="de-DE" sz="1600" dirty="0">
                <a:solidFill>
                  <a:schemeClr val="bg1">
                    <a:lumMod val="75000"/>
                  </a:schemeClr>
                </a:solidFill>
                <a:latin typeface="+mn-lt"/>
              </a:rPr>
            </a:br>
            <a:r>
              <a:rPr lang="de-DE" sz="1600" b="1" dirty="0">
                <a:solidFill>
                  <a:schemeClr val="bg1">
                    <a:lumMod val="75000"/>
                  </a:schemeClr>
                </a:solidFill>
                <a:latin typeface="+mn-lt"/>
              </a:rPr>
              <a:t>Modul 1</a:t>
            </a:r>
            <a:r>
              <a:rPr lang="de-DE" sz="1600" dirty="0">
                <a:solidFill>
                  <a:schemeClr val="bg1">
                    <a:lumMod val="75000"/>
                  </a:schemeClr>
                </a:solidFill>
                <a:latin typeface="+mn-lt"/>
              </a:rPr>
              <a:t>: Einführung in die Philosophie</a:t>
            </a:r>
            <a:br>
              <a:rPr lang="de-DE" sz="1600" dirty="0">
                <a:solidFill>
                  <a:schemeClr val="bg1">
                    <a:lumMod val="75000"/>
                  </a:schemeClr>
                </a:solidFill>
                <a:latin typeface="+mn-lt"/>
              </a:rPr>
            </a:br>
            <a:r>
              <a:rPr lang="de-DE" sz="1600" b="1" dirty="0">
                <a:solidFill>
                  <a:schemeClr val="bg1">
                    <a:lumMod val="75000"/>
                  </a:schemeClr>
                </a:solidFill>
                <a:latin typeface="+mn-lt"/>
              </a:rPr>
              <a:t>Modul 2</a:t>
            </a:r>
            <a:r>
              <a:rPr lang="de-DE" sz="1600" dirty="0">
                <a:solidFill>
                  <a:schemeClr val="bg1">
                    <a:lumMod val="75000"/>
                  </a:schemeClr>
                </a:solidFill>
                <a:latin typeface="+mn-lt"/>
              </a:rPr>
              <a:t>: Analytische Kompetenzen</a:t>
            </a:r>
            <a:br>
              <a:rPr lang="de-DE" sz="1600" dirty="0">
                <a:solidFill>
                  <a:schemeClr val="bg1">
                    <a:lumMod val="75000"/>
                  </a:schemeClr>
                </a:solidFill>
                <a:latin typeface="+mn-lt"/>
              </a:rPr>
            </a:br>
            <a:br>
              <a:rPr lang="de-DE" sz="1600" dirty="0">
                <a:solidFill>
                  <a:schemeClr val="bg1">
                    <a:lumMod val="75000"/>
                  </a:schemeClr>
                </a:solidFill>
                <a:latin typeface="+mn-lt"/>
              </a:rPr>
            </a:br>
            <a:br>
              <a:rPr lang="de-DE" sz="1600" dirty="0">
                <a:latin typeface="+mn-lt"/>
              </a:rPr>
            </a:br>
            <a:r>
              <a:rPr lang="de-DE" sz="1800" b="1" i="0" dirty="0">
                <a:solidFill>
                  <a:srgbClr val="C00000"/>
                </a:solidFill>
                <a:effectLst/>
                <a:latin typeface="+mn-lt"/>
              </a:rPr>
              <a:t>Im Modul II wird ein Seminar angeboten, das durch ein Tutorium ergänzt wird</a:t>
            </a:r>
            <a:r>
              <a:rPr lang="de-DE" sz="1800" b="0" i="0" dirty="0">
                <a:solidFill>
                  <a:srgbClr val="000000"/>
                </a:solidFill>
                <a:effectLst/>
                <a:latin typeface="+mn-lt"/>
              </a:rPr>
              <a:t>. </a:t>
            </a:r>
            <a:br>
              <a:rPr lang="de-DE" sz="1800" b="0" i="0" dirty="0">
                <a:solidFill>
                  <a:srgbClr val="000000"/>
                </a:solidFill>
                <a:effectLst/>
                <a:latin typeface="+mn-lt"/>
              </a:rPr>
            </a:br>
            <a:r>
              <a:rPr lang="de-DE" sz="1800" b="0" i="0" dirty="0">
                <a:solidFill>
                  <a:srgbClr val="000000"/>
                </a:solidFill>
                <a:effectLst/>
                <a:latin typeface="+mn-lt"/>
              </a:rPr>
              <a:t>Der Besuch des Tutoriums ist fakultativ.</a:t>
            </a:r>
            <a:br>
              <a:rPr lang="de-DE" sz="1800" dirty="0">
                <a:latin typeface="+mn-lt"/>
              </a:rPr>
            </a:br>
            <a:br>
              <a:rPr lang="de-DE" sz="1800" dirty="0">
                <a:latin typeface="+mn-lt"/>
              </a:rPr>
            </a:br>
            <a:r>
              <a:rPr lang="de-DE" sz="1800" b="1" dirty="0">
                <a:solidFill>
                  <a:srgbClr val="C00000"/>
                </a:solidFill>
                <a:latin typeface="+mn-lt"/>
              </a:rPr>
              <a:t>Analytische Kompetenzen</a:t>
            </a:r>
            <a:r>
              <a:rPr lang="de-DE" sz="1800" b="1" dirty="0">
                <a:latin typeface="+mn-lt"/>
              </a:rPr>
              <a:t> </a:t>
            </a:r>
            <a:r>
              <a:rPr lang="de-DE" sz="1800" dirty="0">
                <a:latin typeface="+mn-lt"/>
              </a:rPr>
              <a:t>(Di., 10-12 Uhr (Gruppe I) und Fr., 8-10 Uhr (Gruppe II), Karl Christoph Reinmuth)</a:t>
            </a:r>
            <a:br>
              <a:rPr lang="de-DE" sz="1800" dirty="0">
                <a:latin typeface="+mn-lt"/>
              </a:rPr>
            </a:br>
            <a:r>
              <a:rPr lang="de-DE" sz="1800" b="0" i="0" dirty="0">
                <a:solidFill>
                  <a:srgbClr val="000000"/>
                </a:solidFill>
                <a:effectLst/>
                <a:latin typeface="+mn-lt"/>
              </a:rPr>
              <a:t>In diesem Seminar werden wir uns mit der Interpretation und Beurteilung von Argumentationen und der Klärung von Begriffen beschäftigen.</a:t>
            </a:r>
            <a:br>
              <a:rPr lang="de-DE" sz="1800" b="0" i="0" dirty="0">
                <a:solidFill>
                  <a:srgbClr val="000000"/>
                </a:solidFill>
                <a:effectLst/>
                <a:latin typeface="+mn-lt"/>
              </a:rPr>
            </a:br>
            <a:br>
              <a:rPr lang="de-DE" sz="1800" b="0" i="0" dirty="0">
                <a:solidFill>
                  <a:srgbClr val="000000"/>
                </a:solidFill>
                <a:effectLst/>
                <a:latin typeface="+mn-lt"/>
              </a:rPr>
            </a:br>
            <a:r>
              <a:rPr lang="de-DE" sz="1800" b="1" i="0" dirty="0">
                <a:solidFill>
                  <a:srgbClr val="C00000"/>
                </a:solidFill>
                <a:effectLst/>
                <a:latin typeface="+mn-lt"/>
              </a:rPr>
              <a:t>Tutorium</a:t>
            </a:r>
            <a:br>
              <a:rPr lang="de-DE" sz="1800" b="0" i="0" dirty="0">
                <a:solidFill>
                  <a:srgbClr val="000000"/>
                </a:solidFill>
                <a:effectLst/>
                <a:latin typeface="+mn-lt"/>
              </a:rPr>
            </a:br>
            <a:r>
              <a:rPr lang="de-DE" sz="1800" b="0" i="0" dirty="0">
                <a:solidFill>
                  <a:srgbClr val="000000"/>
                </a:solidFill>
                <a:effectLst/>
                <a:latin typeface="+mn-lt"/>
              </a:rPr>
              <a:t>Die </a:t>
            </a:r>
            <a:r>
              <a:rPr lang="de-DE" sz="1800" b="0" i="0" dirty="0" err="1">
                <a:solidFill>
                  <a:srgbClr val="000000"/>
                </a:solidFill>
                <a:effectLst/>
                <a:latin typeface="+mn-lt"/>
              </a:rPr>
              <a:t>Tutoriumszeit</a:t>
            </a:r>
            <a:r>
              <a:rPr lang="de-DE" sz="1800" b="0" i="0" dirty="0">
                <a:solidFill>
                  <a:srgbClr val="000000"/>
                </a:solidFill>
                <a:effectLst/>
                <a:latin typeface="+mn-lt"/>
              </a:rPr>
              <a:t> wird in der ersten Seminarsitzung bekannt gegeben.</a:t>
            </a:r>
            <a:endParaRPr lang="de-DE" sz="1800" b="1" dirty="0">
              <a:latin typeface="+mn-lt"/>
            </a:endParaRPr>
          </a:p>
        </p:txBody>
      </p:sp>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9"/>
            <a:ext cx="2364757" cy="4521384"/>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600" b="1"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400" b="1"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400" dirty="0" err="1">
                <a:solidFill>
                  <a:srgbClr val="0070C0"/>
                </a:solidFill>
              </a:rPr>
              <a:t>Fachschaftsvertretung</a:t>
            </a:r>
            <a:endParaRPr lang="de-DE" sz="1400"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sp>
        <p:nvSpPr>
          <p:cNvPr id="6" name="Textfeld 5">
            <a:extLst>
              <a:ext uri="{FF2B5EF4-FFF2-40B4-BE49-F238E27FC236}">
                <a16:creationId xmlns:a16="http://schemas.microsoft.com/office/drawing/2014/main" id="{30624D3F-02D6-0551-A6DF-EAA0BCE4E40A}"/>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1287667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F518B-8736-44A3-905A-596FEB88334E}"/>
              </a:ext>
            </a:extLst>
          </p:cNvPr>
          <p:cNvSpPr>
            <a:spLocks noGrp="1"/>
          </p:cNvSpPr>
          <p:nvPr>
            <p:ph type="ctrTitle"/>
          </p:nvPr>
        </p:nvSpPr>
        <p:spPr>
          <a:xfrm>
            <a:off x="4416277" y="1216630"/>
            <a:ext cx="7618068" cy="5036884"/>
          </a:xfrm>
        </p:spPr>
        <p:txBody>
          <a:bodyPr anchor="t">
            <a:normAutofit fontScale="90000"/>
          </a:bodyPr>
          <a:lstStyle/>
          <a:p>
            <a:pPr algn="l">
              <a:lnSpc>
                <a:spcPct val="100000"/>
              </a:lnSpc>
            </a:pPr>
            <a:r>
              <a:rPr lang="de-DE" sz="2700" b="1" dirty="0">
                <a:latin typeface="+mn-lt"/>
              </a:rPr>
              <a:t>Die Fachschaftsvertretung Philosophie</a:t>
            </a:r>
            <a:br>
              <a:rPr lang="de-DE" sz="2000" b="1" dirty="0">
                <a:solidFill>
                  <a:schemeClr val="bg1">
                    <a:lumMod val="75000"/>
                  </a:schemeClr>
                </a:solidFill>
                <a:latin typeface="+mn-lt"/>
              </a:rPr>
            </a:br>
            <a:br>
              <a:rPr lang="de-DE" sz="1600" dirty="0">
                <a:latin typeface="+mn-lt"/>
              </a:rPr>
            </a:br>
            <a:br>
              <a:rPr lang="de-DE" sz="1600" dirty="0">
                <a:latin typeface="+mn-lt"/>
              </a:rPr>
            </a:br>
            <a:r>
              <a:rPr lang="de-DE" sz="2000" dirty="0">
                <a:latin typeface="+mn-lt"/>
              </a:rPr>
              <a:t>Die Mitglieder der </a:t>
            </a:r>
            <a:r>
              <a:rPr lang="de-DE" sz="2000" dirty="0" err="1">
                <a:latin typeface="+mn-lt"/>
              </a:rPr>
              <a:t>Fachschaftsvertretung</a:t>
            </a:r>
            <a:r>
              <a:rPr lang="de-DE" sz="2000" dirty="0">
                <a:latin typeface="+mn-lt"/>
              </a:rPr>
              <a:t> sind </a:t>
            </a:r>
            <a:br>
              <a:rPr lang="de-DE" sz="2000" dirty="0">
                <a:latin typeface="+mn-lt"/>
              </a:rPr>
            </a:br>
            <a:r>
              <a:rPr lang="de-DE" sz="2000" b="1" dirty="0">
                <a:latin typeface="+mn-lt"/>
              </a:rPr>
              <a:t>Effi, Ilayda, Michelle, Felix, Marc, Philipp, Tristan</a:t>
            </a:r>
            <a:br>
              <a:rPr lang="de-DE" sz="2000" b="1" dirty="0">
                <a:latin typeface="+mn-lt"/>
              </a:rPr>
            </a:br>
            <a:br>
              <a:rPr lang="de-DE" sz="2000" b="1" dirty="0">
                <a:latin typeface="+mn-lt"/>
              </a:rPr>
            </a:br>
            <a:r>
              <a:rPr lang="de-DE" sz="2000" dirty="0">
                <a:latin typeface="+mn-lt"/>
              </a:rPr>
              <a:t>Bei Fragen und Unsicherheiten aller Art könnt ihr Euch jederzeit an uns wenden</a:t>
            </a:r>
            <a:br>
              <a:rPr lang="de-DE" sz="2000" dirty="0">
                <a:latin typeface="+mn-lt"/>
              </a:rPr>
            </a:br>
            <a:br>
              <a:rPr lang="de-DE" sz="2000" dirty="0">
                <a:latin typeface="+mn-lt"/>
              </a:rPr>
            </a:br>
            <a:r>
              <a:rPr lang="de-DE" sz="2000" dirty="0">
                <a:latin typeface="+mn-lt"/>
              </a:rPr>
              <a:t>- per Mail an:	</a:t>
            </a:r>
            <a:r>
              <a:rPr lang="de-DE" sz="2000" b="1" dirty="0" err="1">
                <a:latin typeface="+mn-lt"/>
              </a:rPr>
              <a:t>fv-philosophie@uni-flensburg.de</a:t>
            </a:r>
            <a:br>
              <a:rPr lang="de-DE" sz="2000" b="1" dirty="0">
                <a:latin typeface="+mn-lt"/>
              </a:rPr>
            </a:br>
            <a:br>
              <a:rPr lang="de-DE" sz="2000" dirty="0">
                <a:latin typeface="+mn-lt"/>
              </a:rPr>
            </a:br>
            <a:r>
              <a:rPr lang="de-DE" sz="2000" dirty="0">
                <a:latin typeface="+mn-lt"/>
              </a:rPr>
              <a:t>- über die Mailadressen und </a:t>
            </a:r>
            <a:r>
              <a:rPr lang="de-DE" sz="2000" i="1" dirty="0" err="1">
                <a:latin typeface="+mn-lt"/>
              </a:rPr>
              <a:t>Social</a:t>
            </a:r>
            <a:r>
              <a:rPr lang="de-DE" sz="2000" i="1" dirty="0">
                <a:latin typeface="+mn-lt"/>
              </a:rPr>
              <a:t> Media</a:t>
            </a:r>
            <a:r>
              <a:rPr lang="de-DE" sz="2000" dirty="0">
                <a:latin typeface="+mn-lt"/>
              </a:rPr>
              <a:t>, die auf unserer Homepage angegeben werden: </a:t>
            </a:r>
            <a:r>
              <a:rPr lang="de-DE" sz="2000" b="1" dirty="0">
                <a:latin typeface="+mn-lt"/>
              </a:rPr>
              <a:t>https://www.uni-flensburg.de/philosophie/</a:t>
            </a:r>
            <a:r>
              <a:rPr lang="de-DE" sz="2000" b="1" dirty="0" err="1">
                <a:latin typeface="+mn-lt"/>
              </a:rPr>
              <a:t>fachschaft</a:t>
            </a:r>
            <a:r>
              <a:rPr lang="de-DE" sz="2000" b="1" dirty="0">
                <a:latin typeface="+mn-lt"/>
              </a:rPr>
              <a:t>/</a:t>
            </a:r>
            <a:br>
              <a:rPr lang="de-DE" sz="2000" b="1" dirty="0">
                <a:latin typeface="+mn-lt"/>
              </a:rPr>
            </a:br>
            <a:br>
              <a:rPr lang="de-DE" sz="2000" b="1" dirty="0">
                <a:latin typeface="+mn-lt"/>
              </a:rPr>
            </a:br>
            <a:r>
              <a:rPr lang="de-DE" sz="2000" dirty="0">
                <a:latin typeface="+mn-lt"/>
              </a:rPr>
              <a:t>- per QR-Code mit dem Einladungs-Link </a:t>
            </a:r>
            <a:br>
              <a:rPr lang="de-DE" sz="2000" dirty="0">
                <a:latin typeface="+mn-lt"/>
              </a:rPr>
            </a:br>
            <a:r>
              <a:rPr lang="de-DE" sz="2000" dirty="0">
                <a:latin typeface="+mn-lt"/>
              </a:rPr>
              <a:t>zur </a:t>
            </a:r>
            <a:r>
              <a:rPr lang="de-DE" sz="2000" b="1" dirty="0">
                <a:latin typeface="+mn-lt"/>
              </a:rPr>
              <a:t>Ersti WhatsApp Gruppe </a:t>
            </a:r>
            <a:r>
              <a:rPr lang="de-DE" sz="2000" dirty="0">
                <a:latin typeface="+mn-lt"/>
              </a:rPr>
              <a:t>:</a:t>
            </a:r>
            <a:br>
              <a:rPr lang="de-DE" sz="1600" dirty="0">
                <a:latin typeface="+mn-lt"/>
              </a:rPr>
            </a:br>
            <a:br>
              <a:rPr lang="de-DE" sz="1600" b="1" dirty="0">
                <a:latin typeface="+mn-lt"/>
              </a:rPr>
            </a:br>
            <a:endParaRPr lang="de-DE" sz="1600" dirty="0">
              <a:latin typeface="+mn-lt"/>
            </a:endParaRPr>
          </a:p>
        </p:txBody>
      </p:sp>
      <p:sp>
        <p:nvSpPr>
          <p:cNvPr id="3" name="Untertitel 2">
            <a:extLst>
              <a:ext uri="{FF2B5EF4-FFF2-40B4-BE49-F238E27FC236}">
                <a16:creationId xmlns:a16="http://schemas.microsoft.com/office/drawing/2014/main" id="{E3D5C560-625F-4604-992F-1D448C49E028}"/>
              </a:ext>
            </a:extLst>
          </p:cNvPr>
          <p:cNvSpPr>
            <a:spLocks noGrp="1"/>
          </p:cNvSpPr>
          <p:nvPr>
            <p:ph type="subTitle" idx="1"/>
          </p:nvPr>
        </p:nvSpPr>
        <p:spPr>
          <a:xfrm>
            <a:off x="477824" y="1953058"/>
            <a:ext cx="2412521" cy="4300455"/>
          </a:xfrm>
        </p:spPr>
        <p:txBody>
          <a:bodyPr>
            <a:normAutofit/>
          </a:bodyPr>
          <a:lstStyle/>
          <a:p>
            <a:pPr marL="342900" indent="-342900" algn="l">
              <a:lnSpc>
                <a:spcPct val="150000"/>
              </a:lnSpc>
              <a:spcBef>
                <a:spcPts val="0"/>
              </a:spcBef>
              <a:buFont typeface="Arial" panose="020B0604020202020204" pitchFamily="34" charset="0"/>
              <a:buChar char="•"/>
            </a:pPr>
            <a:r>
              <a:rPr lang="de-DE" sz="1400" dirty="0">
                <a:solidFill>
                  <a:srgbClr val="0070C0"/>
                </a:solidFill>
              </a:rPr>
              <a:t>Begrüßung</a:t>
            </a:r>
          </a:p>
          <a:p>
            <a:pPr marL="342900" indent="-342900" algn="l">
              <a:lnSpc>
                <a:spcPct val="150000"/>
              </a:lnSpc>
              <a:spcBef>
                <a:spcPts val="0"/>
              </a:spcBef>
              <a:buFont typeface="Arial" panose="020B0604020202020204" pitchFamily="34" charset="0"/>
              <a:buChar char="•"/>
            </a:pPr>
            <a:r>
              <a:rPr lang="de-DE" sz="1400" dirty="0">
                <a:solidFill>
                  <a:srgbClr val="0070C0"/>
                </a:solidFill>
              </a:rPr>
              <a:t>Wer wir sind</a:t>
            </a:r>
          </a:p>
          <a:p>
            <a:pPr marL="342900" indent="-342900" algn="l">
              <a:lnSpc>
                <a:spcPct val="150000"/>
              </a:lnSpc>
              <a:spcBef>
                <a:spcPts val="0"/>
              </a:spcBef>
              <a:buFont typeface="Arial" panose="020B0604020202020204" pitchFamily="34" charset="0"/>
              <a:buChar char="•"/>
            </a:pPr>
            <a:r>
              <a:rPr lang="de-DE" sz="1400" dirty="0">
                <a:solidFill>
                  <a:srgbClr val="0070C0"/>
                </a:solidFill>
              </a:rPr>
              <a:t>Der Studiengang</a:t>
            </a:r>
          </a:p>
          <a:p>
            <a:pPr marL="342900" indent="-342900" algn="l">
              <a:lnSpc>
                <a:spcPct val="150000"/>
              </a:lnSpc>
              <a:spcBef>
                <a:spcPts val="0"/>
              </a:spcBef>
              <a:buFont typeface="Arial" panose="020B0604020202020204" pitchFamily="34" charset="0"/>
              <a:buChar char="•"/>
            </a:pPr>
            <a:r>
              <a:rPr lang="de-DE" sz="1400" dirty="0">
                <a:solidFill>
                  <a:srgbClr val="0070C0"/>
                </a:solidFill>
              </a:rPr>
              <a:t>Sprechstunden und Aktuelles</a:t>
            </a:r>
          </a:p>
          <a:p>
            <a:pPr marL="342900" indent="-342900" algn="l">
              <a:lnSpc>
                <a:spcPct val="150000"/>
              </a:lnSpc>
              <a:spcBef>
                <a:spcPts val="0"/>
              </a:spcBef>
              <a:buFont typeface="Arial" panose="020B0604020202020204" pitchFamily="34" charset="0"/>
              <a:buChar char="•"/>
            </a:pPr>
            <a:r>
              <a:rPr lang="de-DE" sz="1400" dirty="0">
                <a:solidFill>
                  <a:srgbClr val="0070C0"/>
                </a:solidFill>
              </a:rPr>
              <a:t>Erstes Semester</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Einführung in die Philosophie</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Wissenschaftliches Arbeiten</a:t>
            </a:r>
          </a:p>
          <a:p>
            <a:pPr marL="800100" lvl="1" indent="-342900" algn="l">
              <a:lnSpc>
                <a:spcPct val="100000"/>
              </a:lnSpc>
              <a:spcBef>
                <a:spcPts val="600"/>
              </a:spcBef>
              <a:buFont typeface="Arial" panose="020B0604020202020204" pitchFamily="34" charset="0"/>
              <a:buChar char="•"/>
            </a:pPr>
            <a:r>
              <a:rPr lang="de-DE" sz="1200" dirty="0">
                <a:solidFill>
                  <a:srgbClr val="0070C0"/>
                </a:solidFill>
              </a:rPr>
              <a:t>Analytische Kompetenzen</a:t>
            </a:r>
            <a:endParaRPr lang="de-DE" sz="1400" dirty="0">
              <a:solidFill>
                <a:srgbClr val="0070C0"/>
              </a:solidFill>
            </a:endParaRPr>
          </a:p>
          <a:p>
            <a:pPr marL="342900" indent="-342900" algn="l">
              <a:lnSpc>
                <a:spcPct val="150000"/>
              </a:lnSpc>
              <a:spcBef>
                <a:spcPts val="0"/>
              </a:spcBef>
              <a:buFont typeface="Arial" panose="020B0604020202020204" pitchFamily="34" charset="0"/>
              <a:buChar char="•"/>
            </a:pPr>
            <a:r>
              <a:rPr lang="de-DE" sz="1600" b="1" dirty="0" err="1">
                <a:solidFill>
                  <a:srgbClr val="0070C0"/>
                </a:solidFill>
              </a:rPr>
              <a:t>Fachschaftsvertretung</a:t>
            </a:r>
            <a:endParaRPr lang="de-DE" sz="1600" b="1" dirty="0">
              <a:solidFill>
                <a:srgbClr val="0070C0"/>
              </a:solidFill>
            </a:endParaRPr>
          </a:p>
        </p:txBody>
      </p:sp>
      <p:pic>
        <p:nvPicPr>
          <p:cNvPr id="4" name="Grafik 3">
            <a:extLst>
              <a:ext uri="{FF2B5EF4-FFF2-40B4-BE49-F238E27FC236}">
                <a16:creationId xmlns:a16="http://schemas.microsoft.com/office/drawing/2014/main" id="{20C57B96-65F2-405C-87CC-D6F04689713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477824" y="485927"/>
            <a:ext cx="2541537" cy="1189449"/>
          </a:xfrm>
          <a:prstGeom prst="rect">
            <a:avLst/>
          </a:prstGeom>
        </p:spPr>
      </p:pic>
      <p:pic>
        <p:nvPicPr>
          <p:cNvPr id="6" name="Grafik 5">
            <a:extLst>
              <a:ext uri="{FF2B5EF4-FFF2-40B4-BE49-F238E27FC236}">
                <a16:creationId xmlns:a16="http://schemas.microsoft.com/office/drawing/2014/main" id="{65BEE193-3B30-94AF-CD9F-BCFA8AFF6898}"/>
              </a:ext>
            </a:extLst>
          </p:cNvPr>
          <p:cNvPicPr>
            <a:picLocks noChangeAspect="1"/>
          </p:cNvPicPr>
          <p:nvPr/>
        </p:nvPicPr>
        <p:blipFill>
          <a:blip r:embed="rId3"/>
          <a:stretch>
            <a:fillRect/>
          </a:stretch>
        </p:blipFill>
        <p:spPr>
          <a:xfrm>
            <a:off x="8971286" y="4684844"/>
            <a:ext cx="1568669" cy="1568669"/>
          </a:xfrm>
          <a:prstGeom prst="rect">
            <a:avLst/>
          </a:prstGeom>
        </p:spPr>
      </p:pic>
      <p:sp>
        <p:nvSpPr>
          <p:cNvPr id="7" name="Textfeld 6">
            <a:extLst>
              <a:ext uri="{FF2B5EF4-FFF2-40B4-BE49-F238E27FC236}">
                <a16:creationId xmlns:a16="http://schemas.microsoft.com/office/drawing/2014/main" id="{432F7BBF-7104-4F4B-2125-659928AE60E2}"/>
              </a:ext>
            </a:extLst>
          </p:cNvPr>
          <p:cNvSpPr txBox="1"/>
          <p:nvPr/>
        </p:nvSpPr>
        <p:spPr>
          <a:xfrm>
            <a:off x="10697923" y="347427"/>
            <a:ext cx="1016253" cy="276999"/>
          </a:xfrm>
          <a:prstGeom prst="rect">
            <a:avLst/>
          </a:prstGeom>
          <a:noFill/>
        </p:spPr>
        <p:txBody>
          <a:bodyPr wrap="square">
            <a:spAutoFit/>
          </a:bodyPr>
          <a:lstStyle/>
          <a:p>
            <a:pPr algn="l">
              <a:lnSpc>
                <a:spcPct val="100000"/>
              </a:lnSpc>
              <a:spcBef>
                <a:spcPts val="0"/>
              </a:spcBef>
            </a:pPr>
            <a:r>
              <a:rPr lang="de-DE" sz="1200" dirty="0">
                <a:solidFill>
                  <a:srgbClr val="0070C0"/>
                </a:solidFill>
              </a:rPr>
              <a:t>09.09.2025</a:t>
            </a:r>
          </a:p>
        </p:txBody>
      </p:sp>
    </p:spTree>
    <p:extLst>
      <p:ext uri="{BB962C8B-B14F-4D97-AF65-F5344CB8AC3E}">
        <p14:creationId xmlns:p14="http://schemas.microsoft.com/office/powerpoint/2010/main" val="241359424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1096</Words>
  <Application>Microsoft Office PowerPoint</Application>
  <PresentationFormat>Breitbild</PresentationFormat>
  <Paragraphs>143</Paragraphs>
  <Slides>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8</vt:i4>
      </vt:variant>
    </vt:vector>
  </HeadingPairs>
  <TitlesOfParts>
    <vt:vector size="13" baseType="lpstr">
      <vt:lpstr>Arial</vt:lpstr>
      <vt:lpstr>Arial Black</vt:lpstr>
      <vt:lpstr>Calibri</vt:lpstr>
      <vt:lpstr>Calibri Light</vt:lpstr>
      <vt:lpstr>Office</vt:lpstr>
      <vt:lpstr>Herzlich Willkommen am philosophischen Seminar der Europa-Universität Flensburg</vt:lpstr>
      <vt:lpstr>Wer wir sind: Professor*innen und Mitarbeiter*innen: Prof. Dr. Anne Reichold Prof. Dr. Thomas Szanto Dr. habil. Pascal Delhom Dr. Sandra Frey Stella Lorenz Dr. Karl Christoph Reinmuth  Lukas Teckentrup  Privatdozent*innen, abgeordnete Lehrkräfte und Lehrbeauftragte: Dr. Jürgen Nordmann Anja Reinmuth  PD Dr. David P. Schweikard Dr. Ralf Sommermeier  Sekretariat: Kamila Kubelke kamila.kubelke@uni-flensburg.de</vt:lpstr>
      <vt:lpstr>PowerPoint-Präsentation</vt:lpstr>
      <vt:lpstr>PowerPoint-Präsentation</vt:lpstr>
      <vt:lpstr>Sprechstunden und  Ansprechpartner*innen:  Sie finden alle Angaben über Personen und Zeiten auf unserer Homepage.  Aktuelle Informationen und Ankündigungen des Philosophischen Seminars finden Sie auf der Seite Aktuelles, darunter auch Informationen zu außercurricularen Veranstaltungen, die das philosophische Seminar regelmäßig organisiert:   - Forum Philosophie für die Grundschule  - Philosophie Mittenmang  - Interdisziplinäres Kolloquium  </vt:lpstr>
      <vt:lpstr>Die Veranstaltungen des ersten Semesters:  Im kommenden Semester werden Sie zwei Module besuchen:  Modul 1: Einführung in die Philosophie Modul 2: Analytische Kompetenzen  Im Modul I besuchen Sie zwei Veranstaltungen:   - Einführung in die Philosophie (Di., 16-18 Uhr, Anne Reichold) In dieser Vorlesung geht es um die Frage: Was ist Philosophie? Neben einer systematischen Einführung in unterschiedliche philosophische Teilbereiche und die hier gestellten zentralen Fragen, beschäftigen wir uns exemplarisch mit unterschiedlichen philosophischen Grundpositionen und Methoden der Philosophie.   - Wissenschaftliches Arbeiten in der Philosophie (Do., 12-14 Uhr, Pascal Delhom) Hier werden wir gemeinsam das Lesen und Schreiben philosophischer Texte entdecken und praktizieren.   Modulprüfung: Portfolio (10-12 Seiten): Übungen zum Verfassen wissenschaftlicher Textarbeit, wissenschaftlichem Arbeiten in der Philosophie und zur systematischen Einordnung philosophischer Fragen und Themen.</vt:lpstr>
      <vt:lpstr>Die Veranstaltungen des ersten Semesters:  Im kommenden Semester werden Sie drei Veranstaltungen in zwei Modulen besuchen: Modul 1: Einführung in die Philosophie Modul 2: Analytische Kompetenzen   Im Modul II wird ein Seminar angeboten, das durch ein Tutorium ergänzt wird.  Der Besuch des Tutoriums ist fakultativ.  Analytische Kompetenzen (Di., 10-12 Uhr (Gruppe I) und Fr., 8-10 Uhr (Gruppe II), Karl Christoph Reinmuth) In diesem Seminar werden wir uns mit der Interpretation und Beurteilung von Argumentationen und der Klärung von Begriffen beschäftigen.  Tutorium Die Tutoriumszeit wird in der ersten Seminarsitzung bekannt gegeben.</vt:lpstr>
      <vt:lpstr>Die Fachschaftsvertretung Philosophie   Die Mitglieder der Fachschaftsvertretung sind  Effi, Ilayda, Michelle, Felix, Marc, Philipp, Tristan  Bei Fragen und Unsicherheiten aller Art könnt ihr Euch jederzeit an uns wenden  - per Mail an: fv-philosophie@uni-flensburg.de  - über die Mailadressen und Social Media, die auf unserer Homepage angegeben werden: https://www.uni-flensburg.de/philosophie/fachschaft/  - per QR-Code mit dem Einladungs-Link  zur Ersti WhatsApp Gruppe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 bedeutet der Frosch als Symbolik in Japan und anderen östlichen Kulturen?  Die fernöstliche Symbolik zeigt den Frosch als weiblichen Geist (Yin). Sowohl in China als auch in Japan bringt der Frosch Wohlstand und Glück.   Geschichten erzählen uns, dass der Geldfrosch aus China das bevorzugte Haustier für den Gott des Reichtums war. Im Feng-Shui ist die beste Platzierung für Froschfiguren näher der Haustür, um Gäste mit einem positiven Chi und Wohlstand willkommen zu heißen.  Japaner tragen oft Froschamulette, um ihr Glück oder ihre Sicherheit auf Reisen zu gewährleisten. In asiatischen Kulturen wird angenommen, dass das Quaken eines Frosches den Regen mit sich bringt, welches mit dem Wachstum von Pflanzen und guten Ernten in Verbindung gebracht wird.</dc:title>
  <dc:creator>Pascal Delhom</dc:creator>
  <cp:lastModifiedBy>Pascal Delhom</cp:lastModifiedBy>
  <cp:revision>70</cp:revision>
  <cp:lastPrinted>2020-05-31T17:04:39Z</cp:lastPrinted>
  <dcterms:created xsi:type="dcterms:W3CDTF">2020-05-31T16:19:53Z</dcterms:created>
  <dcterms:modified xsi:type="dcterms:W3CDTF">2025-09-09T06:43:54Z</dcterms:modified>
</cp:coreProperties>
</file>