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8" r:id="rId4"/>
    <p:sldId id="257" r:id="rId5"/>
    <p:sldId id="263" r:id="rId6"/>
  </p:sldIdLst>
  <p:sldSz cx="6858000" cy="9144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2190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5B4FC-BA4F-43F0-8BBA-36A41285ECCF}" type="datetimeFigureOut">
              <a:rPr lang="de-DE" smtClean="0"/>
              <a:pPr/>
              <a:t>04.02.2014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DCFEA-EF41-4EEB-8245-63E4BE25CF5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5B4FC-BA4F-43F0-8BBA-36A41285ECCF}" type="datetimeFigureOut">
              <a:rPr lang="de-DE" smtClean="0"/>
              <a:pPr/>
              <a:t>04.02.2014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DCFEA-EF41-4EEB-8245-63E4BE25CF5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5B4FC-BA4F-43F0-8BBA-36A41285ECCF}" type="datetimeFigureOut">
              <a:rPr lang="de-DE" smtClean="0"/>
              <a:pPr/>
              <a:t>04.02.2014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DCFEA-EF41-4EEB-8245-63E4BE25CF5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5B4FC-BA4F-43F0-8BBA-36A41285ECCF}" type="datetimeFigureOut">
              <a:rPr lang="de-DE" smtClean="0"/>
              <a:pPr/>
              <a:t>04.02.2014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DCFEA-EF41-4EEB-8245-63E4BE25CF5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5B4FC-BA4F-43F0-8BBA-36A41285ECCF}" type="datetimeFigureOut">
              <a:rPr lang="de-DE" smtClean="0"/>
              <a:pPr/>
              <a:t>04.02.2014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DCFEA-EF41-4EEB-8245-63E4BE25CF5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5B4FC-BA4F-43F0-8BBA-36A41285ECCF}" type="datetimeFigureOut">
              <a:rPr lang="de-DE" smtClean="0"/>
              <a:pPr/>
              <a:t>04.02.2014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DCFEA-EF41-4EEB-8245-63E4BE25CF5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5B4FC-BA4F-43F0-8BBA-36A41285ECCF}" type="datetimeFigureOut">
              <a:rPr lang="de-DE" smtClean="0"/>
              <a:pPr/>
              <a:t>04.02.2014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DCFEA-EF41-4EEB-8245-63E4BE25CF5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5B4FC-BA4F-43F0-8BBA-36A41285ECCF}" type="datetimeFigureOut">
              <a:rPr lang="de-DE" smtClean="0"/>
              <a:pPr/>
              <a:t>04.02.2014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DCFEA-EF41-4EEB-8245-63E4BE25CF5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5B4FC-BA4F-43F0-8BBA-36A41285ECCF}" type="datetimeFigureOut">
              <a:rPr lang="de-DE" smtClean="0"/>
              <a:pPr/>
              <a:t>04.02.2014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DCFEA-EF41-4EEB-8245-63E4BE25CF5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5B4FC-BA4F-43F0-8BBA-36A41285ECCF}" type="datetimeFigureOut">
              <a:rPr lang="de-DE" smtClean="0"/>
              <a:pPr/>
              <a:t>04.02.2014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DCFEA-EF41-4EEB-8245-63E4BE25CF5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5B4FC-BA4F-43F0-8BBA-36A41285ECCF}" type="datetimeFigureOut">
              <a:rPr lang="de-DE" smtClean="0"/>
              <a:pPr/>
              <a:t>04.02.2014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DCFEA-EF41-4EEB-8245-63E4BE25CF5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5B4FC-BA4F-43F0-8BBA-36A41285ECCF}" type="datetimeFigureOut">
              <a:rPr lang="de-DE" smtClean="0"/>
              <a:pPr/>
              <a:t>04.02.2014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DDCFEA-EF41-4EEB-8245-63E4BE25CF5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8" descr="CCI05012014_000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3543" y="36512"/>
            <a:ext cx="6410913" cy="9107488"/>
          </a:xfrm>
          <a:prstGeom prst="rect">
            <a:avLst/>
          </a:prstGeom>
        </p:spPr>
      </p:pic>
      <p:sp>
        <p:nvSpPr>
          <p:cNvPr id="10" name="Textfeld 9"/>
          <p:cNvSpPr txBox="1"/>
          <p:nvPr/>
        </p:nvSpPr>
        <p:spPr>
          <a:xfrm>
            <a:off x="188640" y="2699792"/>
            <a:ext cx="947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4. Kopf </a:t>
            </a:r>
            <a:endParaRPr lang="de-D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332656" y="8676456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1. Bauch und Rücken</a:t>
            </a:r>
            <a:endParaRPr lang="de-D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5517232" y="1331640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.Krallen</a:t>
            </a:r>
            <a:endParaRPr lang="de-D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1844824" y="5004048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2. Schwanzfedern</a:t>
            </a:r>
            <a:endParaRPr lang="de-D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4869160" y="8676456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. Flügel</a:t>
            </a:r>
            <a:endParaRPr lang="de-D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476672" y="140603"/>
            <a:ext cx="56166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u="sng" dirty="0" smtClean="0">
                <a:latin typeface="Times New Roman" pitchFamily="18" charset="0"/>
                <a:cs typeface="Times New Roman" pitchFamily="18" charset="0"/>
              </a:rPr>
              <a:t>„Bastel dir deinen eigenen Robert!“</a:t>
            </a:r>
          </a:p>
          <a:p>
            <a:r>
              <a:rPr lang="de-DE" sz="1600" dirty="0" smtClean="0">
                <a:latin typeface="Times New Roman" pitchFamily="18" charset="0"/>
                <a:cs typeface="Times New Roman" pitchFamily="18" charset="0"/>
              </a:rPr>
              <a:t>Aufgabe: Ausschneiden und zusammenkleben!</a:t>
            </a:r>
          </a:p>
          <a:p>
            <a:r>
              <a:rPr lang="de-DE" sz="1600" dirty="0" smtClean="0">
                <a:latin typeface="Times New Roman" pitchFamily="18" charset="0"/>
                <a:cs typeface="Times New Roman" pitchFamily="18" charset="0"/>
              </a:rPr>
              <a:t>Tipp: Die Zahlen werden dir helfen!</a:t>
            </a:r>
            <a:endParaRPr lang="de-DE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988840" y="314236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u="sng" dirty="0" smtClean="0">
                <a:latin typeface="Times New Roman" pitchFamily="18" charset="0"/>
                <a:cs typeface="Times New Roman" pitchFamily="18" charset="0"/>
              </a:rPr>
              <a:t>„Das Robert - Quiz“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620688" y="827585"/>
            <a:ext cx="58326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1. Kreuze die richtige Antwort an: Die Federn des </a:t>
            </a:r>
            <a:r>
              <a:rPr lang="de-DE" dirty="0" err="1" smtClean="0">
                <a:latin typeface="Times New Roman" pitchFamily="18" charset="0"/>
                <a:cs typeface="Times New Roman" pitchFamily="18" charset="0"/>
              </a:rPr>
              <a:t>Rotmilans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 sind …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404664" y="1475656"/>
            <a:ext cx="5472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           Blau gelb grün 	    rotbraun weiß schwarz</a:t>
            </a:r>
            <a:endParaRPr lang="de-D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620688" y="2053461"/>
            <a:ext cx="5112568" cy="646331"/>
          </a:xfrm>
          <a:prstGeom prst="rect">
            <a:avLst/>
          </a:prstGeom>
          <a:noFill/>
          <a:ln w="3175" cmpd="tri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2. Was frisst der </a:t>
            </a:r>
            <a:r>
              <a:rPr lang="de-DE" dirty="0" err="1" smtClean="0">
                <a:latin typeface="Times New Roman" pitchFamily="18" charset="0"/>
                <a:cs typeface="Times New Roman" pitchFamily="18" charset="0"/>
              </a:rPr>
              <a:t>Rotmilan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Zeichne 3 Beutetiere in den Kasten!</a:t>
            </a:r>
          </a:p>
        </p:txBody>
      </p:sp>
      <p:sp>
        <p:nvSpPr>
          <p:cNvPr id="11" name="Rechteck 10"/>
          <p:cNvSpPr/>
          <p:nvPr/>
        </p:nvSpPr>
        <p:spPr>
          <a:xfrm>
            <a:off x="764704" y="2843808"/>
            <a:ext cx="5040560" cy="324036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extfeld 12"/>
          <p:cNvSpPr txBox="1"/>
          <p:nvPr/>
        </p:nvSpPr>
        <p:spPr>
          <a:xfrm>
            <a:off x="620688" y="6551056"/>
            <a:ext cx="597666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3. Der </a:t>
            </a:r>
            <a:r>
              <a:rPr lang="de-DE" dirty="0" err="1" smtClean="0">
                <a:latin typeface="Times New Roman" pitchFamily="18" charset="0"/>
                <a:cs typeface="Times New Roman" pitchFamily="18" charset="0"/>
              </a:rPr>
              <a:t>Rotmilan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 ist ein guter Jäger, was braucht er dafür?</a:t>
            </a:r>
          </a:p>
          <a:p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</a:p>
          <a:p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             die </a:t>
            </a:r>
            <a:r>
              <a:rPr lang="de-DE" dirty="0" err="1" smtClean="0">
                <a:latin typeface="Times New Roman" pitchFamily="18" charset="0"/>
                <a:cs typeface="Times New Roman" pitchFamily="18" charset="0"/>
              </a:rPr>
              <a:t>Fügel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 und den Schwanz </a:t>
            </a:r>
          </a:p>
          <a:p>
            <a:endParaRPr lang="de-DE" dirty="0">
              <a:latin typeface="Times New Roman" pitchFamily="18" charset="0"/>
              <a:cs typeface="Times New Roman" pitchFamily="18" charset="0"/>
            </a:endParaRPr>
          </a:p>
          <a:p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             die Krallen und den Schnabel</a:t>
            </a:r>
          </a:p>
          <a:p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              einen Besen</a:t>
            </a:r>
            <a:r>
              <a:rPr lang="de-DE" dirty="0" smtClean="0">
                <a:latin typeface="Berlin Sans FB" pitchFamily="34" charset="0"/>
              </a:rPr>
              <a:t>	</a:t>
            </a:r>
            <a:endParaRPr lang="de-DE" dirty="0">
              <a:latin typeface="Berlin Sans FB" pitchFamily="34" charset="0"/>
            </a:endParaRPr>
          </a:p>
        </p:txBody>
      </p:sp>
      <p:sp>
        <p:nvSpPr>
          <p:cNvPr id="16" name="Ellipse 15"/>
          <p:cNvSpPr/>
          <p:nvPr/>
        </p:nvSpPr>
        <p:spPr>
          <a:xfrm>
            <a:off x="836712" y="1547664"/>
            <a:ext cx="216024" cy="216024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Ellipse 16"/>
          <p:cNvSpPr/>
          <p:nvPr/>
        </p:nvSpPr>
        <p:spPr>
          <a:xfrm>
            <a:off x="3140968" y="1547664"/>
            <a:ext cx="216024" cy="216024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Ellipse 17"/>
          <p:cNvSpPr/>
          <p:nvPr/>
        </p:nvSpPr>
        <p:spPr>
          <a:xfrm>
            <a:off x="1124744" y="7164288"/>
            <a:ext cx="216024" cy="216024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Ellipse 18"/>
          <p:cNvSpPr/>
          <p:nvPr/>
        </p:nvSpPr>
        <p:spPr>
          <a:xfrm>
            <a:off x="1124744" y="7740352"/>
            <a:ext cx="216024" cy="216024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Ellipse 11"/>
          <p:cNvSpPr/>
          <p:nvPr/>
        </p:nvSpPr>
        <p:spPr>
          <a:xfrm>
            <a:off x="1124744" y="8244408"/>
            <a:ext cx="216024" cy="216024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 descr="CCI06012014_00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8680" y="971600"/>
            <a:ext cx="5704832" cy="8136904"/>
          </a:xfrm>
          <a:prstGeom prst="rect">
            <a:avLst/>
          </a:prstGeom>
        </p:spPr>
      </p:pic>
      <p:sp>
        <p:nvSpPr>
          <p:cNvPr id="3" name="Textfeld 2"/>
          <p:cNvSpPr txBox="1"/>
          <p:nvPr/>
        </p:nvSpPr>
        <p:spPr>
          <a:xfrm>
            <a:off x="0" y="962308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u="sng" dirty="0"/>
              <a:t>	</a:t>
            </a:r>
            <a:r>
              <a:rPr lang="de-DE" u="sng" dirty="0" smtClean="0"/>
              <a:t>	</a:t>
            </a:r>
            <a:endParaRPr lang="de-DE" u="sng" dirty="0"/>
          </a:p>
        </p:txBody>
      </p:sp>
      <p:sp>
        <p:nvSpPr>
          <p:cNvPr id="4" name="Textfeld 3"/>
          <p:cNvSpPr txBox="1"/>
          <p:nvPr/>
        </p:nvSpPr>
        <p:spPr>
          <a:xfrm>
            <a:off x="4077072" y="899592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u="sng" dirty="0" smtClean="0"/>
              <a:t>		</a:t>
            </a:r>
            <a:endParaRPr lang="de-DE" u="sng" dirty="0"/>
          </a:p>
        </p:txBody>
      </p:sp>
      <p:cxnSp>
        <p:nvCxnSpPr>
          <p:cNvPr id="6" name="Gerade Verbindung 5"/>
          <p:cNvCxnSpPr/>
          <p:nvPr/>
        </p:nvCxnSpPr>
        <p:spPr>
          <a:xfrm>
            <a:off x="1196752" y="1331640"/>
            <a:ext cx="504056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/>
          <p:cNvCxnSpPr/>
          <p:nvPr/>
        </p:nvCxnSpPr>
        <p:spPr>
          <a:xfrm flipH="1">
            <a:off x="2492896" y="1187624"/>
            <a:ext cx="1656184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feld 11"/>
          <p:cNvSpPr txBox="1"/>
          <p:nvPr/>
        </p:nvSpPr>
        <p:spPr>
          <a:xfrm>
            <a:off x="188640" y="3554596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u="sng" dirty="0" smtClean="0"/>
              <a:t>	</a:t>
            </a:r>
            <a:endParaRPr lang="de-DE" u="sng" dirty="0"/>
          </a:p>
        </p:txBody>
      </p:sp>
      <p:sp>
        <p:nvSpPr>
          <p:cNvPr id="13" name="Textfeld 12"/>
          <p:cNvSpPr txBox="1"/>
          <p:nvPr/>
        </p:nvSpPr>
        <p:spPr>
          <a:xfrm>
            <a:off x="188640" y="7380312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u="sng" dirty="0"/>
              <a:t>	</a:t>
            </a:r>
            <a:r>
              <a:rPr lang="de-DE" u="sng" dirty="0" smtClean="0"/>
              <a:t>	</a:t>
            </a:r>
            <a:endParaRPr lang="de-DE" u="sng" dirty="0"/>
          </a:p>
        </p:txBody>
      </p:sp>
      <p:sp>
        <p:nvSpPr>
          <p:cNvPr id="14" name="Textfeld 13"/>
          <p:cNvSpPr txBox="1"/>
          <p:nvPr/>
        </p:nvSpPr>
        <p:spPr>
          <a:xfrm>
            <a:off x="4725144" y="2915816"/>
            <a:ext cx="2132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u="sng" dirty="0" smtClean="0"/>
              <a:t>		</a:t>
            </a:r>
            <a:endParaRPr lang="de-DE" u="sng" dirty="0"/>
          </a:p>
        </p:txBody>
      </p:sp>
      <p:sp>
        <p:nvSpPr>
          <p:cNvPr id="15" name="Textfeld 14"/>
          <p:cNvSpPr txBox="1"/>
          <p:nvPr/>
        </p:nvSpPr>
        <p:spPr>
          <a:xfrm>
            <a:off x="2132856" y="8100392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u="sng" dirty="0" smtClean="0"/>
              <a:t>		</a:t>
            </a:r>
            <a:endParaRPr lang="de-DE" u="sng" dirty="0"/>
          </a:p>
        </p:txBody>
      </p:sp>
      <p:cxnSp>
        <p:nvCxnSpPr>
          <p:cNvPr id="17" name="Gerade Verbindung 16"/>
          <p:cNvCxnSpPr/>
          <p:nvPr/>
        </p:nvCxnSpPr>
        <p:spPr>
          <a:xfrm>
            <a:off x="1268760" y="3851920"/>
            <a:ext cx="72008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18"/>
          <p:cNvCxnSpPr/>
          <p:nvPr/>
        </p:nvCxnSpPr>
        <p:spPr>
          <a:xfrm flipV="1">
            <a:off x="2060848" y="7380312"/>
            <a:ext cx="504056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/>
          <p:cNvCxnSpPr/>
          <p:nvPr/>
        </p:nvCxnSpPr>
        <p:spPr>
          <a:xfrm flipH="1">
            <a:off x="4005064" y="3275856"/>
            <a:ext cx="1008112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/>
        </p:nvCxnSpPr>
        <p:spPr>
          <a:xfrm flipV="1">
            <a:off x="4005064" y="7668344"/>
            <a:ext cx="576064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feld 26"/>
          <p:cNvSpPr txBox="1"/>
          <p:nvPr/>
        </p:nvSpPr>
        <p:spPr>
          <a:xfrm>
            <a:off x="548680" y="253261"/>
            <a:ext cx="58326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de-DE" u="sng" dirty="0" smtClean="0">
                <a:latin typeface="Times New Roman" pitchFamily="18" charset="0"/>
                <a:cs typeface="Times New Roman" pitchFamily="18" charset="0"/>
              </a:rPr>
              <a:t>Robert der </a:t>
            </a:r>
            <a:r>
              <a:rPr lang="de-DE" u="sng" dirty="0" err="1" smtClean="0">
                <a:latin typeface="Times New Roman" pitchFamily="18" charset="0"/>
                <a:cs typeface="Times New Roman" pitchFamily="18" charset="0"/>
              </a:rPr>
              <a:t>Rotmilan</a:t>
            </a:r>
            <a:r>
              <a:rPr lang="de-DE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-Was ist das?</a:t>
            </a:r>
          </a:p>
          <a:p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    Beschrifte das Bild! </a:t>
            </a:r>
            <a:endParaRPr lang="de-D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4293096" y="1475656"/>
            <a:ext cx="2564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u="sng" dirty="0" smtClean="0"/>
              <a:t>		</a:t>
            </a:r>
            <a:endParaRPr lang="de-DE" u="sng" dirty="0"/>
          </a:p>
        </p:txBody>
      </p:sp>
      <p:cxnSp>
        <p:nvCxnSpPr>
          <p:cNvPr id="35" name="Gerade Verbindung 34"/>
          <p:cNvCxnSpPr/>
          <p:nvPr/>
        </p:nvCxnSpPr>
        <p:spPr>
          <a:xfrm flipV="1">
            <a:off x="3212976" y="1763688"/>
            <a:ext cx="1008112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476672" y="467544"/>
            <a:ext cx="597666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. Der </a:t>
            </a:r>
            <a:r>
              <a:rPr lang="de-DE" dirty="0" err="1" smtClean="0">
                <a:latin typeface="Times New Roman" pitchFamily="18" charset="0"/>
                <a:cs typeface="Times New Roman" pitchFamily="18" charset="0"/>
              </a:rPr>
              <a:t>Rotmilan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 gehört zu den Greifvögeln. </a:t>
            </a:r>
          </a:p>
          <a:p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Welche Vögel gehören ebenfalls zu den Greifvögeln?</a:t>
            </a:r>
          </a:p>
          <a:p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Kreuze an!</a:t>
            </a:r>
          </a:p>
          <a:p>
            <a:endParaRPr lang="de-DE" dirty="0">
              <a:latin typeface="Times New Roman" pitchFamily="18" charset="0"/>
              <a:cs typeface="Times New Roman" pitchFamily="18" charset="0"/>
            </a:endParaRPr>
          </a:p>
          <a:p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	die Amsel 		der Falke</a:t>
            </a:r>
          </a:p>
          <a:p>
            <a:endParaRPr lang="de-DE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de-DE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der Adler 		der Spatz</a:t>
            </a:r>
          </a:p>
        </p:txBody>
      </p:sp>
      <p:sp>
        <p:nvSpPr>
          <p:cNvPr id="3" name="Ellipse 2"/>
          <p:cNvSpPr/>
          <p:nvPr/>
        </p:nvSpPr>
        <p:spPr>
          <a:xfrm>
            <a:off x="1196752" y="1691680"/>
            <a:ext cx="216024" cy="216024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Ellipse 3"/>
          <p:cNvSpPr/>
          <p:nvPr/>
        </p:nvSpPr>
        <p:spPr>
          <a:xfrm>
            <a:off x="3933056" y="1691680"/>
            <a:ext cx="216024" cy="216024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Ellipse 4"/>
          <p:cNvSpPr/>
          <p:nvPr/>
        </p:nvSpPr>
        <p:spPr>
          <a:xfrm>
            <a:off x="1196752" y="2195736"/>
            <a:ext cx="216024" cy="216024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Ellipse 5"/>
          <p:cNvSpPr/>
          <p:nvPr/>
        </p:nvSpPr>
        <p:spPr>
          <a:xfrm>
            <a:off x="3933056" y="2195736"/>
            <a:ext cx="216024" cy="216024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Textfeld 6"/>
          <p:cNvSpPr txBox="1"/>
          <p:nvPr/>
        </p:nvSpPr>
        <p:spPr>
          <a:xfrm>
            <a:off x="548680" y="2834516"/>
            <a:ext cx="525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. Verbinde die richtigen Sätze mit einer Linie! </a:t>
            </a:r>
            <a:endParaRPr lang="de-D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476672" y="3347864"/>
            <a:ext cx="316835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Der </a:t>
            </a:r>
            <a:r>
              <a:rPr lang="de-DE" dirty="0" err="1" smtClean="0">
                <a:latin typeface="Times New Roman" pitchFamily="18" charset="0"/>
                <a:cs typeface="Times New Roman" pitchFamily="18" charset="0"/>
              </a:rPr>
              <a:t>Rotmilan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 ist..</a:t>
            </a:r>
          </a:p>
          <a:p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Die scharfen Krallen..</a:t>
            </a:r>
          </a:p>
          <a:p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Der </a:t>
            </a:r>
            <a:r>
              <a:rPr lang="de-DE" dirty="0" err="1" smtClean="0">
                <a:latin typeface="Times New Roman" pitchFamily="18" charset="0"/>
                <a:cs typeface="Times New Roman" pitchFamily="18" charset="0"/>
              </a:rPr>
              <a:t>Rotmilan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 ist ein..</a:t>
            </a:r>
          </a:p>
          <a:p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Am Himmel kann </a:t>
            </a:r>
          </a:p>
          <a:p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man den </a:t>
            </a:r>
            <a:r>
              <a:rPr lang="de-DE" dirty="0" err="1" smtClean="0">
                <a:latin typeface="Times New Roman" pitchFamily="18" charset="0"/>
                <a:cs typeface="Times New Roman" pitchFamily="18" charset="0"/>
              </a:rPr>
              <a:t>Rotmilan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 an.. </a:t>
            </a:r>
            <a:endParaRPr lang="de-DE" dirty="0">
              <a:latin typeface="Times New Roman" pitchFamily="18" charset="0"/>
              <a:cs typeface="Times New Roman" pitchFamily="18" charset="0"/>
            </a:endParaRPr>
          </a:p>
          <a:p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Der </a:t>
            </a:r>
            <a:r>
              <a:rPr lang="de-DE" dirty="0" err="1" smtClean="0">
                <a:latin typeface="Times New Roman" pitchFamily="18" charset="0"/>
                <a:cs typeface="Times New Roman" pitchFamily="18" charset="0"/>
              </a:rPr>
              <a:t>Rotmilan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..</a:t>
            </a:r>
          </a:p>
          <a:p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In der Brutzeit sind die </a:t>
            </a:r>
            <a:r>
              <a:rPr lang="de-DE" dirty="0" err="1" smtClean="0">
                <a:latin typeface="Times New Roman" pitchFamily="18" charset="0"/>
                <a:cs typeface="Times New Roman" pitchFamily="18" charset="0"/>
              </a:rPr>
              <a:t>Rotmilane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.. 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4005064" y="3347864"/>
            <a:ext cx="27363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..seinen Schwanzfedern erkennen.</a:t>
            </a:r>
          </a:p>
          <a:p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..Greifvogel.</a:t>
            </a:r>
          </a:p>
          <a:p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.. sehr ängstlich und schreckhaft. </a:t>
            </a:r>
          </a:p>
          <a:p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..ein guter Jäger.</a:t>
            </a:r>
          </a:p>
          <a:p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..braucht er für die Jagd.</a:t>
            </a:r>
          </a:p>
          <a:p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..frisst auch Aas. </a:t>
            </a:r>
          </a:p>
        </p:txBody>
      </p:sp>
      <p:sp>
        <p:nvSpPr>
          <p:cNvPr id="10" name="Rechteck 9"/>
          <p:cNvSpPr/>
          <p:nvPr/>
        </p:nvSpPr>
        <p:spPr>
          <a:xfrm>
            <a:off x="404664" y="3275856"/>
            <a:ext cx="6120680" cy="25922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Textfeld 11"/>
          <p:cNvSpPr txBox="1"/>
          <p:nvPr/>
        </p:nvSpPr>
        <p:spPr>
          <a:xfrm>
            <a:off x="404664" y="6163141"/>
            <a:ext cx="597666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7. Kreuze die richtigen Antworten an! </a:t>
            </a:r>
          </a:p>
          <a:p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Was macht die Nahrungssuche für den </a:t>
            </a:r>
            <a:r>
              <a:rPr lang="de-DE" dirty="0" err="1" smtClean="0">
                <a:latin typeface="Times New Roman" pitchFamily="18" charset="0"/>
                <a:cs typeface="Times New Roman" pitchFamily="18" charset="0"/>
              </a:rPr>
              <a:t>Rotmilan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 schwierig? </a:t>
            </a:r>
          </a:p>
          <a:p>
            <a:endParaRPr lang="de-DE" dirty="0">
              <a:latin typeface="Times New Roman" pitchFamily="18" charset="0"/>
              <a:cs typeface="Times New Roman" pitchFamily="18" charset="0"/>
            </a:endParaRPr>
          </a:p>
          <a:p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        bunte Blumenbeete 		es gibt wenig Aas </a:t>
            </a:r>
          </a:p>
          <a:p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        große Fußballfelder 		 viele Maisfelder </a:t>
            </a:r>
            <a:r>
              <a:rPr lang="de-DE" dirty="0" smtClean="0">
                <a:latin typeface="Berlin Sans FB" pitchFamily="34" charset="0"/>
              </a:rPr>
              <a:t>	</a:t>
            </a:r>
          </a:p>
          <a:p>
            <a:r>
              <a:rPr lang="de-DE" dirty="0" smtClean="0">
                <a:latin typeface="Berlin Sans FB" pitchFamily="34" charset="0"/>
              </a:rPr>
              <a:t>	</a:t>
            </a:r>
          </a:p>
          <a:p>
            <a:r>
              <a:rPr lang="de-DE" dirty="0">
                <a:latin typeface="Berlin Sans FB" pitchFamily="34" charset="0"/>
              </a:rPr>
              <a:t> </a:t>
            </a:r>
            <a:r>
              <a:rPr lang="de-DE" dirty="0" smtClean="0">
                <a:latin typeface="Berlin Sans FB" pitchFamily="34" charset="0"/>
              </a:rPr>
              <a:t>       </a:t>
            </a:r>
          </a:p>
          <a:p>
            <a:r>
              <a:rPr lang="de-DE" dirty="0" smtClean="0">
                <a:latin typeface="Berlin Sans FB" pitchFamily="34" charset="0"/>
              </a:rPr>
              <a:t>	</a:t>
            </a:r>
            <a:endParaRPr lang="de-DE" dirty="0">
              <a:latin typeface="Berlin Sans FB" pitchFamily="34" charset="0"/>
            </a:endParaRPr>
          </a:p>
        </p:txBody>
      </p:sp>
      <p:sp>
        <p:nvSpPr>
          <p:cNvPr id="13" name="Ellipse 12"/>
          <p:cNvSpPr/>
          <p:nvPr/>
        </p:nvSpPr>
        <p:spPr>
          <a:xfrm>
            <a:off x="620688" y="7596336"/>
            <a:ext cx="216024" cy="216024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Ellipse 14"/>
          <p:cNvSpPr/>
          <p:nvPr/>
        </p:nvSpPr>
        <p:spPr>
          <a:xfrm>
            <a:off x="620688" y="7092280"/>
            <a:ext cx="216024" cy="216024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Ellipse 15"/>
          <p:cNvSpPr/>
          <p:nvPr/>
        </p:nvSpPr>
        <p:spPr>
          <a:xfrm>
            <a:off x="3861048" y="7596336"/>
            <a:ext cx="216024" cy="216024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Ellipse 16"/>
          <p:cNvSpPr/>
          <p:nvPr/>
        </p:nvSpPr>
        <p:spPr>
          <a:xfrm>
            <a:off x="3861048" y="7092280"/>
            <a:ext cx="216024" cy="216024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Horizontaler Bildlauf 23"/>
          <p:cNvSpPr/>
          <p:nvPr/>
        </p:nvSpPr>
        <p:spPr>
          <a:xfrm>
            <a:off x="1556792" y="7740352"/>
            <a:ext cx="1080120" cy="576064"/>
          </a:xfrm>
          <a:prstGeom prst="horizontalScroll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Horizontaler Bildlauf 22"/>
          <p:cNvSpPr/>
          <p:nvPr/>
        </p:nvSpPr>
        <p:spPr>
          <a:xfrm>
            <a:off x="260648" y="7740352"/>
            <a:ext cx="1152128" cy="576064"/>
          </a:xfrm>
          <a:prstGeom prst="horizontalScroll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aphicFrame>
        <p:nvGraphicFramePr>
          <p:cNvPr id="4" name="Tabelle 3"/>
          <p:cNvGraphicFramePr>
            <a:graphicFrameLocks noGrp="1"/>
          </p:cNvGraphicFramePr>
          <p:nvPr/>
        </p:nvGraphicFramePr>
        <p:xfrm>
          <a:off x="188638" y="35496"/>
          <a:ext cx="6552730" cy="90364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0546"/>
                <a:gridCol w="1310546"/>
                <a:gridCol w="1310546"/>
                <a:gridCol w="1310546"/>
                <a:gridCol w="1310546"/>
              </a:tblGrid>
              <a:tr h="1807299">
                <a:tc>
                  <a:txBody>
                    <a:bodyPr/>
                    <a:lstStyle/>
                    <a:p>
                      <a:endParaRPr lang="de-DE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de-DE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de-DE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Aasfresser</a:t>
                      </a:r>
                      <a:endParaRPr lang="de-DE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de-DE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de-DE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Aasfresser</a:t>
                      </a:r>
                      <a:endParaRPr lang="de-DE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de-DE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Geschickter</a:t>
                      </a:r>
                      <a:r>
                        <a:rPr lang="de-DE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r>
                        <a:rPr lang="de-DE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Jäger </a:t>
                      </a:r>
                      <a:endParaRPr lang="de-DE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de-DE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Geschickter</a:t>
                      </a:r>
                      <a:r>
                        <a:rPr lang="de-DE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Jäger </a:t>
                      </a:r>
                      <a:endParaRPr lang="de-DE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de-DE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072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de-D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de-DE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de-D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de-D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de-D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de-DE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de-D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Brutzeit von März bis Juni </a:t>
                      </a:r>
                      <a:endParaRPr lang="de-D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Brutzeit von März bis Juni </a:t>
                      </a:r>
                    </a:p>
                    <a:p>
                      <a:endParaRPr lang="de-D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07299">
                <a:tc>
                  <a:txBody>
                    <a:bodyPr/>
                    <a:lstStyle/>
                    <a:p>
                      <a:endParaRPr lang="de-DE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de-D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rotbraun</a:t>
                      </a:r>
                      <a:r>
                        <a:rPr lang="de-D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weiß und schwarz </a:t>
                      </a:r>
                      <a:endParaRPr lang="de-D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rotbraun</a:t>
                      </a:r>
                      <a:r>
                        <a:rPr lang="de-D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weiß und schwarz </a:t>
                      </a:r>
                      <a:endParaRPr lang="de-DE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de-D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de-DE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de-DE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de-DE" dirty="0" smtClean="0">
                          <a:latin typeface="Times New Roman" pitchFamily="18" charset="0"/>
                          <a:cs typeface="Times New Roman" pitchFamily="18" charset="0"/>
                        </a:rPr>
                        <a:t>Greifvogel</a:t>
                      </a:r>
                      <a:endParaRPr lang="de-D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latin typeface="Times New Roman" pitchFamily="18" charset="0"/>
                          <a:cs typeface="Times New Roman" pitchFamily="18" charset="0"/>
                        </a:rPr>
                        <a:t>Greifvogel</a:t>
                      </a:r>
                    </a:p>
                    <a:p>
                      <a:endParaRPr lang="de-D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07299">
                <a:tc>
                  <a:txBody>
                    <a:bodyPr/>
                    <a:lstStyle/>
                    <a:p>
                      <a:endParaRPr lang="de-DE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07299">
                <a:tc>
                  <a:txBody>
                    <a:bodyPr/>
                    <a:lstStyle/>
                    <a:p>
                      <a:endParaRPr lang="de-DE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de-DE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de-D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de-DE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Rooobert</a:t>
                      </a:r>
                      <a:endParaRPr lang="de-DE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de-DE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de-D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de-DE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Rooobert</a:t>
                      </a:r>
                      <a:endParaRPr lang="de-DE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de-DE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de-DE" dirty="0" smtClean="0">
                          <a:latin typeface="Times New Roman" pitchFamily="18" charset="0"/>
                          <a:cs typeface="Times New Roman" pitchFamily="18" charset="0"/>
                        </a:rPr>
                        <a:t>Waldrand</a:t>
                      </a:r>
                      <a:endParaRPr lang="de-D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de-DE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latin typeface="Times New Roman" pitchFamily="18" charset="0"/>
                          <a:cs typeface="Times New Roman" pitchFamily="18" charset="0"/>
                        </a:rPr>
                        <a:t>Waldrand</a:t>
                      </a:r>
                    </a:p>
                    <a:p>
                      <a:endParaRPr lang="de-D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de-DE" sz="2000" u="sng" dirty="0" smtClean="0">
                          <a:latin typeface="Times New Roman" pitchFamily="18" charset="0"/>
                          <a:cs typeface="Times New Roman" pitchFamily="18" charset="0"/>
                        </a:rPr>
                        <a:t>Roberts</a:t>
                      </a:r>
                    </a:p>
                    <a:p>
                      <a:r>
                        <a:rPr lang="de-DE" sz="2000" u="sng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Memorie</a:t>
                      </a:r>
                      <a:r>
                        <a:rPr lang="de-DE" sz="2000" u="sng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de-DE" sz="2000" u="sng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5" name="Grafik 4" descr="CCI05012014_0009.jpg"/>
          <p:cNvPicPr>
            <a:picLocks noChangeAspect="1"/>
          </p:cNvPicPr>
          <p:nvPr/>
        </p:nvPicPr>
        <p:blipFill>
          <a:blip r:embed="rId2" cstate="print"/>
          <a:srcRect l="12521" t="18750"/>
          <a:stretch>
            <a:fillRect/>
          </a:stretch>
        </p:blipFill>
        <p:spPr>
          <a:xfrm>
            <a:off x="1592795" y="5724128"/>
            <a:ext cx="1116125" cy="1008113"/>
          </a:xfrm>
          <a:prstGeom prst="rect">
            <a:avLst/>
          </a:prstGeom>
        </p:spPr>
      </p:pic>
      <p:pic>
        <p:nvPicPr>
          <p:cNvPr id="7" name="Grafik 6" descr="CCI05012014_0009.jpg"/>
          <p:cNvPicPr>
            <a:picLocks noChangeAspect="1"/>
          </p:cNvPicPr>
          <p:nvPr/>
        </p:nvPicPr>
        <p:blipFill>
          <a:blip r:embed="rId3" cstate="print"/>
          <a:srcRect l="12521" t="18750"/>
          <a:stretch>
            <a:fillRect/>
          </a:stretch>
        </p:blipFill>
        <p:spPr>
          <a:xfrm>
            <a:off x="2996951" y="6084167"/>
            <a:ext cx="1080121" cy="864097"/>
          </a:xfrm>
          <a:prstGeom prst="rect">
            <a:avLst/>
          </a:prstGeom>
        </p:spPr>
      </p:pic>
      <p:pic>
        <p:nvPicPr>
          <p:cNvPr id="8" name="Grafik 7" descr="CCI05012014_0006.jpg"/>
          <p:cNvPicPr>
            <a:picLocks noChangeAspect="1"/>
          </p:cNvPicPr>
          <p:nvPr/>
        </p:nvPicPr>
        <p:blipFill>
          <a:blip r:embed="rId4" cstate="print"/>
          <a:srcRect l="-34" t="19288" b="4326"/>
          <a:stretch>
            <a:fillRect/>
          </a:stretch>
        </p:blipFill>
        <p:spPr>
          <a:xfrm>
            <a:off x="4171709" y="5796136"/>
            <a:ext cx="1201507" cy="1224136"/>
          </a:xfrm>
          <a:prstGeom prst="rect">
            <a:avLst/>
          </a:prstGeom>
        </p:spPr>
      </p:pic>
      <p:pic>
        <p:nvPicPr>
          <p:cNvPr id="9" name="Grafik 8" descr="CCI05012014_0006.jpg"/>
          <p:cNvPicPr>
            <a:picLocks noChangeAspect="1"/>
          </p:cNvPicPr>
          <p:nvPr/>
        </p:nvPicPr>
        <p:blipFill>
          <a:blip r:embed="rId4" cstate="print"/>
          <a:srcRect l="-34" t="19288" b="4326"/>
          <a:stretch>
            <a:fillRect/>
          </a:stretch>
        </p:blipFill>
        <p:spPr>
          <a:xfrm>
            <a:off x="5467853" y="5796136"/>
            <a:ext cx="1201507" cy="1224136"/>
          </a:xfrm>
          <a:prstGeom prst="rect">
            <a:avLst/>
          </a:prstGeom>
        </p:spPr>
      </p:pic>
      <p:sp>
        <p:nvSpPr>
          <p:cNvPr id="10" name="Ellipse 9"/>
          <p:cNvSpPr/>
          <p:nvPr/>
        </p:nvSpPr>
        <p:spPr>
          <a:xfrm rot="16372711">
            <a:off x="921150" y="6164898"/>
            <a:ext cx="504056" cy="36004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Ellipse 10"/>
          <p:cNvSpPr/>
          <p:nvPr/>
        </p:nvSpPr>
        <p:spPr>
          <a:xfrm rot="16200000">
            <a:off x="692891" y="6083973"/>
            <a:ext cx="495379" cy="351753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Ellipse 11"/>
          <p:cNvSpPr/>
          <p:nvPr/>
        </p:nvSpPr>
        <p:spPr>
          <a:xfrm rot="16200000">
            <a:off x="332656" y="6084168"/>
            <a:ext cx="504056" cy="36004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Ellipse 12"/>
          <p:cNvSpPr/>
          <p:nvPr/>
        </p:nvSpPr>
        <p:spPr>
          <a:xfrm rot="16200000">
            <a:off x="6021288" y="4283968"/>
            <a:ext cx="504056" cy="36004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Ellipse 13"/>
          <p:cNvSpPr/>
          <p:nvPr/>
        </p:nvSpPr>
        <p:spPr>
          <a:xfrm rot="16200000">
            <a:off x="548680" y="6300192"/>
            <a:ext cx="504056" cy="36004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Ellipse 14"/>
          <p:cNvSpPr/>
          <p:nvPr/>
        </p:nvSpPr>
        <p:spPr>
          <a:xfrm rot="16200000">
            <a:off x="5805264" y="4283968"/>
            <a:ext cx="504056" cy="36004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Ellipse 15"/>
          <p:cNvSpPr/>
          <p:nvPr/>
        </p:nvSpPr>
        <p:spPr>
          <a:xfrm rot="16200000">
            <a:off x="5877272" y="4572000"/>
            <a:ext cx="504056" cy="36004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Ellipse 16"/>
          <p:cNvSpPr/>
          <p:nvPr/>
        </p:nvSpPr>
        <p:spPr>
          <a:xfrm rot="16200000">
            <a:off x="5517232" y="4283968"/>
            <a:ext cx="504056" cy="36004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9" name="Grafik 18" descr="CCI05012014_0008.jpg"/>
          <p:cNvPicPr>
            <a:picLocks noChangeAspect="1"/>
          </p:cNvPicPr>
          <p:nvPr/>
        </p:nvPicPr>
        <p:blipFill>
          <a:blip r:embed="rId5" cstate="print"/>
          <a:srcRect l="8651" t="8263" b="3538"/>
          <a:stretch>
            <a:fillRect/>
          </a:stretch>
        </p:blipFill>
        <p:spPr>
          <a:xfrm>
            <a:off x="3068960" y="1907704"/>
            <a:ext cx="784046" cy="1656184"/>
          </a:xfrm>
          <a:prstGeom prst="rect">
            <a:avLst/>
          </a:prstGeom>
        </p:spPr>
      </p:pic>
      <p:pic>
        <p:nvPicPr>
          <p:cNvPr id="20" name="Grafik 19" descr="CCI05012014_0008.jpg"/>
          <p:cNvPicPr>
            <a:picLocks noChangeAspect="1"/>
          </p:cNvPicPr>
          <p:nvPr/>
        </p:nvPicPr>
        <p:blipFill>
          <a:blip r:embed="rId5" cstate="print"/>
          <a:srcRect l="8651" t="8263" b="3538"/>
          <a:stretch>
            <a:fillRect/>
          </a:stretch>
        </p:blipFill>
        <p:spPr>
          <a:xfrm>
            <a:off x="1772816" y="1907704"/>
            <a:ext cx="784046" cy="1656184"/>
          </a:xfrm>
          <a:prstGeom prst="rect">
            <a:avLst/>
          </a:prstGeom>
        </p:spPr>
      </p:pic>
      <p:pic>
        <p:nvPicPr>
          <p:cNvPr id="21" name="Grafik 20" descr="CCI05012014_0007.jpg"/>
          <p:cNvPicPr>
            <a:picLocks noChangeAspect="1"/>
          </p:cNvPicPr>
          <p:nvPr/>
        </p:nvPicPr>
        <p:blipFill>
          <a:blip r:embed="rId6" cstate="print"/>
          <a:srcRect l="12067" t="10626"/>
          <a:stretch>
            <a:fillRect/>
          </a:stretch>
        </p:blipFill>
        <p:spPr>
          <a:xfrm rot="10800000">
            <a:off x="5733256" y="179512"/>
            <a:ext cx="698857" cy="1487626"/>
          </a:xfrm>
          <a:prstGeom prst="rect">
            <a:avLst/>
          </a:prstGeom>
        </p:spPr>
      </p:pic>
      <p:pic>
        <p:nvPicPr>
          <p:cNvPr id="22" name="Grafik 21" descr="CCI05012014_0007.jpg"/>
          <p:cNvPicPr>
            <a:picLocks noChangeAspect="1"/>
          </p:cNvPicPr>
          <p:nvPr/>
        </p:nvPicPr>
        <p:blipFill>
          <a:blip r:embed="rId6" cstate="print"/>
          <a:srcRect l="12067" t="10626"/>
          <a:stretch>
            <a:fillRect/>
          </a:stretch>
        </p:blipFill>
        <p:spPr>
          <a:xfrm rot="10800000">
            <a:off x="404664" y="1979712"/>
            <a:ext cx="698857" cy="148762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263</Words>
  <Application>Microsoft Office PowerPoint</Application>
  <PresentationFormat>Bildschirmpräsentation (4:3)</PresentationFormat>
  <Paragraphs>111</Paragraphs>
  <Slides>5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6" baseType="lpstr">
      <vt:lpstr>Larissa-Design</vt:lpstr>
      <vt:lpstr>Folie 1</vt:lpstr>
      <vt:lpstr>Folie 2</vt:lpstr>
      <vt:lpstr>Folie 3</vt:lpstr>
      <vt:lpstr>Folie 4</vt:lpstr>
      <vt:lpstr>Folie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Janina</dc:creator>
  <cp:lastModifiedBy>Janina</cp:lastModifiedBy>
  <cp:revision>14</cp:revision>
  <dcterms:created xsi:type="dcterms:W3CDTF">2014-01-06T08:16:30Z</dcterms:created>
  <dcterms:modified xsi:type="dcterms:W3CDTF">2014-02-04T10:19:25Z</dcterms:modified>
</cp:coreProperties>
</file>