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6" r:id="rId3"/>
    <p:sldId id="258" r:id="rId4"/>
    <p:sldId id="27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80" r:id="rId18"/>
    <p:sldId id="281" r:id="rId19"/>
    <p:sldId id="282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4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012" autoAdjust="0"/>
  </p:normalViewPr>
  <p:slideViewPr>
    <p:cSldViewPr>
      <p:cViewPr varScale="1">
        <p:scale>
          <a:sx n="69" d="100"/>
          <a:sy n="69" d="100"/>
        </p:scale>
        <p:origin x="22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CD0AE-9AE0-487D-AD38-77BDDC395178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D4AA-DC25-4211-B96D-3012F97F9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11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C3BA0-6B6A-4AE8-8301-6070F7364084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6516B-9300-4613-B1C3-F465FF3116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23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Hinweis auf die ausschließliche Nutzung der männlichen Form, die hier beide Geschlechter einschließt.</a:t>
            </a:r>
          </a:p>
          <a:p>
            <a:endParaRPr lang="de-DE" dirty="0" smtClean="0"/>
          </a:p>
          <a:p>
            <a:r>
              <a:rPr lang="de-DE" dirty="0" smtClean="0"/>
              <a:t>Diese Präsentation ist auch auf unserem gemeinsamen Laufwerk im Ordner ‚Unterweisungen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Allg</a:t>
            </a:r>
            <a:r>
              <a:rPr lang="de-DE" baseline="0" dirty="0" smtClean="0"/>
              <a:t>‘ abgelegt und kann jederzeit noch einmal angesehen werden.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98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66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Neue Brandschutzsymbole,</a:t>
            </a:r>
            <a:r>
              <a:rPr lang="de-DE" baseline="0" dirty="0" smtClean="0"/>
              <a:t> in unseren Gebäuden noch die alten aber ähnlichen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Die Rettungszeichen sind unverändert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Auch diese Pläne werden demnächst erneuert.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329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könnten Herr </a:t>
            </a:r>
            <a:r>
              <a:rPr lang="de-DE" dirty="0" smtClean="0"/>
              <a:t>Marquardsen, Herr </a:t>
            </a:r>
            <a:r>
              <a:rPr lang="de-DE" dirty="0" err="1" smtClean="0"/>
              <a:t>Nöhring</a:t>
            </a:r>
            <a:r>
              <a:rPr lang="de-DE" dirty="0" smtClean="0"/>
              <a:t> </a:t>
            </a:r>
            <a:r>
              <a:rPr lang="de-DE" dirty="0" smtClean="0"/>
              <a:t>und Herr Zimmermann als Elektrofachkräfte sicher</a:t>
            </a:r>
            <a:r>
              <a:rPr lang="de-DE" baseline="0" dirty="0" smtClean="0"/>
              <a:t> </a:t>
            </a:r>
            <a:r>
              <a:rPr lang="de-DE" dirty="0" smtClean="0"/>
              <a:t>noch einiges mehr beitragen. Bitte gerne ergänzen, wenn wichtige Angaben fehlen.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6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98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Max. Belastbarkeit</a:t>
            </a:r>
          </a:p>
          <a:p>
            <a:endParaRPr lang="de-DE" dirty="0" smtClean="0"/>
          </a:p>
          <a:p>
            <a:r>
              <a:rPr lang="de-DE" dirty="0" smtClean="0"/>
              <a:t>Nur</a:t>
            </a:r>
            <a:r>
              <a:rPr lang="de-DE" baseline="0" dirty="0" smtClean="0"/>
              <a:t> eine Person zur Zeit</a:t>
            </a:r>
          </a:p>
          <a:p>
            <a:endParaRPr lang="de-DE" baseline="0" dirty="0" smtClean="0"/>
          </a:p>
          <a:p>
            <a:r>
              <a:rPr lang="de-DE" baseline="0" dirty="0" smtClean="0"/>
              <a:t>Nicht seitlich herauslehnen, Kippgefahr</a:t>
            </a:r>
          </a:p>
          <a:p>
            <a:endParaRPr lang="de-DE" baseline="0" dirty="0" smtClean="0"/>
          </a:p>
          <a:p>
            <a:r>
              <a:rPr lang="de-DE" baseline="0" dirty="0" smtClean="0"/>
              <a:t>Nur auf ebenen Untergrund aufstellen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Nicht auf rutschigen Flächen aufstellen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Immer beide Holme anlehnen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Aufstellung im Winkel von 65° bis 75°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 Anlegeleitern die letzten 3 und bei Stehleitern die letzten 4 Stufen nicht betreten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Anlegeleitern zum Übersteigen mind. 1m über die Kante oder feste Handgriffe</a:t>
            </a:r>
          </a:p>
          <a:p>
            <a:endParaRPr lang="de-DE" baseline="0" dirty="0" smtClean="0"/>
          </a:p>
          <a:p>
            <a:r>
              <a:rPr lang="de-DE" dirty="0" smtClean="0"/>
              <a:t>Auf weichen Untergründen gegen wegrutschen sichern</a:t>
            </a:r>
          </a:p>
          <a:p>
            <a:endParaRPr lang="de-DE" dirty="0" smtClean="0"/>
          </a:p>
          <a:p>
            <a:r>
              <a:rPr lang="de-DE" dirty="0" smtClean="0"/>
              <a:t>Bei</a:t>
            </a:r>
            <a:r>
              <a:rPr lang="de-DE" baseline="0" dirty="0" smtClean="0"/>
              <a:t> Stehleitern ohne Haltevorrichtung sind die oberen beiden Stufen/Sprossenpaare zum Anlehnen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Stehleitern nur mit gespannter Spreizsicherung verwenden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Stehleitern nicht als Anlegeleitern nutzen Überlastung Gelenke, Kippgefahr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 Stehleitern kein übersteigen auf hochgelegene Flächen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 Stehleitern immer die montierten druckfesten Spreizsicherungen einsetzen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95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Am Beispiel eines Stuhls zeigen:</a:t>
            </a:r>
          </a:p>
          <a:p>
            <a:endParaRPr lang="de-DE" dirty="0" smtClean="0"/>
          </a:p>
          <a:p>
            <a:r>
              <a:rPr lang="de-DE" dirty="0" smtClean="0"/>
              <a:t>Füße etwa schulterbreit auseinander</a:t>
            </a:r>
          </a:p>
          <a:p>
            <a:endParaRPr lang="de-DE" dirty="0" smtClean="0"/>
          </a:p>
          <a:p>
            <a:r>
              <a:rPr lang="de-DE" dirty="0" smtClean="0"/>
              <a:t>90° Winkel Knie</a:t>
            </a:r>
          </a:p>
          <a:p>
            <a:endParaRPr lang="de-DE" dirty="0" smtClean="0"/>
          </a:p>
          <a:p>
            <a:r>
              <a:rPr lang="de-DE" dirty="0" smtClean="0"/>
              <a:t>Defekte Griffe nicht</a:t>
            </a:r>
            <a:r>
              <a:rPr lang="de-DE" baseline="0" dirty="0" smtClean="0"/>
              <a:t> nutzen, dann lieber untergreifen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Rücken beim Heben und Tragen immer gerade Rumpfmuskulatur anspannen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Schwerpunkt möglichst nahe an den Körper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242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Ergonomie am AP ist ein wichtiges Thema zur Verhinderung von Folgeschäden. Neben einer ergonomischen Ausstattung ist insbesondere die korrekte Anwendung wichtig. Hier werden</a:t>
            </a:r>
            <a:r>
              <a:rPr lang="de-DE" baseline="0" dirty="0" smtClean="0"/>
              <a:t> oft bewusst Fehler gemacht, weil ‚es so besser gefällt‘.</a:t>
            </a:r>
          </a:p>
          <a:p>
            <a:endParaRPr lang="de-DE" baseline="0" dirty="0" smtClean="0"/>
          </a:p>
          <a:p>
            <a:r>
              <a:rPr lang="de-DE" baseline="0" dirty="0" smtClean="0"/>
              <a:t>Wir können nur auf die Folgen hinweisen und Hilfestellung geben, in letzter Konsequenz kann jeder seinen AP gemäß seiner Bedürfnisse aufstellen, muss dann aber mit den Folgen leben.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750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161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ZIMT Service unterstützt bei der Beseitigung </a:t>
            </a:r>
            <a:r>
              <a:rPr lang="de-DE" smtClean="0"/>
              <a:t>solcher Kabelsalate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6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Arbeitsschutz</a:t>
            </a:r>
            <a:r>
              <a:rPr lang="de-DE" baseline="0" dirty="0" smtClean="0"/>
              <a:t> geht uns alle an und muss auch von allen mit getragen werden. Sie sind verpflichtet alle Maßnahmen zu unterstützen.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Alle Ihnen zur Verfügung gestellten Arbeitsmittel dürfen nur für ihre eigentliche Bestimmung verwendet werden.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Beispiele: Bürostuhl ist keine Leiter, Schere kein Brieföffner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489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 sind zwar schon ziemlich gut in Bezug auf</a:t>
            </a:r>
            <a:r>
              <a:rPr lang="de-DE" baseline="0" dirty="0" smtClean="0"/>
              <a:t> den Klimaschutz aber gerade beim Nutzerverhalten gibt es immer noch Möglichkeiten. Die CAU hat eine eigene Abteilung, die sich damit beschäftigt. Hier kann man sich gute Anregungen holen.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344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Elektroschrott</a:t>
            </a:r>
          </a:p>
          <a:p>
            <a:r>
              <a:rPr lang="de-DE" dirty="0" smtClean="0"/>
              <a:t>Sondermüll</a:t>
            </a:r>
          </a:p>
          <a:p>
            <a:r>
              <a:rPr lang="de-DE" dirty="0" smtClean="0"/>
              <a:t>Metallschrott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244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326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025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Nach Ende der Unterweisung sollte sich jeder in seinem direkten</a:t>
            </a:r>
            <a:r>
              <a:rPr lang="de-DE" baseline="0" dirty="0" smtClean="0"/>
              <a:t> Umfeld noch einmal </a:t>
            </a:r>
            <a:r>
              <a:rPr lang="de-DE" baseline="0" smtClean="0"/>
              <a:t>bewusst umsehen.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54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Wenn Sie Mängel</a:t>
            </a:r>
            <a:r>
              <a:rPr lang="de-DE" baseline="0" dirty="0" smtClean="0"/>
              <a:t> feststellen, sollten Sie sie nach Möglichkeit gleich beheben.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Beispiele Einrichtungen: </a:t>
            </a:r>
            <a:r>
              <a:rPr lang="de-DE" baseline="0" dirty="0" err="1" smtClean="0"/>
              <a:t>Holzkeil</a:t>
            </a:r>
            <a:r>
              <a:rPr lang="de-DE" baseline="0" dirty="0" smtClean="0"/>
              <a:t> unter Brandschutztür, Fluchtweg verstellt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Beispiel Arbeitsmittel: Anschlusskabel von Gerät bildet Stolperfalle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Beispiel Arbeitsabläufe: wenn Sie aufgrund der ungünstigen Lagerung eines ständig benötigten Arbeitsmittels sich immer bücken müssen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11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DGUV ist der Dachverband, der auch die Vorschriften erstellt.</a:t>
            </a:r>
          </a:p>
          <a:p>
            <a:endParaRPr lang="de-DE" dirty="0" smtClean="0"/>
          </a:p>
          <a:p>
            <a:r>
              <a:rPr lang="de-DE" dirty="0" smtClean="0"/>
              <a:t>In der EUF wenden Sie sich bei Unfällen an Frau Sziede,</a:t>
            </a:r>
            <a:r>
              <a:rPr lang="de-DE" baseline="0" dirty="0" smtClean="0"/>
              <a:t> die dann die Formulare ausgibt und für die Weiterleitung an die UK-Nord sorgt und auch bei Rückfragen zur Verfügung steht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Beamte sind nicht über die UK versichert, sie werden direkt vom Land betreut. In der EUF ist dafür Frau </a:t>
            </a:r>
            <a:r>
              <a:rPr lang="de-DE" dirty="0" err="1" smtClean="0"/>
              <a:t>Wohlert</a:t>
            </a:r>
            <a:r>
              <a:rPr lang="de-DE" dirty="0" smtClean="0"/>
              <a:t>-Paulsen zuständig.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Im Gegensatz zur Krankenversicherung gehen</a:t>
            </a:r>
            <a:r>
              <a:rPr lang="de-DE" baseline="0" dirty="0" smtClean="0"/>
              <a:t> </a:t>
            </a:r>
            <a:r>
              <a:rPr lang="de-DE" dirty="0" smtClean="0"/>
              <a:t>die Leistungen der gesetzliche UV wesentlich weiter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75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besteht oft Unklarheit, wann man über</a:t>
            </a:r>
            <a:r>
              <a:rPr lang="de-DE" baseline="0" dirty="0" smtClean="0"/>
              <a:t> die gesetzliche UV versichert ist.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Direkter Weg, Ausnahme Mitfahrgelegenheiten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Bei Dienstreisen nur die Zeit der Reise und der dienstlichen Tätigkeiten vor Ort. Freizeit nicht versichert.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Gemeinschaftsveranstaltungen nur wenn sie offiziell als solche ausgewiesen sind, z.B. keine Abteilungsfeiern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Betriebssport auch nur wenn vom Präsidium genehmigte Betriebssportgruppe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1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 sind alle Ersthelfer/-innen oder werden demnächst ausgebildet . Dafür einmal vielen Dank.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98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Verbandbuch nur eine</a:t>
            </a:r>
            <a:r>
              <a:rPr lang="de-DE" baseline="0" dirty="0" smtClean="0"/>
              <a:t> Seite in unseren Verbandkästen (Datenschutz)</a:t>
            </a:r>
          </a:p>
          <a:p>
            <a:endParaRPr lang="de-DE" baseline="0" dirty="0" smtClean="0"/>
          </a:p>
          <a:p>
            <a:r>
              <a:rPr lang="de-DE" baseline="0" dirty="0" smtClean="0"/>
              <a:t>Unfallanzeigen an Frau Sziede</a:t>
            </a:r>
          </a:p>
          <a:p>
            <a:endParaRPr lang="de-DE" baseline="0" dirty="0" smtClean="0"/>
          </a:p>
          <a:p>
            <a:r>
              <a:rPr lang="de-DE" baseline="0" dirty="0" smtClean="0"/>
              <a:t>Mängel an den Erste-Hilfe Einrichtungen an Herrn Prinz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92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41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Brandschutz wird nach der Ausbildung von Winnie </a:t>
            </a:r>
            <a:r>
              <a:rPr lang="de-DE" dirty="0" smtClean="0"/>
              <a:t>zur </a:t>
            </a:r>
            <a:r>
              <a:rPr lang="de-DE" dirty="0" smtClean="0"/>
              <a:t>Brandschutzbeauftragten neu organisiert. </a:t>
            </a:r>
          </a:p>
          <a:p>
            <a:endParaRPr lang="de-DE" dirty="0" smtClean="0"/>
          </a:p>
          <a:p>
            <a:r>
              <a:rPr lang="de-DE" dirty="0" smtClean="0"/>
              <a:t>Es werden Brandschutzhelfer bestellt und ausgebildet, die im Notfall festgelegte Aufgaben zu erfüllen haben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516B-9300-4613-B1C3-F465FF31161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2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36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26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18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65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74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4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16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75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3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16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FC54-D3AE-4B06-8F33-5FA219DD480E}" type="datetimeFigureOut">
              <a:rPr lang="de-DE" smtClean="0"/>
              <a:t>25.04.2018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4627-E13E-4A8E-BFD5-82F7DA5DE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5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ww.uk-nord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Unterweisung </a:t>
            </a:r>
            <a:r>
              <a:rPr lang="de-DE" sz="3200" b="1" dirty="0" smtClean="0"/>
              <a:t>2018</a:t>
            </a:r>
            <a:endParaRPr lang="de-DE" sz="3200" b="1" dirty="0"/>
          </a:p>
        </p:txBody>
      </p:sp>
      <p:sp>
        <p:nvSpPr>
          <p:cNvPr id="5" name="Rechteck 4"/>
          <p:cNvSpPr/>
          <p:nvPr/>
        </p:nvSpPr>
        <p:spPr>
          <a:xfrm>
            <a:off x="1222808" y="2132856"/>
            <a:ext cx="5976937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800" b="1" kern="0" dirty="0">
              <a:solidFill>
                <a:srgbClr val="004994"/>
              </a:solidFill>
              <a:latin typeface="Arial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kern="0" dirty="0">
                <a:latin typeface="Arial"/>
                <a:ea typeface="+mj-ea"/>
                <a:cs typeface="+mj-cs"/>
              </a:rPr>
              <a:t>Unterweisung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kern="0" dirty="0">
                <a:latin typeface="Arial"/>
                <a:ea typeface="+mj-ea"/>
                <a:cs typeface="+mj-cs"/>
              </a:rPr>
              <a:t>Büro- und Bildschirmarbeitsplätze </a:t>
            </a:r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Brandschutz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16249" y="1628800"/>
            <a:ext cx="6877050" cy="3400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/>
              <a:t>Dies kann Ihr Leben retten:</a:t>
            </a:r>
            <a:endParaRPr lang="de-DE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Verkeilen oder verstellen Sie die Brandschutztüren nicht.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Schauen Sie sich den Flucht- und Rettungsplan an.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Prägen Sie sich die Fluchtwege ein.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Halten Sie die Flucht- und Rettungswege jederzeit frei.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Prägen Sie sich die Standorte der Feuerlöscher ein.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Verstellen Sie Feuerlöscher nicht</a:t>
            </a:r>
            <a:r>
              <a:rPr lang="de-DE" sz="2000" dirty="0" smtClean="0"/>
              <a:t>.</a:t>
            </a:r>
            <a:endParaRPr lang="de-DE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Benutzen Sie im Brandfall keine Aufzüge.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744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Brandschutz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23528" y="1295400"/>
            <a:ext cx="74533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Diese Zeichen sollten Sie kennen: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11338"/>
            <a:ext cx="898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808288"/>
            <a:ext cx="898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01813"/>
            <a:ext cx="898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808288"/>
            <a:ext cx="898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887788"/>
            <a:ext cx="1436688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895850"/>
            <a:ext cx="8985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1319213" y="1831975"/>
            <a:ext cx="14890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Feuerlöscher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295400" y="2819400"/>
            <a:ext cx="15128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Brandmelder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968875" y="1811338"/>
            <a:ext cx="15113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Rettungsweg links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968875" y="2881313"/>
            <a:ext cx="15113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Sammelstelle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057775" y="3960813"/>
            <a:ext cx="28622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Rettungsweg mit Richtungspfeil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965700" y="5111750"/>
            <a:ext cx="15128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/>
              <a:t>Notausstieg</a:t>
            </a:r>
          </a:p>
        </p:txBody>
      </p:sp>
    </p:spTree>
    <p:extLst>
      <p:ext uri="{BB962C8B-B14F-4D97-AF65-F5344CB8AC3E}">
        <p14:creationId xmlns:p14="http://schemas.microsoft.com/office/powerpoint/2010/main" val="31622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Flucht- und Rettungsplan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r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5456"/>
            <a:ext cx="68040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Elektrische Anlagen und Geräte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395536" y="1268760"/>
            <a:ext cx="76692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/>
              <a:t>Benutzen Sie nur </a:t>
            </a:r>
            <a:r>
              <a:rPr lang="de-DE" altLang="de-DE" sz="2000" b="1" dirty="0"/>
              <a:t>geprüfte elektrische Geräte</a:t>
            </a:r>
            <a:r>
              <a:rPr lang="de-DE" altLang="de-DE" sz="2000" dirty="0"/>
              <a:t>.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/>
              <a:t>Defekte elektrische Leitungen, Steckdosen, Schalter oder Geräte dürfen nur von Elektrofachkräften verändert oder repariert werden.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/>
              <a:t>Ist ein elektrisches Gerät defekt, benutzen Sie es nicht mehr.</a:t>
            </a:r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467544" y="3933056"/>
            <a:ext cx="342106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b="1" dirty="0"/>
              <a:t>Melden Sie defekte elektrische Anlagen oder Geräte </a:t>
            </a:r>
            <a:r>
              <a:rPr lang="de-DE" altLang="de-DE" b="1" dirty="0" smtClean="0"/>
              <a:t>beim Bereich Gebäudeservices!</a:t>
            </a:r>
            <a:endParaRPr lang="de-DE" altLang="de-DE" b="1" dirty="0"/>
          </a:p>
        </p:txBody>
      </p:sp>
      <p:pic>
        <p:nvPicPr>
          <p:cNvPr id="7" name="Picture 5" descr="IMG_05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42" y="3363690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Elektrische Anlagen und Geräte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7544" y="1295400"/>
            <a:ext cx="77454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/>
              <a:t>Das unbeaufsichtigte Betreiben von Elektrogeräten stellt eine </a:t>
            </a:r>
          </a:p>
          <a:p>
            <a:pPr eaLnBrk="1" hangingPunct="1"/>
            <a:r>
              <a:rPr lang="de-DE" altLang="de-DE" sz="2000" b="1"/>
              <a:t>große Brandgefährdung dar.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2087563"/>
            <a:ext cx="766921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/>
              <a:t>Für elektrische Geräte gilt:</a:t>
            </a:r>
          </a:p>
          <a:p>
            <a:pPr>
              <a:defRPr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Private elektrische Heizgeräte </a:t>
            </a:r>
            <a:r>
              <a:rPr lang="de-DE" sz="1800" dirty="0" smtClean="0"/>
              <a:t>und </a:t>
            </a:r>
            <a:r>
              <a:rPr lang="de-DE" sz="1800" dirty="0"/>
              <a:t>Lüfter dürfen nicht betrieben werden.</a:t>
            </a:r>
          </a:p>
          <a:p>
            <a:pPr>
              <a:defRPr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Kaffeemaschinen und Wasserkocher dürfen nur auf einer feuerfesten Unterlage betrieben werden.</a:t>
            </a:r>
          </a:p>
          <a:p>
            <a:pPr>
              <a:defRPr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Wasserkocher nach Dienstschluss vom Netz nehmen – Stecker aus der Steckdose ziehen oder Steckdose abschalten.</a:t>
            </a:r>
          </a:p>
          <a:p>
            <a:pPr>
              <a:defRPr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Elektrische Geräte ausschalten!</a:t>
            </a:r>
          </a:p>
          <a:p>
            <a:pPr>
              <a:defRPr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Bei Arbeitsschluss alle Räume kontrollieren!</a:t>
            </a:r>
          </a:p>
          <a:p>
            <a:pPr>
              <a:defRPr/>
            </a:pPr>
            <a:endParaRPr lang="de-DE" sz="1800" dirty="0"/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4608513"/>
            <a:ext cx="2068512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Leitern und Tritte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467544" y="1497013"/>
            <a:ext cx="70564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Benutzen Sie keine Tische und Stühle als Aufstieg, sie sind dafür nicht geeignet.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Benutzen Sie Leitern bestimmungsgemäß.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Vor der Benutzung sind Leitern </a:t>
            </a:r>
          </a:p>
          <a:p>
            <a:pPr eaLnBrk="1" hangingPunct="1"/>
            <a:r>
              <a:rPr lang="de-DE" altLang="de-DE" sz="2000"/>
              <a:t>und Tritte auf Mängel zu kontrollieren.</a:t>
            </a:r>
          </a:p>
        </p:txBody>
      </p:sp>
      <p:pic>
        <p:nvPicPr>
          <p:cNvPr id="11" name="Picture 10" descr="P:\My Pictures\Leiter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44813"/>
            <a:ext cx="33305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P:\My Pictures\Rolltri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7811"/>
            <a:ext cx="141763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1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Heben und Tragen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467544" y="1497013"/>
            <a:ext cx="7056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dirty="0"/>
          </a:p>
        </p:txBody>
      </p:sp>
      <p:sp>
        <p:nvSpPr>
          <p:cNvPr id="13" name="Inhaltsplatzhalter 8"/>
          <p:cNvSpPr txBox="1">
            <a:spLocks/>
          </p:cNvSpPr>
          <p:nvPr/>
        </p:nvSpPr>
        <p:spPr>
          <a:xfrm>
            <a:off x="395288" y="1446213"/>
            <a:ext cx="8353425" cy="450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CH" dirty="0"/>
              <a:t>D</a:t>
            </a:r>
            <a:r>
              <a:rPr lang="de-CH" dirty="0" smtClean="0"/>
              <a:t>ie 5 Schritte für richtiges Heben und Tragen:</a:t>
            </a:r>
          </a:p>
          <a:p>
            <a:pPr marL="0" indent="0"/>
            <a:endParaRPr lang="de-CH" dirty="0" smtClean="0"/>
          </a:p>
          <a:p>
            <a:pPr marL="400050" lvl="1" indent="0">
              <a:buNone/>
            </a:pPr>
            <a:r>
              <a:rPr lang="de-CH" dirty="0" smtClean="0"/>
              <a:t>1. Auf sicheren Stand achten</a:t>
            </a:r>
          </a:p>
          <a:p>
            <a:pPr marL="400050" lvl="1" indent="0">
              <a:buNone/>
            </a:pPr>
            <a:r>
              <a:rPr lang="de-CH" dirty="0" smtClean="0"/>
              <a:t>2. In die Knie gehen</a:t>
            </a:r>
          </a:p>
          <a:p>
            <a:pPr marL="400050" lvl="1" indent="0">
              <a:buNone/>
            </a:pPr>
            <a:r>
              <a:rPr lang="de-CH" dirty="0" smtClean="0"/>
              <a:t>3. Last sicher greifen</a:t>
            </a:r>
          </a:p>
          <a:p>
            <a:pPr marL="400050" lvl="1" indent="0">
              <a:buNone/>
            </a:pPr>
            <a:r>
              <a:rPr lang="de-CH" dirty="0" smtClean="0"/>
              <a:t>4. Mit gestrecktem Rücken heben</a:t>
            </a:r>
          </a:p>
          <a:p>
            <a:pPr marL="400050" lvl="1" indent="0">
              <a:buNone/>
            </a:pPr>
            <a:r>
              <a:rPr lang="de-CH" dirty="0" smtClean="0"/>
              <a:t>5. Last nahe am Körper halten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28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 geht’s </a:t>
            </a:r>
            <a:r>
              <a:rPr lang="de-CH" dirty="0"/>
              <a:t>richtig!</a:t>
            </a:r>
          </a:p>
        </p:txBody>
      </p:sp>
      <p:sp>
        <p:nvSpPr>
          <p:cNvPr id="3" name="Textfeld 12"/>
          <p:cNvSpPr>
            <a:spLocks noChangeArrowheads="1"/>
          </p:cNvSpPr>
          <p:nvPr/>
        </p:nvSpPr>
        <p:spPr bwMode="auto">
          <a:xfrm>
            <a:off x="235527" y="2041803"/>
            <a:ext cx="4122160" cy="658812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b="0" dirty="0"/>
              <a:t>…statt hohles Kreuz.</a:t>
            </a:r>
          </a:p>
        </p:txBody>
      </p:sp>
      <p:sp>
        <p:nvSpPr>
          <p:cNvPr id="4" name="Textfeld 12"/>
          <p:cNvSpPr>
            <a:spLocks noChangeArrowheads="1"/>
          </p:cNvSpPr>
          <p:nvPr/>
        </p:nvSpPr>
        <p:spPr bwMode="auto">
          <a:xfrm>
            <a:off x="250825" y="1268413"/>
            <a:ext cx="4106861" cy="658813"/>
          </a:xfrm>
          <a:prstGeom prst="roundRect">
            <a:avLst>
              <a:gd name="adj" fmla="val 0"/>
            </a:avLst>
          </a:prstGeom>
          <a:solidFill>
            <a:srgbClr val="ACDDA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dirty="0"/>
              <a:t>Gerader Rücken…</a:t>
            </a:r>
          </a:p>
        </p:txBody>
      </p:sp>
      <p:sp>
        <p:nvSpPr>
          <p:cNvPr id="5" name="Textfeld 12"/>
          <p:cNvSpPr>
            <a:spLocks noChangeArrowheads="1"/>
          </p:cNvSpPr>
          <p:nvPr/>
        </p:nvSpPr>
        <p:spPr bwMode="auto">
          <a:xfrm>
            <a:off x="4564033" y="2032278"/>
            <a:ext cx="4136622" cy="658812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b="0" dirty="0"/>
              <a:t>…statt ruckartiges Reissen.</a:t>
            </a:r>
          </a:p>
        </p:txBody>
      </p:sp>
      <p:sp>
        <p:nvSpPr>
          <p:cNvPr id="6" name="Textfeld 12"/>
          <p:cNvSpPr>
            <a:spLocks noChangeArrowheads="1"/>
          </p:cNvSpPr>
          <p:nvPr/>
        </p:nvSpPr>
        <p:spPr bwMode="auto">
          <a:xfrm>
            <a:off x="4569395" y="1266819"/>
            <a:ext cx="4106861" cy="658813"/>
          </a:xfrm>
          <a:prstGeom prst="roundRect">
            <a:avLst>
              <a:gd name="adj" fmla="val 0"/>
            </a:avLst>
          </a:prstGeom>
          <a:solidFill>
            <a:srgbClr val="ACDDA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dirty="0"/>
              <a:t>Langsames Anheben…</a:t>
            </a:r>
          </a:p>
        </p:txBody>
      </p:sp>
      <p:pic>
        <p:nvPicPr>
          <p:cNvPr id="1026" name="Picture 2" descr="L:\013_SUVA_Rücken\Werkstatt\Medien\Koc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56" y="2857496"/>
            <a:ext cx="2724150" cy="3162300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1027" name="Picture 3" descr="L:\013_SUVA_Rücken\Werkstatt\Medien\Bis zum Anschlag.jpg"/>
          <p:cNvPicPr>
            <a:picLocks noChangeAspect="1" noChangeArrowheads="1"/>
          </p:cNvPicPr>
          <p:nvPr/>
        </p:nvPicPr>
        <p:blipFill>
          <a:blip r:embed="rId3" cstate="print"/>
          <a:srcRect t="7142" b="7156"/>
          <a:stretch>
            <a:fillRect/>
          </a:stretch>
        </p:blipFill>
        <p:spPr bwMode="auto">
          <a:xfrm>
            <a:off x="5429256" y="2857496"/>
            <a:ext cx="2445731" cy="3169231"/>
          </a:xfrm>
          <a:prstGeom prst="roundRect">
            <a:avLst>
              <a:gd name="adj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71644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 geht’s </a:t>
            </a:r>
            <a:r>
              <a:rPr lang="de-CH" dirty="0"/>
              <a:t>richtig!</a:t>
            </a:r>
          </a:p>
        </p:txBody>
      </p:sp>
      <p:sp>
        <p:nvSpPr>
          <p:cNvPr id="7" name="Textfeld 12"/>
          <p:cNvSpPr>
            <a:spLocks noChangeArrowheads="1"/>
          </p:cNvSpPr>
          <p:nvPr/>
        </p:nvSpPr>
        <p:spPr bwMode="auto">
          <a:xfrm>
            <a:off x="254999" y="2060860"/>
            <a:ext cx="4102687" cy="658812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b="0" dirty="0"/>
              <a:t>…statt Oberkörper verdrehen.</a:t>
            </a:r>
          </a:p>
        </p:txBody>
      </p:sp>
      <p:sp>
        <p:nvSpPr>
          <p:cNvPr id="8" name="Textfeld 12"/>
          <p:cNvSpPr>
            <a:spLocks noChangeArrowheads="1"/>
          </p:cNvSpPr>
          <p:nvPr/>
        </p:nvSpPr>
        <p:spPr bwMode="auto">
          <a:xfrm>
            <a:off x="250825" y="1285860"/>
            <a:ext cx="4106861" cy="658813"/>
          </a:xfrm>
          <a:prstGeom prst="roundRect">
            <a:avLst>
              <a:gd name="adj" fmla="val 0"/>
            </a:avLst>
          </a:prstGeom>
          <a:solidFill>
            <a:srgbClr val="ACDDA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dirty="0"/>
              <a:t>Zwischenschritt machen…</a:t>
            </a:r>
          </a:p>
        </p:txBody>
      </p:sp>
      <p:sp>
        <p:nvSpPr>
          <p:cNvPr id="9" name="Textfeld 12"/>
          <p:cNvSpPr>
            <a:spLocks noChangeArrowheads="1"/>
          </p:cNvSpPr>
          <p:nvPr/>
        </p:nvSpPr>
        <p:spPr bwMode="auto">
          <a:xfrm>
            <a:off x="4568059" y="2074209"/>
            <a:ext cx="4113969" cy="658812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266700" indent="-266700">
              <a:spcBef>
                <a:spcPct val="50000"/>
              </a:spcBef>
            </a:pPr>
            <a:r>
              <a:rPr lang="de-CH" sz="2200" b="0" dirty="0"/>
              <a:t>…statt bis zum „Anschlag“ in die Hocke gehen.</a:t>
            </a:r>
          </a:p>
        </p:txBody>
      </p:sp>
      <p:sp>
        <p:nvSpPr>
          <p:cNvPr id="10" name="Textfeld 12"/>
          <p:cNvSpPr>
            <a:spLocks noChangeArrowheads="1"/>
          </p:cNvSpPr>
          <p:nvPr/>
        </p:nvSpPr>
        <p:spPr bwMode="auto">
          <a:xfrm>
            <a:off x="4572000" y="1285860"/>
            <a:ext cx="4106861" cy="658813"/>
          </a:xfrm>
          <a:prstGeom prst="roundRect">
            <a:avLst>
              <a:gd name="adj" fmla="val 0"/>
            </a:avLst>
          </a:prstGeom>
          <a:solidFill>
            <a:srgbClr val="ACDDA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dirty="0"/>
              <a:t>90° Winkel im Kniegelenk…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1071538" y="2857496"/>
            <a:ext cx="2612693" cy="3168000"/>
            <a:chOff x="1071538" y="2857496"/>
            <a:chExt cx="2612693" cy="3168000"/>
          </a:xfrm>
        </p:grpSpPr>
        <p:pic>
          <p:nvPicPr>
            <p:cNvPr id="2050" name="Picture 2" descr="L:\013_SUVA_Rücken\Werkstatt\Medien\Seite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2857496"/>
              <a:ext cx="2612693" cy="3168000"/>
            </a:xfrm>
            <a:prstGeom prst="roundRect">
              <a:avLst>
                <a:gd name="adj" fmla="val 0"/>
              </a:avLst>
            </a:prstGeom>
            <a:noFill/>
          </p:spPr>
        </p:pic>
        <p:cxnSp>
          <p:nvCxnSpPr>
            <p:cNvPr id="17" name="Gerade Verbindung 16"/>
            <p:cNvCxnSpPr/>
            <p:nvPr/>
          </p:nvCxnSpPr>
          <p:spPr bwMode="auto">
            <a:xfrm flipV="1">
              <a:off x="1285852" y="3500438"/>
              <a:ext cx="2000264" cy="1428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1357290" y="3571876"/>
              <a:ext cx="1928032" cy="13581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1" name="Picture 3" descr="L:\013_SUVA_Rücken\Lernmaterial\Medien\Frau beim Tragen.jpg"/>
          <p:cNvPicPr>
            <a:picLocks noChangeAspect="1" noChangeArrowheads="1"/>
          </p:cNvPicPr>
          <p:nvPr/>
        </p:nvPicPr>
        <p:blipFill>
          <a:blip r:embed="rId3" cstate="print"/>
          <a:srcRect t="17571"/>
          <a:stretch>
            <a:fillRect/>
          </a:stretch>
        </p:blipFill>
        <p:spPr bwMode="auto">
          <a:xfrm>
            <a:off x="5357818" y="2857496"/>
            <a:ext cx="2643206" cy="3175429"/>
          </a:xfrm>
          <a:prstGeom prst="roundRect">
            <a:avLst>
              <a:gd name="adj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01394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So geht’s </a:t>
            </a:r>
            <a:r>
              <a:rPr lang="de-CH" dirty="0"/>
              <a:t>richtig!</a:t>
            </a:r>
          </a:p>
        </p:txBody>
      </p:sp>
      <p:sp>
        <p:nvSpPr>
          <p:cNvPr id="11" name="Textfeld 12"/>
          <p:cNvSpPr>
            <a:spLocks noChangeArrowheads="1"/>
          </p:cNvSpPr>
          <p:nvPr/>
        </p:nvSpPr>
        <p:spPr bwMode="auto">
          <a:xfrm>
            <a:off x="239683" y="2134649"/>
            <a:ext cx="4118003" cy="658812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266700" indent="-266700">
              <a:spcBef>
                <a:spcPct val="50000"/>
              </a:spcBef>
            </a:pPr>
            <a:r>
              <a:rPr lang="de-CH" sz="2200" b="0" dirty="0"/>
              <a:t>…statt einseitige Belastung.</a:t>
            </a:r>
          </a:p>
        </p:txBody>
      </p:sp>
      <p:sp>
        <p:nvSpPr>
          <p:cNvPr id="12" name="Textfeld 12"/>
          <p:cNvSpPr>
            <a:spLocks noChangeArrowheads="1"/>
          </p:cNvSpPr>
          <p:nvPr/>
        </p:nvSpPr>
        <p:spPr bwMode="auto">
          <a:xfrm>
            <a:off x="250825" y="1357298"/>
            <a:ext cx="4106861" cy="658813"/>
          </a:xfrm>
          <a:prstGeom prst="roundRect">
            <a:avLst>
              <a:gd name="adj" fmla="val 0"/>
            </a:avLst>
          </a:prstGeom>
          <a:solidFill>
            <a:srgbClr val="ACDDA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dirty="0"/>
              <a:t>Beidseitiges Tragen…</a:t>
            </a:r>
          </a:p>
        </p:txBody>
      </p:sp>
      <p:sp>
        <p:nvSpPr>
          <p:cNvPr id="13" name="Textfeld 12"/>
          <p:cNvSpPr>
            <a:spLocks noChangeArrowheads="1"/>
          </p:cNvSpPr>
          <p:nvPr/>
        </p:nvSpPr>
        <p:spPr bwMode="auto">
          <a:xfrm>
            <a:off x="4592177" y="2127246"/>
            <a:ext cx="4123227" cy="658812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266700" indent="-266700">
              <a:spcBef>
                <a:spcPct val="50000"/>
              </a:spcBef>
            </a:pPr>
            <a:r>
              <a:rPr lang="de-CH" sz="2200" b="0" dirty="0"/>
              <a:t>…statt Blindflug.</a:t>
            </a:r>
          </a:p>
        </p:txBody>
      </p:sp>
      <p:sp>
        <p:nvSpPr>
          <p:cNvPr id="14" name="Textfeld 12"/>
          <p:cNvSpPr>
            <a:spLocks noChangeArrowheads="1"/>
          </p:cNvSpPr>
          <p:nvPr/>
        </p:nvSpPr>
        <p:spPr bwMode="auto">
          <a:xfrm>
            <a:off x="4597400" y="1345126"/>
            <a:ext cx="4106861" cy="658813"/>
          </a:xfrm>
          <a:prstGeom prst="roundRect">
            <a:avLst>
              <a:gd name="adj" fmla="val 0"/>
            </a:avLst>
          </a:prstGeom>
          <a:solidFill>
            <a:srgbClr val="ACDDA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de-CH" sz="2200" dirty="0"/>
              <a:t>Sicht freilassen…</a:t>
            </a:r>
          </a:p>
        </p:txBody>
      </p:sp>
      <p:pic>
        <p:nvPicPr>
          <p:cNvPr id="3074" name="Picture 2" descr="L:\013_SUVA_Rücken\Lernmaterial\Medien\Lastbezogen 2.jpg"/>
          <p:cNvPicPr>
            <a:picLocks noChangeAspect="1" noChangeArrowheads="1"/>
          </p:cNvPicPr>
          <p:nvPr/>
        </p:nvPicPr>
        <p:blipFill>
          <a:blip r:embed="rId2" cstate="print"/>
          <a:srcRect t="8536"/>
          <a:stretch>
            <a:fillRect/>
          </a:stretch>
        </p:blipFill>
        <p:spPr bwMode="auto">
          <a:xfrm>
            <a:off x="1142976" y="2928934"/>
            <a:ext cx="2258666" cy="3096000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3075" name="Picture 3" descr="L:\013_SUVA_Rücken\Werkstatt\Medien\10 kg.bmp"/>
          <p:cNvPicPr>
            <a:picLocks noChangeAspect="1" noChangeArrowheads="1"/>
          </p:cNvPicPr>
          <p:nvPr/>
        </p:nvPicPr>
        <p:blipFill>
          <a:blip r:embed="rId3" cstate="print"/>
          <a:srcRect t="1650" b="16257"/>
          <a:stretch>
            <a:fillRect/>
          </a:stretch>
        </p:blipFill>
        <p:spPr bwMode="auto">
          <a:xfrm>
            <a:off x="5643570" y="2928934"/>
            <a:ext cx="2286016" cy="3107799"/>
          </a:xfrm>
          <a:prstGeom prst="roundRect">
            <a:avLst>
              <a:gd name="adj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2478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Pflichten der Beschäftigten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467544" y="1368425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Alle</a:t>
            </a:r>
            <a:r>
              <a:rPr lang="de-DE" altLang="de-DE" sz="2000" dirty="0"/>
              <a:t> Beschäftigten haben im Hinblick auf den Arbeitsschutz bestimmte Mitwirkungspflichten: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1919" y="2376488"/>
            <a:ext cx="7345362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Unterstützung aller Maßnahmen, die der Sicherheit und der Gesundheit dienen.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Bestimmungsgemäße Verwendung von</a:t>
            </a:r>
          </a:p>
          <a:p>
            <a:pPr marL="90000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Einrichtungen, z.B. Bürostuhl</a:t>
            </a:r>
          </a:p>
          <a:p>
            <a:pPr marL="900000" indent="-28575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Arbeitsmitteln, z.B. Aktenvernichter, PC,</a:t>
            </a:r>
          </a:p>
          <a:p>
            <a:pPr marL="900000" indent="-28575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Arbeitsstoffen, z.B. Klebestiften,</a:t>
            </a:r>
          </a:p>
          <a:p>
            <a:pPr marL="900000" indent="-28575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Schutzeinrichtungen oder</a:t>
            </a:r>
          </a:p>
          <a:p>
            <a:pPr marL="900000" indent="-28575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Persönliche Schutzausrüstung, z.B. Gehörschutz, Sicherheitsschuhe.</a:t>
            </a:r>
          </a:p>
          <a:p>
            <a:pPr>
              <a:defRPr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518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Büro- und Bildschirmarbeitsplatz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395536" y="1246188"/>
            <a:ext cx="79073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800" dirty="0" smtClean="0"/>
              <a:t>Eine falsche Sitzhaltung kann zu einer Vielzahl von Beschwerden führen. </a:t>
            </a:r>
          </a:p>
          <a:p>
            <a:pPr eaLnBrk="1" hangingPunct="1">
              <a:defRPr/>
            </a:pPr>
            <a:endParaRPr lang="de-DE" altLang="de-DE" sz="1000" dirty="0" smtClean="0"/>
          </a:p>
          <a:p>
            <a:pPr eaLnBrk="1" hangingPunct="1">
              <a:defRPr/>
            </a:pPr>
            <a:r>
              <a:rPr lang="de-DE" altLang="de-DE" sz="1800" dirty="0" smtClean="0"/>
              <a:t>Passen Sie die Einstellungen Ihres Arbeitsplatzes an Ihren Körper an.</a:t>
            </a:r>
          </a:p>
          <a:p>
            <a:pPr eaLnBrk="1" hangingPunct="1">
              <a:defRPr/>
            </a:pPr>
            <a:endParaRPr lang="de-DE" altLang="de-DE" sz="1000" dirty="0" smtClean="0"/>
          </a:p>
          <a:p>
            <a:pPr eaLnBrk="1" hangingPunct="1">
              <a:defRPr/>
            </a:pPr>
            <a:r>
              <a:rPr lang="de-DE" altLang="de-DE" sz="1800" dirty="0" smtClean="0"/>
              <a:t>Bei Fragen wenden Sie sich an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800" dirty="0" smtClean="0"/>
              <a:t>Die </a:t>
            </a:r>
            <a:r>
              <a:rPr lang="de-DE" altLang="de-DE" sz="1800" dirty="0" err="1" smtClean="0"/>
              <a:t>Ergoscouts</a:t>
            </a:r>
            <a:r>
              <a:rPr lang="de-DE" altLang="de-DE" sz="1800" dirty="0" smtClean="0"/>
              <a:t> Frau Koch und Herrn Veers vom ZIMT-Service Tel.: 2112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800" dirty="0" smtClean="0"/>
              <a:t>den Betriebsarzt Herrn Dr. Pagels, Tel.: 0461-7749040 oder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800" dirty="0" smtClean="0"/>
              <a:t>die Fachkraft für Arbeitssicherheit Herrn Klemann, Tel.: </a:t>
            </a:r>
            <a:r>
              <a:rPr lang="de-DE" altLang="de-DE" sz="1800" dirty="0" smtClean="0"/>
              <a:t>0461-94028691. </a:t>
            </a:r>
            <a:endParaRPr lang="de-DE" altLang="de-DE" sz="1800" dirty="0" smtClean="0"/>
          </a:p>
        </p:txBody>
      </p:sp>
      <p:pic>
        <p:nvPicPr>
          <p:cNvPr id="10" name="Picture 2" descr="E:\Seminare\01_Sibe Büro und Verwaltung_2013\pc_3_ne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082901" cy="294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10496"/>
            <a:ext cx="5396631" cy="489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Büro- und Bildschirmarbeitsplatz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395536" y="1871663"/>
            <a:ext cx="31337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Vermeiden Sie Reflexionen auf Ihrem Bildschirm.</a:t>
            </a:r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Standort des Bildschirms bei natürlicher oder künstlicher Beleuchtung.</a:t>
            </a:r>
          </a:p>
        </p:txBody>
      </p:sp>
    </p:spTree>
    <p:extLst>
      <p:ext uri="{BB962C8B-B14F-4D97-AF65-F5344CB8AC3E}">
        <p14:creationId xmlns:p14="http://schemas.microsoft.com/office/powerpoint/2010/main" val="10224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Büro- und Bildschirmarbeitsplatz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395536" y="1268760"/>
            <a:ext cx="696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Verhindern Sie Stolperstellen durch „Kabelsalat“.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857375"/>
            <a:ext cx="60340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Umweltschutz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467543" y="1520319"/>
            <a:ext cx="73818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dirty="0" smtClean="0"/>
              <a:t>Gehen Sie sparsam mit Ressourcen wie </a:t>
            </a:r>
          </a:p>
          <a:p>
            <a:pPr eaLnBrk="1" hangingPunct="1">
              <a:defRPr/>
            </a:pPr>
            <a:r>
              <a:rPr lang="de-DE" altLang="de-DE" sz="2000" dirty="0" smtClean="0"/>
              <a:t>Strom, Heizung, Wasser, Papier usw. um.</a:t>
            </a:r>
          </a:p>
          <a:p>
            <a:pPr eaLnBrk="1" hangingPunct="1">
              <a:defRPr/>
            </a:pPr>
            <a:endParaRPr lang="de-DE" altLang="de-DE" sz="2000" dirty="0" smtClean="0"/>
          </a:p>
          <a:p>
            <a:pPr eaLnBrk="1" hangingPunct="1">
              <a:defRPr/>
            </a:pPr>
            <a:r>
              <a:rPr lang="de-DE" altLang="de-DE" sz="2000" dirty="0" smtClean="0"/>
              <a:t>Tipps erhalten Sie unter: </a:t>
            </a:r>
          </a:p>
          <a:p>
            <a:pPr eaLnBrk="1" hangingPunct="1">
              <a:defRPr/>
            </a:pPr>
            <a:r>
              <a:rPr lang="de-DE" altLang="de-DE" sz="1600" dirty="0" smtClean="0">
                <a:solidFill>
                  <a:srgbClr val="00B050"/>
                </a:solidFill>
              </a:rPr>
              <a:t>http://www.klik.uni-kiel.de/de/energiesparkampagne/ideenpool</a:t>
            </a:r>
          </a:p>
          <a:p>
            <a:pPr eaLnBrk="1" hangingPunct="1">
              <a:defRPr/>
            </a:pPr>
            <a:r>
              <a:rPr lang="de-DE" altLang="de-DE" sz="2000" dirty="0" smtClean="0"/>
              <a:t> </a:t>
            </a:r>
          </a:p>
        </p:txBody>
      </p:sp>
      <p:pic>
        <p:nvPicPr>
          <p:cNvPr id="7" name="Picture 10" descr="P:\My Pictures\flyer-kl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494213"/>
            <a:ext cx="866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:\My Pictures\klik-thermome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208338"/>
            <a:ext cx="1169987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:\My Pictures\klik-checklis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2459038"/>
            <a:ext cx="13001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6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Abfallentsorgung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395536" y="1319815"/>
            <a:ext cx="802957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 smtClean="0"/>
              <a:t>Trennen Sie Ihren Müll!</a:t>
            </a:r>
          </a:p>
          <a:p>
            <a:pPr eaLnBrk="1" hangingPunct="1">
              <a:defRPr/>
            </a:pPr>
            <a:endParaRPr lang="de-DE" altLang="de-DE" sz="2000" dirty="0" smtClean="0"/>
          </a:p>
          <a:p>
            <a:pPr eaLnBrk="1" hangingPunct="1">
              <a:defRPr/>
            </a:pPr>
            <a:r>
              <a:rPr lang="de-DE" sz="2000" dirty="0"/>
              <a:t>In Ihrem Büro bzw. an Ihrem Arbeitsplatz sollten Sie </a:t>
            </a:r>
            <a:r>
              <a:rPr lang="de-DE" sz="2000" dirty="0" smtClean="0"/>
              <a:t>einen </a:t>
            </a:r>
            <a:r>
              <a:rPr lang="de-DE" sz="2000" dirty="0"/>
              <a:t>Mülleimer </a:t>
            </a:r>
            <a:r>
              <a:rPr lang="de-DE" sz="2000" dirty="0" smtClean="0"/>
              <a:t>mit einem kleineren Einsatz vorfinden. Der große ist für den </a:t>
            </a:r>
            <a:r>
              <a:rPr lang="de-DE" sz="2000" b="1" dirty="0" smtClean="0"/>
              <a:t>Papiermüll</a:t>
            </a:r>
            <a:r>
              <a:rPr lang="de-DE" sz="2000" dirty="0" smtClean="0"/>
              <a:t> der kleine Einsatz </a:t>
            </a:r>
            <a:r>
              <a:rPr lang="de-DE" sz="2000" dirty="0"/>
              <a:t>für </a:t>
            </a:r>
            <a:r>
              <a:rPr lang="de-DE" sz="2000" b="1" dirty="0"/>
              <a:t>gemischte </a:t>
            </a:r>
            <a:r>
              <a:rPr lang="de-DE" sz="2000" b="1" dirty="0" smtClean="0"/>
              <a:t>Abfälle</a:t>
            </a:r>
            <a:r>
              <a:rPr lang="de-DE" sz="2000" dirty="0" smtClean="0"/>
              <a:t>.</a:t>
            </a:r>
            <a:endParaRPr lang="de-DE" sz="2000" dirty="0"/>
          </a:p>
          <a:p>
            <a:pPr eaLnBrk="1" hangingPunct="1">
              <a:defRPr/>
            </a:pPr>
            <a:r>
              <a:rPr lang="de-DE" altLang="de-DE" sz="1600" dirty="0" smtClean="0"/>
              <a:t>(Falls nicht, wenden Sie sich bitte an den Bereich Gebäudeservices Tel: 2167.)</a:t>
            </a:r>
          </a:p>
          <a:p>
            <a:pPr eaLnBrk="1" hangingPunct="1">
              <a:defRPr/>
            </a:pPr>
            <a:endParaRPr lang="de-DE" altLang="de-DE" sz="2000" dirty="0"/>
          </a:p>
          <a:p>
            <a:pPr eaLnBrk="1" hangingPunct="1">
              <a:defRPr/>
            </a:pPr>
            <a:r>
              <a:rPr lang="de-DE" altLang="de-DE" sz="2000" dirty="0" smtClean="0"/>
              <a:t>Für die Entsorgung von Tonerkassetten, CDs, DVDs usw. wenden Sie sich bitte an den ZIMT-Service Tel.: 2112</a:t>
            </a:r>
            <a:endParaRPr lang="de-DE" altLang="de-DE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de-DE" altLang="de-DE" sz="2000" dirty="0" smtClean="0"/>
          </a:p>
          <a:p>
            <a:pPr eaLnBrk="1" hangingPunct="1">
              <a:defRPr/>
            </a:pPr>
            <a:r>
              <a:rPr lang="de-DE" altLang="de-DE" sz="2000" dirty="0" smtClean="0"/>
              <a:t>Datenmüll wird über die bereitgestellten Container in den Gebäuden entsorgt. </a:t>
            </a:r>
            <a:r>
              <a:rPr lang="de-DE" altLang="de-DE" sz="1600" dirty="0" smtClean="0"/>
              <a:t>(Nähere Infos im Intranet)</a:t>
            </a:r>
            <a:endParaRPr lang="de-DE" altLang="de-DE" sz="1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3" descr="P:\My Pictures\Müllei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720092"/>
            <a:ext cx="122396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5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Nutzung Dienst-Kfz.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467544" y="1319815"/>
            <a:ext cx="80295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2000" dirty="0"/>
              <a:t>Rechtliche Grundlage für die Nutzung </a:t>
            </a:r>
            <a:endParaRPr lang="de-DE" sz="2000" dirty="0" smtClean="0"/>
          </a:p>
          <a:p>
            <a:pPr eaLnBrk="1" hangingPunct="1">
              <a:defRPr/>
            </a:pPr>
            <a:r>
              <a:rPr lang="de-DE" sz="2000" dirty="0" smtClean="0"/>
              <a:t>ist </a:t>
            </a:r>
            <a:r>
              <a:rPr lang="de-DE" sz="2000" dirty="0"/>
              <a:t>die Richtlinie über Dienstkraftfahrzeuge </a:t>
            </a:r>
            <a:endParaRPr lang="de-DE" sz="2000" dirty="0" smtClean="0"/>
          </a:p>
          <a:p>
            <a:pPr eaLnBrk="1" hangingPunct="1">
              <a:defRPr/>
            </a:pPr>
            <a:r>
              <a:rPr lang="de-DE" sz="2000" dirty="0" smtClean="0"/>
              <a:t>in </a:t>
            </a:r>
            <a:r>
              <a:rPr lang="de-DE" sz="2000" dirty="0"/>
              <a:t>der Landesverwaltung (Kfz-Richtlinie</a:t>
            </a:r>
            <a:r>
              <a:rPr lang="de-DE" sz="2000" dirty="0" smtClean="0"/>
              <a:t>).</a:t>
            </a:r>
          </a:p>
          <a:p>
            <a:pPr eaLnBrk="1" hangingPunct="1">
              <a:defRPr/>
            </a:pPr>
            <a:endParaRPr lang="de-DE" altLang="de-DE" sz="1000" b="1" dirty="0"/>
          </a:p>
          <a:p>
            <a:pPr eaLnBrk="1" hangingPunct="1">
              <a:defRPr/>
            </a:pPr>
            <a:r>
              <a:rPr lang="de-DE" sz="2000" dirty="0"/>
              <a:t>Vor der ersten Nutzung eines Dienstfahrzeuges </a:t>
            </a:r>
            <a:endParaRPr lang="de-DE" sz="2000" dirty="0" smtClean="0"/>
          </a:p>
          <a:p>
            <a:pPr eaLnBrk="1" hangingPunct="1">
              <a:defRPr/>
            </a:pPr>
            <a:r>
              <a:rPr lang="de-DE" sz="2000" dirty="0" smtClean="0"/>
              <a:t>muss </a:t>
            </a:r>
            <a:r>
              <a:rPr lang="de-DE" sz="2000" dirty="0"/>
              <a:t>eine Fahrgenehmigung </a:t>
            </a:r>
            <a:r>
              <a:rPr lang="de-DE" sz="2000" dirty="0" smtClean="0"/>
              <a:t> und </a:t>
            </a:r>
            <a:r>
              <a:rPr lang="de-DE" sz="2000" dirty="0"/>
              <a:t>eine </a:t>
            </a:r>
            <a:endParaRPr lang="de-DE" sz="2000" dirty="0" smtClean="0"/>
          </a:p>
          <a:p>
            <a:pPr eaLnBrk="1" hangingPunct="1">
              <a:defRPr/>
            </a:pPr>
            <a:r>
              <a:rPr lang="de-DE" sz="2000" dirty="0" smtClean="0"/>
              <a:t>Einweisung </a:t>
            </a:r>
            <a:r>
              <a:rPr lang="de-DE" sz="2000" dirty="0"/>
              <a:t>auf den jeweiligen Fahrzeugtyp </a:t>
            </a:r>
            <a:endParaRPr lang="de-DE" sz="2000" dirty="0" smtClean="0"/>
          </a:p>
          <a:p>
            <a:pPr eaLnBrk="1" hangingPunct="1">
              <a:defRPr/>
            </a:pPr>
            <a:r>
              <a:rPr lang="de-DE" sz="2000" dirty="0" smtClean="0"/>
              <a:t>durch </a:t>
            </a:r>
            <a:r>
              <a:rPr lang="de-DE" sz="2000" dirty="0"/>
              <a:t>die Abteilung I erfolgen. </a:t>
            </a:r>
            <a:endParaRPr lang="de-DE" sz="2000" dirty="0" smtClean="0"/>
          </a:p>
          <a:p>
            <a:pPr eaLnBrk="1" hangingPunct="1">
              <a:defRPr/>
            </a:pPr>
            <a:endParaRPr lang="de-DE" altLang="de-DE" sz="1000" b="1" dirty="0"/>
          </a:p>
          <a:p>
            <a:pPr eaLnBrk="1" hangingPunct="1">
              <a:defRPr/>
            </a:pPr>
            <a:r>
              <a:rPr lang="de-DE" sz="2000" dirty="0"/>
              <a:t>Die Benutzung von Dienstfahrzeugen außerhalb der dienstlichen Verwendung ist grundsätzlich untersagt</a:t>
            </a:r>
            <a:r>
              <a:rPr lang="de-DE" sz="2000" dirty="0" smtClean="0"/>
              <a:t>. (Ausnahme an der EUF: </a:t>
            </a:r>
          </a:p>
          <a:p>
            <a:pPr eaLnBrk="1" hangingPunct="1">
              <a:defRPr/>
            </a:pPr>
            <a:r>
              <a:rPr lang="de-DE" sz="2000" dirty="0" smtClean="0"/>
              <a:t>der Anhänger mit Plane)</a:t>
            </a:r>
          </a:p>
          <a:p>
            <a:pPr eaLnBrk="1" hangingPunct="1">
              <a:defRPr/>
            </a:pPr>
            <a:endParaRPr lang="de-DE" altLang="de-DE" sz="1000" b="1" dirty="0"/>
          </a:p>
          <a:p>
            <a:pPr eaLnBrk="1" hangingPunct="1">
              <a:defRPr/>
            </a:pPr>
            <a:r>
              <a:rPr lang="de-DE" sz="2000" dirty="0"/>
              <a:t>Auf eine wirtschaftliche Fahrweise ist </a:t>
            </a:r>
            <a:r>
              <a:rPr lang="de-DE" sz="2000" dirty="0" smtClean="0"/>
              <a:t>zu </a:t>
            </a:r>
            <a:r>
              <a:rPr lang="de-DE" sz="2000" dirty="0"/>
              <a:t>achten. Auf Autobahnen darf die Richtgeschwindigkeit von 130 km/h nicht überschritten werden.</a:t>
            </a:r>
          </a:p>
          <a:p>
            <a:pPr eaLnBrk="1" hangingPunct="1">
              <a:defRPr/>
            </a:pPr>
            <a:endParaRPr lang="de-DE" altLang="de-DE" sz="1000" b="1" dirty="0" smtClean="0"/>
          </a:p>
          <a:p>
            <a:pPr eaLnBrk="1" hangingPunct="1">
              <a:defRPr/>
            </a:pPr>
            <a:r>
              <a:rPr lang="de-DE" sz="2000" dirty="0"/>
              <a:t>Der Fahrzeugführer ist verpflichtet, das Fahrtenbuch ordnungsgemäß und sofort nach Fahrtende zu führen.</a:t>
            </a:r>
            <a:endParaRPr lang="de-DE" alt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159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Nutzung Dienst-Kfz.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467544" y="1319815"/>
            <a:ext cx="802957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2000" dirty="0"/>
              <a:t>Das Verhalten bei Verkehrsunfällen oder einer Panne richtet sich nach der Straßenverkehrsordnung. </a:t>
            </a:r>
            <a:r>
              <a:rPr lang="de-DE" sz="2000" b="1" dirty="0"/>
              <a:t>Bei einem Unfall ist immer die Polizei hinzuzuziehen. </a:t>
            </a:r>
            <a:r>
              <a:rPr lang="de-DE" sz="2000" dirty="0"/>
              <a:t>Es ist in jedem Fall die im Dienstfahrzeug vorhandene Unfallmeldung auszufüllen und ggf. die ‚Mitteilung für den Unfallgegner‘ auszuhändigen. Außerdem sind die Daten des Unfallgegners aufzunehmen</a:t>
            </a:r>
            <a:r>
              <a:rPr lang="de-DE" sz="2000" dirty="0" smtClean="0"/>
              <a:t>.</a:t>
            </a:r>
            <a:endParaRPr lang="de-DE" sz="2000" dirty="0"/>
          </a:p>
          <a:p>
            <a:pPr eaLnBrk="1" hangingPunct="1">
              <a:defRPr/>
            </a:pPr>
            <a:endParaRPr lang="de-DE" altLang="de-DE" sz="1000" b="1" dirty="0" smtClean="0"/>
          </a:p>
          <a:p>
            <a:pPr eaLnBrk="1" hangingPunct="1">
              <a:defRPr/>
            </a:pPr>
            <a:r>
              <a:rPr lang="de-DE" sz="2000" dirty="0"/>
              <a:t>Verursachte Sachschäden und die Beteiligung an Verkehrsunfällen ist der EUF unverzüglich anzuzeigen. Bei einer Panne kann außerhalb der Dienstzeiten ein Abschleppdienst (z.B. ADAC) beauftragt werden, die Kosten übernimmt die EUF.</a:t>
            </a:r>
            <a:endParaRPr lang="de-DE" altLang="de-DE" sz="2000" b="1" dirty="0"/>
          </a:p>
          <a:p>
            <a:pPr eaLnBrk="1" hangingPunct="1">
              <a:defRPr/>
            </a:pPr>
            <a:endParaRPr lang="de-DE" altLang="de-DE" sz="1000" b="1" dirty="0" smtClean="0"/>
          </a:p>
          <a:p>
            <a:pPr eaLnBrk="1" hangingPunct="1">
              <a:defRPr/>
            </a:pPr>
            <a:r>
              <a:rPr lang="de-DE" sz="2000" dirty="0"/>
              <a:t>Bei Rückgabe ist darauf zu achten das der Tank noch mind. zur Hälfte gefüllt ist. Ansonsten muss mit der Tankkarte bei einer Wiking-Tankstelle </a:t>
            </a:r>
            <a:r>
              <a:rPr lang="de-DE" sz="2000" dirty="0" smtClean="0"/>
              <a:t>nachgetankt </a:t>
            </a:r>
            <a:r>
              <a:rPr lang="de-DE" sz="2000" dirty="0"/>
              <a:t>werden</a:t>
            </a:r>
            <a:r>
              <a:rPr lang="de-DE" sz="2000" dirty="0" smtClean="0"/>
              <a:t>.</a:t>
            </a:r>
          </a:p>
          <a:p>
            <a:pPr eaLnBrk="1" hangingPunct="1">
              <a:defRPr/>
            </a:pPr>
            <a:endParaRPr lang="de-DE" altLang="de-DE" sz="1000" b="1" dirty="0"/>
          </a:p>
          <a:p>
            <a:pPr eaLnBrk="1" hangingPunct="1">
              <a:defRPr/>
            </a:pPr>
            <a:r>
              <a:rPr lang="de-DE" sz="2000" dirty="0"/>
              <a:t>Nach Beendigung der Dienstfahrt ist das Fahrzeug wieder im Carport oder in der Garage auf dem Dienstgelände abzustellen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89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Rundgang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5536" y="1513396"/>
            <a:ext cx="7993062" cy="3400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/>
              <a:t>Schauen Sie sich Ihren Arbeitsbereich an:</a:t>
            </a:r>
          </a:p>
          <a:p>
            <a:pPr>
              <a:defRPr/>
            </a:pPr>
            <a:endParaRPr lang="de-DE" sz="2000" dirty="0"/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de-DE" sz="2000" dirty="0"/>
              <a:t>Verbandkasten und dessen Inhalt,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de-DE" sz="2000" dirty="0"/>
              <a:t>Verbandbuch,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de-DE" sz="2000" dirty="0"/>
              <a:t>Aushänge zur Ersten Hilfe, z.B. Anleitung oder Erste-Hilfe-Plakat,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de-DE" sz="2000" dirty="0" smtClean="0"/>
              <a:t>Aushang </a:t>
            </a:r>
            <a:r>
              <a:rPr lang="de-DE" sz="2000" dirty="0"/>
              <a:t>mit Namen der Ersthelfer/Sicherheitsbeauftragten,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de-DE" sz="2000" dirty="0"/>
              <a:t>Flucht- und Rettungsplan,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de-DE" sz="2000" dirty="0"/>
              <a:t>Fluchtwege,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de-DE" sz="2000" dirty="0" smtClean="0"/>
              <a:t>Feuerlöscher und Druckknopfmelder.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1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Pflichten der Beschäftigten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7544" y="2016125"/>
            <a:ext cx="7345362" cy="197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Beseitigen oder Beheben von Mängeln an </a:t>
            </a:r>
          </a:p>
          <a:p>
            <a:pPr marL="90000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Einrichtungen oder Arbeitsmitteln,</a:t>
            </a:r>
          </a:p>
          <a:p>
            <a:pPr marL="900000" indent="-28575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fehlerhafte Arbeitsverfahren oder Abläufe.</a:t>
            </a:r>
          </a:p>
          <a:p>
            <a:pPr marL="900000" indent="-285750">
              <a:buFont typeface="Arial" panose="020B0604020202020204" pitchFamily="34" charset="0"/>
              <a:buChar char="•"/>
              <a:defRPr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Falls Sie den Mangel nicht beseitigen oder beheben können, müssen Sie den Mangel Ihrem Vorgesetzten melden.</a:t>
            </a:r>
          </a:p>
        </p:txBody>
      </p:sp>
    </p:spTree>
    <p:extLst>
      <p:ext uri="{BB962C8B-B14F-4D97-AF65-F5344CB8AC3E}">
        <p14:creationId xmlns:p14="http://schemas.microsoft.com/office/powerpoint/2010/main" val="22370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Unfallversicherung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7544" y="2016125"/>
            <a:ext cx="734536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/>
              <a:t>Die Unfallkasse (UK) Nord ist die gesetzliche </a:t>
            </a: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Unfallversicherung </a:t>
            </a:r>
            <a:r>
              <a:rPr lang="de-DE" sz="2000" dirty="0"/>
              <a:t>für den öffentlichen </a:t>
            </a: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Dienst </a:t>
            </a:r>
            <a:r>
              <a:rPr lang="de-DE" sz="2000" dirty="0"/>
              <a:t>in Schleswig-Holstein und Hamburg. 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Sollte ein </a:t>
            </a:r>
            <a:r>
              <a:rPr lang="de-DE" sz="2000" dirty="0"/>
              <a:t>Unfall passieren oder eine Berufskrankheit </a:t>
            </a:r>
            <a:r>
              <a:rPr lang="de-DE" sz="2000" dirty="0" smtClean="0"/>
              <a:t>auftreten</a:t>
            </a:r>
            <a:r>
              <a:rPr lang="de-DE" sz="2000" dirty="0"/>
              <a:t>, </a:t>
            </a:r>
            <a:r>
              <a:rPr lang="de-DE" sz="2000" dirty="0" smtClean="0"/>
              <a:t>hilft die UK-Nord ihren </a:t>
            </a:r>
            <a:r>
              <a:rPr lang="de-DE" sz="2000" dirty="0"/>
              <a:t>Versicherten, indem </a:t>
            </a:r>
            <a:r>
              <a:rPr lang="de-DE" sz="2000" dirty="0" smtClean="0"/>
              <a:t>sie</a:t>
            </a:r>
          </a:p>
          <a:p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ihre Gesundheit mit allen geeigneten Mitteln wiederherstellen,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ihnen helfen, in ihren Beruf zurückzukehren,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gegebenenfalls ihre häusliche Umgebung an die neuen Bedürfnisse anpassen,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sie oder ihre Hinterbliebenen durch Geldleistungen entschädigen.</a:t>
            </a:r>
          </a:p>
          <a:p>
            <a:pPr>
              <a:defRPr/>
            </a:pPr>
            <a:endParaRPr lang="de-DE" sz="1000" dirty="0" smtClean="0"/>
          </a:p>
          <a:p>
            <a:pPr>
              <a:defRPr/>
            </a:pPr>
            <a:r>
              <a:rPr lang="de-DE" sz="2000" dirty="0" smtClean="0"/>
              <a:t>Weitere Infos unter</a:t>
            </a:r>
            <a:r>
              <a:rPr lang="de-DE" sz="2000" dirty="0"/>
              <a:t>: </a:t>
            </a:r>
            <a:r>
              <a:rPr lang="de-DE" sz="2000" dirty="0">
                <a:hlinkClick r:id="rId4"/>
              </a:rPr>
              <a:t>https://</a:t>
            </a:r>
            <a:r>
              <a:rPr lang="de-DE" sz="2000" dirty="0" smtClean="0">
                <a:hlinkClick r:id="rId4"/>
              </a:rPr>
              <a:t>www.uk-nord.de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1026" name="Picture 2" descr="https://www.uk-nord.de/fileadmin/images/ukno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90" y="1844824"/>
            <a:ext cx="2856065" cy="83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Unfallversicherung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79371" y="1145456"/>
            <a:ext cx="7345362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sz="2000" b="1" dirty="0"/>
              <a:t>Wann sind Beschäftigte versichert</a:t>
            </a:r>
            <a:r>
              <a:rPr lang="de-DE" sz="2000" b="1" dirty="0" smtClean="0"/>
              <a:t>?</a:t>
            </a:r>
          </a:p>
          <a:p>
            <a:endParaRPr lang="de-DE" sz="1000" b="1" dirty="0"/>
          </a:p>
          <a:p>
            <a:r>
              <a:rPr lang="de-DE" sz="2000" dirty="0"/>
              <a:t>Versicherungsschutz besteht während der Berufsausübung und bei allen Tätigkeiten, die mit dem Beschäftigungsverhältnis in einem Zusammenhang stehen </a:t>
            </a:r>
            <a:r>
              <a:rPr lang="de-DE" sz="2000" dirty="0" smtClean="0"/>
              <a:t>sowie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auf </a:t>
            </a:r>
            <a:r>
              <a:rPr lang="de-DE" sz="2000" dirty="0"/>
              <a:t>direkten Wegen von oder zur Arbeitsstätte und 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auf Betriebswegen im </a:t>
            </a:r>
            <a:r>
              <a:rPr lang="de-DE" sz="2000" dirty="0"/>
              <a:t>Außendienst und auf </a:t>
            </a:r>
            <a:r>
              <a:rPr lang="de-DE" sz="2000" dirty="0" smtClean="0"/>
              <a:t>Dienstreisen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bei </a:t>
            </a:r>
            <a:r>
              <a:rPr lang="de-DE" sz="2000" dirty="0"/>
              <a:t>Gemeinschaftsveranstaltungen wie zum Beispiel offiziellen Betriebsausflügen oder Weihnachtsfeiern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beim Betriebssport, der dem Ausgleich der Arbeitsbelastung dient und keinen Wettkampfcharakter hat</a:t>
            </a:r>
            <a:r>
              <a:rPr lang="de-DE" sz="2000" dirty="0" smtClean="0"/>
              <a:t>.</a:t>
            </a:r>
          </a:p>
          <a:p>
            <a:endParaRPr lang="de-DE" sz="1000" dirty="0"/>
          </a:p>
          <a:p>
            <a:r>
              <a:rPr lang="de-DE" sz="2000" b="1" dirty="0"/>
              <a:t>Nicht versichert </a:t>
            </a:r>
            <a:r>
              <a:rPr lang="de-DE" sz="2000" dirty="0"/>
              <a:t>sind eigenwirtschaftliche Tätigkeiten wie Essen und Trinken, Schlafen oder die Unterbrechung eines Weges aus privaten Gründen. </a:t>
            </a:r>
            <a:endParaRPr lang="de-DE" sz="2000" dirty="0" smtClean="0"/>
          </a:p>
          <a:p>
            <a:endParaRPr lang="de-DE" sz="1000" dirty="0"/>
          </a:p>
          <a:p>
            <a:pPr>
              <a:defRPr/>
            </a:pPr>
            <a:r>
              <a:rPr lang="de-DE" sz="2000" b="1" dirty="0" smtClean="0"/>
              <a:t>Schüler und Studierende </a:t>
            </a:r>
            <a:r>
              <a:rPr lang="de-DE" sz="2000" dirty="0"/>
              <a:t>sind während des Besuchs von allgemein-(bildenden) und berufsbildenden Schulen, Hochschulen und Universitäten versichert.</a:t>
            </a:r>
          </a:p>
        </p:txBody>
      </p:sp>
    </p:spTree>
    <p:extLst>
      <p:ext uri="{BB962C8B-B14F-4D97-AF65-F5344CB8AC3E}">
        <p14:creationId xmlns:p14="http://schemas.microsoft.com/office/powerpoint/2010/main" val="1392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Erste-Hilfe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467544" y="1295400"/>
            <a:ext cx="73453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Jeder hat die Pflicht, Erste Hilfe zu leisten! 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5" y="1800225"/>
            <a:ext cx="44644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/>
              <a:t>Folgendes müssen Sie wissen:</a:t>
            </a:r>
          </a:p>
          <a:p>
            <a:pPr>
              <a:defRPr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Wer ist Ersthelfer in meinem Bereich.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Wo befindet sich der Verbandkasten.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Wo befindet sich das Verbandbuch.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Wo befindet sich das nächste Telefon.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de-DE" sz="10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Die </a:t>
            </a:r>
            <a:r>
              <a:rPr lang="de-DE" sz="2000" dirty="0" smtClean="0"/>
              <a:t>interne Notrufnummer </a:t>
            </a:r>
            <a:r>
              <a:rPr lang="de-DE" sz="2000" dirty="0"/>
              <a:t>lautet: </a:t>
            </a:r>
            <a:endParaRPr lang="de-DE" sz="2000" dirty="0" smtClean="0"/>
          </a:p>
          <a:p>
            <a:pPr>
              <a:defRPr/>
            </a:pPr>
            <a:r>
              <a:rPr lang="de-DE" sz="2000" b="1" dirty="0"/>
              <a:t>	</a:t>
            </a:r>
            <a:r>
              <a:rPr lang="de-DE" sz="2000" b="1" dirty="0" smtClean="0"/>
              <a:t>	0-112</a:t>
            </a:r>
          </a:p>
          <a:p>
            <a:pPr>
              <a:defRPr/>
            </a:pPr>
            <a:endParaRPr lang="de-DE" sz="1000" dirty="0"/>
          </a:p>
          <a:p>
            <a:pPr>
              <a:defRPr/>
            </a:pPr>
            <a:r>
              <a:rPr lang="de-DE" sz="2000" dirty="0" smtClean="0"/>
              <a:t>Auf der Homepage der EUF </a:t>
            </a:r>
            <a:r>
              <a:rPr lang="de-DE" sz="2000" dirty="0"/>
              <a:t>finden sich weitere alle wichtigen Informationen.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67544" y="5559903"/>
            <a:ext cx="720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Werden Sie selbst </a:t>
            </a:r>
            <a:r>
              <a:rPr lang="de-DE" altLang="de-DE" sz="2000" b="1" dirty="0" smtClean="0"/>
              <a:t>Ersthelfer.</a:t>
            </a:r>
            <a:endParaRPr lang="de-DE" altLang="de-DE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800225"/>
            <a:ext cx="10779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" name="Picture 12" descr="http://zoro-europe.s3.amazonaws.com/product/full/1028/A_3000277697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116263"/>
            <a:ext cx="20193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Erste-Hilfe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467544" y="1543050"/>
            <a:ext cx="76327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/>
              <a:t>Tragen Sie jede Verletzung und die getroffene </a:t>
            </a:r>
          </a:p>
          <a:p>
            <a:pPr eaLnBrk="1" hangingPunct="1"/>
            <a:r>
              <a:rPr lang="de-DE" altLang="de-DE" sz="2000" dirty="0"/>
              <a:t>Maßnahme in das </a:t>
            </a:r>
            <a:r>
              <a:rPr lang="de-DE" altLang="de-DE" sz="2000" b="1" dirty="0"/>
              <a:t>Verbandbuch</a:t>
            </a:r>
            <a:r>
              <a:rPr lang="de-DE" altLang="de-DE" sz="2000" dirty="0"/>
              <a:t> ein.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b="1" dirty="0"/>
              <a:t>Melden Sie </a:t>
            </a:r>
            <a:r>
              <a:rPr lang="de-DE" altLang="de-DE" sz="2000" dirty="0"/>
              <a:t>Verletzungen und Unfälle sofort Ihrem Vorgesetzten. </a:t>
            </a:r>
          </a:p>
          <a:p>
            <a:pPr eaLnBrk="1" hangingPunct="1"/>
            <a:r>
              <a:rPr lang="de-DE" altLang="de-DE" sz="2000" dirty="0"/>
              <a:t>Er ist verpflichtet, bei Unfällen mit einer Arbeitsunfähigkeit von mehr als drei Tagen eine Unfallanzeige auszufüllen.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465558" y="4103688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Kontrollieren</a:t>
            </a:r>
            <a:r>
              <a:rPr lang="de-DE" altLang="de-DE" sz="2000" dirty="0"/>
              <a:t> sie den Verbandkasten regelmäßig, ob er vollständig und das Haltbarkeitsdatum der Inhalte nicht abgelaufen ist.</a:t>
            </a:r>
          </a:p>
        </p:txBody>
      </p:sp>
      <p:pic>
        <p:nvPicPr>
          <p:cNvPr id="13" name="Picture 9" descr="P:\My Pictures\Verbandbu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3650"/>
            <a:ext cx="239871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0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Brandschutz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395536" y="1368425"/>
            <a:ext cx="7669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/>
              <a:t>Ein Brand entsteht, wenn ein brennbarer Stoff, Sauerstoff und </a:t>
            </a:r>
          </a:p>
          <a:p>
            <a:pPr eaLnBrk="1" hangingPunct="1"/>
            <a:r>
              <a:rPr lang="de-DE" altLang="de-DE" sz="2000" dirty="0"/>
              <a:t>eine Zündquelle zusammenkommen.</a:t>
            </a:r>
          </a:p>
        </p:txBody>
      </p:sp>
      <p:pic>
        <p:nvPicPr>
          <p:cNvPr id="8" name="Picture 6" descr="Verbrennungsdrei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87563"/>
            <a:ext cx="19685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07194" y="3960813"/>
            <a:ext cx="73453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/>
              <a:t>Deshalb: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Lagern Sie brennbare Stoffe sicher, z.B. Reinigungsmittel.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Beachten Sie das Rauchverbot.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Benutzen Sie kein offenes Feuer wie Kerzen </a:t>
            </a:r>
            <a:r>
              <a:rPr lang="de-DE" sz="2000"/>
              <a:t>oder </a:t>
            </a:r>
            <a:r>
              <a:rPr lang="de-DE" sz="2000" smtClean="0"/>
              <a:t>Teelichter.</a:t>
            </a:r>
            <a:endParaRPr lang="de-DE" sz="20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Entsorgen Sie leere Kartons und Verpackungsmaterial.</a:t>
            </a:r>
          </a:p>
        </p:txBody>
      </p:sp>
    </p:spTree>
    <p:extLst>
      <p:ext uri="{BB962C8B-B14F-4D97-AF65-F5344CB8AC3E}">
        <p14:creationId xmlns:p14="http://schemas.microsoft.com/office/powerpoint/2010/main" val="425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Brandschutz</a:t>
            </a:r>
            <a:endParaRPr lang="de-DE" sz="3200" b="1" dirty="0"/>
          </a:p>
        </p:txBody>
      </p:sp>
      <p:pic>
        <p:nvPicPr>
          <p:cNvPr id="1027" name="Picture 3" descr="X:\Formulare-Vorlagen\Logos\EUF-Logos-NEU\Hauptlogo\digital\Uni_FL_Haupt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9" y="332656"/>
            <a:ext cx="33083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95536" y="1223962"/>
            <a:ext cx="6696744" cy="386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/>
              <a:t>Verhalten im Brandfall:</a:t>
            </a:r>
          </a:p>
          <a:p>
            <a:pPr>
              <a:defRPr/>
            </a:pPr>
            <a:endParaRPr lang="de-DE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2000" b="1" dirty="0"/>
              <a:t>Ruhe bewahren.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2000" b="1" dirty="0"/>
              <a:t>Brand melden             </a:t>
            </a:r>
            <a:r>
              <a:rPr lang="de-DE" sz="2000" dirty="0" smtClean="0"/>
              <a:t>Notrufnummer intern: </a:t>
            </a:r>
            <a:r>
              <a:rPr lang="de-DE" sz="2000" b="1" dirty="0"/>
              <a:t>0-112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2000" b="1" dirty="0"/>
              <a:t>In Sicherheit bringen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1800" dirty="0"/>
              <a:t>Andere Personen warnen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1800" dirty="0"/>
              <a:t>Hilflose mitnehmen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1800" dirty="0"/>
              <a:t>Türen und Fenster zum Brandbereich schließen.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1800" dirty="0"/>
              <a:t>Gekennzeichneten Fluchtwegen folgen.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1800" dirty="0"/>
              <a:t>Keinen Aufzug benutzen.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1800" dirty="0"/>
              <a:t>Zum Sammelpunkt begeben.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b="1" dirty="0"/>
              <a:t>Verhalten bei kleineren Bränden: Löschversuch unternehmen.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046163" y="5299075"/>
            <a:ext cx="629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/>
              <a:t>Personenschutz geht vor Sachschutz!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116138"/>
            <a:ext cx="194786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Microsoft Office PowerPoint</Application>
  <PresentationFormat>Bildschirmpräsentation (4:3)</PresentationFormat>
  <Paragraphs>342</Paragraphs>
  <Slides>27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Symbol</vt:lpstr>
      <vt:lpstr>Wingdings</vt:lpstr>
      <vt:lpstr>Larissa</vt:lpstr>
      <vt:lpstr>Unterweisung 2018</vt:lpstr>
      <vt:lpstr>Pflichten der Beschäftigten</vt:lpstr>
      <vt:lpstr>Pflichten der Beschäftigten</vt:lpstr>
      <vt:lpstr>Unfallversicherung</vt:lpstr>
      <vt:lpstr>Unfallversicherung</vt:lpstr>
      <vt:lpstr>Erste-Hilfe</vt:lpstr>
      <vt:lpstr>Erste-Hilfe</vt:lpstr>
      <vt:lpstr>Brandschutz</vt:lpstr>
      <vt:lpstr>Brandschutz</vt:lpstr>
      <vt:lpstr>Brandschutz</vt:lpstr>
      <vt:lpstr>Brandschutz</vt:lpstr>
      <vt:lpstr>Flucht- und Rettungsplan</vt:lpstr>
      <vt:lpstr>Elektrische Anlagen und Geräte</vt:lpstr>
      <vt:lpstr>Elektrische Anlagen und Geräte</vt:lpstr>
      <vt:lpstr>Leitern und Tritte</vt:lpstr>
      <vt:lpstr>Heben und Tragen</vt:lpstr>
      <vt:lpstr>So geht’s richtig!</vt:lpstr>
      <vt:lpstr>So geht’s richtig!</vt:lpstr>
      <vt:lpstr>So geht’s richtig!</vt:lpstr>
      <vt:lpstr>Büro- und Bildschirmarbeitsplatz</vt:lpstr>
      <vt:lpstr>Büro- und Bildschirmarbeitsplatz</vt:lpstr>
      <vt:lpstr>Büro- und Bildschirmarbeitsplatz</vt:lpstr>
      <vt:lpstr>Umweltschutz</vt:lpstr>
      <vt:lpstr>Abfallentsorgung</vt:lpstr>
      <vt:lpstr>Nutzung Dienst-Kfz.</vt:lpstr>
      <vt:lpstr>Nutzung Dienst-Kfz.</vt:lpstr>
      <vt:lpstr>Rundgang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 Haan, Axel</dc:creator>
  <cp:lastModifiedBy>de Haan, Axel</cp:lastModifiedBy>
  <cp:revision>48</cp:revision>
  <dcterms:created xsi:type="dcterms:W3CDTF">2017-03-08T13:43:54Z</dcterms:created>
  <dcterms:modified xsi:type="dcterms:W3CDTF">2018-04-25T11:22:03Z</dcterms:modified>
  <cp:contentStatus/>
</cp:coreProperties>
</file>