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10"/>
  </p:notesMasterIdLst>
  <p:sldIdLst>
    <p:sldId id="285" r:id="rId3"/>
    <p:sldId id="287" r:id="rId4"/>
    <p:sldId id="282" r:id="rId5"/>
    <p:sldId id="283" r:id="rId6"/>
    <p:sldId id="284" r:id="rId7"/>
    <p:sldId id="286" r:id="rId8"/>
    <p:sldId id="289" r:id="rId9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3959"/>
    <a:srgbClr val="F59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70" d="100"/>
          <a:sy n="70" d="100"/>
        </p:scale>
        <p:origin x="3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S80402\Organisation\ICE\Alle\Int.%20Center\Statistik\Fakult&#228;ten\2018_19-2022_23%20Outgoings_F&#228;cher%20u.%20Studieng&#228;nge%20nach%20Fakult&#228;ten_Arbeitslis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S80402\Organisation\ICE\Alle\Int.%20Center\Statistik\Fakult&#228;ten\2018_19-2022_23%20Outgoings_F&#228;cher%20u.%20Studieng&#228;nge%20nach%20Fakult&#228;ten_Arbeitslist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S80402\Organisation\ICE\Alle\Int.%20Center\Statistik\Fakult&#228;ten\2018_19-2022_23%20Outgoings_F&#228;cher%20u.%20Studieng&#228;nge%20nach%20Fakult&#228;ten_Arbeitslist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S80402\Organisation\ICE\Alle\Int.%20Center\Statistik\Fakult&#228;ten\2018_19-2022_23%20Outgoings_SG%20+%20Teil-SG%20nach%20Fakult&#228;ten_Arbeitslist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VMS80402\Organisation\ICE\Alle\Int.%20Center\Statistik\Fakult&#228;ten\2018_19-2022_23%20Outgoings_SG%20+%20Teil-SG%20nach%20Fakult&#228;ten_Arbeitslist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Fakultät 1</a:t>
            </a:r>
          </a:p>
          <a:p>
            <a:pPr>
              <a:defRPr/>
            </a:pPr>
            <a:r>
              <a:rPr lang="de-DE" dirty="0"/>
              <a:t>Outgoing-Zahlen</a:t>
            </a:r>
            <a:r>
              <a:rPr lang="de-DE" baseline="0" dirty="0"/>
              <a:t> und Quoten</a:t>
            </a:r>
            <a:r>
              <a:rPr lang="de-DE" dirty="0"/>
              <a:t> der letzten 5 Jahre (2018/19-2022/23)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'Quoten gesamt'!$A$1:$X$1</c:f>
              <c:strCache>
                <c:ptCount val="10"/>
                <c:pt idx="0">
                  <c:v>Biologie</c:v>
                </c:pt>
                <c:pt idx="1">
                  <c:v>Chemie</c:v>
                </c:pt>
                <c:pt idx="2">
                  <c:v>Ernährung/Hauswirtschaft</c:v>
                </c:pt>
                <c:pt idx="3">
                  <c:v>Gesundheit/Ernährung</c:v>
                </c:pt>
                <c:pt idx="4">
                  <c:v>Mathematik</c:v>
                </c:pt>
                <c:pt idx="5">
                  <c:v>Physik</c:v>
                </c:pt>
                <c:pt idx="6">
                  <c:v>Sachunterricht GW</c:v>
                </c:pt>
                <c:pt idx="7">
                  <c:v>Sachunterricht NW</c:v>
                </c:pt>
                <c:pt idx="8">
                  <c:v>Sport</c:v>
                </c:pt>
                <c:pt idx="9">
                  <c:v>Technik</c:v>
                </c:pt>
              </c:strCache>
            </c:strRef>
          </c:cat>
          <c:val>
            <c:numRef>
              <c:f>'Quoten gesamt'!$A$2:$X$2</c:f>
              <c:numCache>
                <c:formatCode>General</c:formatCode>
                <c:ptCount val="10"/>
                <c:pt idx="0">
                  <c:v>16</c:v>
                </c:pt>
                <c:pt idx="1">
                  <c:v>4</c:v>
                </c:pt>
                <c:pt idx="2">
                  <c:v>1</c:v>
                </c:pt>
                <c:pt idx="3">
                  <c:v>24</c:v>
                </c:pt>
                <c:pt idx="4">
                  <c:v>41</c:v>
                </c:pt>
                <c:pt idx="5">
                  <c:v>1</c:v>
                </c:pt>
                <c:pt idx="6">
                  <c:v>22</c:v>
                </c:pt>
                <c:pt idx="7">
                  <c:v>21</c:v>
                </c:pt>
                <c:pt idx="8">
                  <c:v>44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1A-46E7-9A51-34C4B9C6D79B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5FB3EDBD-D08C-4A77-9F33-2C4623FB6C2B}" type="CELLRANGE">
                      <a:rPr lang="en-US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1B1A-46E7-9A51-34C4B9C6D79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952BCB93-17AF-4887-9212-97AA1D725EFB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1B1A-46E7-9A51-34C4B9C6D79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EAF22EF5-161B-43BA-828D-CD087D07CB67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1B1A-46E7-9A51-34C4B9C6D79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29379042-5757-48FD-BBAA-DFFD7902F832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1B1A-46E7-9A51-34C4B9C6D79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C8D98E9-AEA9-4B22-B52D-44511D24B216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1B1A-46E7-9A51-34C4B9C6D79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CEAD2691-49BB-406A-870D-6960ABAF65B7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1B1A-46E7-9A51-34C4B9C6D79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B313BAE-A70F-4028-89B0-2CF80240B210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1B1A-46E7-9A51-34C4B9C6D79B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A53F3E4D-32B9-4CC5-A857-A3949CF7660B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1B1A-46E7-9A51-34C4B9C6D79B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DC6CD5A6-8E07-4E4E-8154-6ECE65B6B13B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1B1A-46E7-9A51-34C4B9C6D79B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8E421FAB-CAC8-4F87-989E-91F7D218E18A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1B1A-46E7-9A51-34C4B9C6D7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'Quoten gesamt'!$A$1:$X$1</c:f>
              <c:strCache>
                <c:ptCount val="10"/>
                <c:pt idx="0">
                  <c:v>Biologie</c:v>
                </c:pt>
                <c:pt idx="1">
                  <c:v>Chemie</c:v>
                </c:pt>
                <c:pt idx="2">
                  <c:v>Ernährung/Hauswirtschaft</c:v>
                </c:pt>
                <c:pt idx="3">
                  <c:v>Gesundheit/Ernährung</c:v>
                </c:pt>
                <c:pt idx="4">
                  <c:v>Mathematik</c:v>
                </c:pt>
                <c:pt idx="5">
                  <c:v>Physik</c:v>
                </c:pt>
                <c:pt idx="6">
                  <c:v>Sachunterricht GW</c:v>
                </c:pt>
                <c:pt idx="7">
                  <c:v>Sachunterricht NW</c:v>
                </c:pt>
                <c:pt idx="8">
                  <c:v>Sport</c:v>
                </c:pt>
                <c:pt idx="9">
                  <c:v>Technik</c:v>
                </c:pt>
              </c:strCache>
            </c:strRef>
          </c:cat>
          <c:val>
            <c:numRef>
              <c:f>'Quoten gesamt'!$A$3:$X$3</c:f>
              <c:numCache>
                <c:formatCode>@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'Quoten gesamt'!$3:$3</c15:f>
                <c15:dlblRangeCache>
                  <c:ptCount val="16384"/>
                  <c:pt idx="0">
                    <c:v>Quote: 5,24%</c:v>
                  </c:pt>
                  <c:pt idx="1">
                    <c:v>Quote: 4,46%</c:v>
                  </c:pt>
                  <c:pt idx="2">
                    <c:v>Quote: 10,00%</c:v>
                  </c:pt>
                  <c:pt idx="3">
                    <c:v>Quote: 3,45%</c:v>
                  </c:pt>
                  <c:pt idx="4">
                    <c:v>Quote: 7,19%</c:v>
                  </c:pt>
                  <c:pt idx="5">
                    <c:v>Quote: 27,18%</c:v>
                  </c:pt>
                  <c:pt idx="6">
                    <c:v>Quote: 2,86%</c:v>
                  </c:pt>
                  <c:pt idx="7">
                    <c:v>Quote: 5,26%</c:v>
                  </c:pt>
                  <c:pt idx="8">
                    <c:v>Quote 56,31%</c:v>
                  </c:pt>
                  <c:pt idx="9">
                    <c:v>Quote: 9,41%</c:v>
                  </c:pt>
                  <c:pt idx="10">
                    <c:v>Quote: 3,10%</c:v>
                  </c:pt>
                  <c:pt idx="11">
                    <c:v>Quote: 7,27%</c:v>
                  </c:pt>
                  <c:pt idx="12">
                    <c:v>Quote: 23,33%</c:v>
                  </c:pt>
                  <c:pt idx="13">
                    <c:v>Quote: 9,77%</c:v>
                  </c:pt>
                  <c:pt idx="14">
                    <c:v>Quote: 5,91%</c:v>
                  </c:pt>
                  <c:pt idx="15">
                    <c:v>Quote: 11,43%</c:v>
                  </c:pt>
                  <c:pt idx="16">
                    <c:v>Quote: 5,16%</c:v>
                  </c:pt>
                  <c:pt idx="17">
                    <c:v>Quote: 2,50%</c:v>
                  </c:pt>
                  <c:pt idx="18">
                    <c:v>Quote: 10,77%</c:v>
                  </c:pt>
                  <c:pt idx="19">
                    <c:v>Quote: 6,87%</c:v>
                  </c:pt>
                  <c:pt idx="20">
                    <c:v>Quote: 9,07%</c:v>
                  </c:pt>
                  <c:pt idx="21">
                    <c:v>Quote: 63,94%</c:v>
                  </c:pt>
                  <c:pt idx="22">
                    <c:v>Quote: 8,60%</c:v>
                  </c:pt>
                  <c:pt idx="23">
                    <c:v>Quote: 2,22%</c:v>
                  </c:pt>
                  <c:pt idx="24">
                    <c:v>Quote: 7,46%</c:v>
                  </c:pt>
                  <c:pt idx="25">
                    <c:v>Quote: 5,10%</c:v>
                  </c:pt>
                  <c:pt idx="26">
                    <c:v>Quote: 9,00%</c:v>
                  </c:pt>
                  <c:pt idx="27">
                    <c:v>Quote: 71,94%</c:v>
                  </c:pt>
                  <c:pt idx="28">
                    <c:v>Quote: 39,00%</c:v>
                  </c:pt>
                  <c:pt idx="31">
                    <c:v>Quote: 3,39%</c:v>
                  </c:pt>
                  <c:pt idx="32">
                    <c:v>Quote: 4,90%</c:v>
                  </c:pt>
                  <c:pt idx="33">
                    <c:v>Quote: 16,92%</c:v>
                  </c:pt>
                  <c:pt idx="35">
                    <c:v>Quote: 9,49%</c:v>
                  </c:pt>
                  <c:pt idx="36">
                    <c:v>Quote: 8,93%</c:v>
                  </c:pt>
                  <c:pt idx="37">
                    <c:v>Quote: 5,13%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1B1A-46E7-9A51-34C4B9C6D79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59684000"/>
        <c:axId val="160397568"/>
      </c:barChart>
      <c:catAx>
        <c:axId val="1596840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60397568"/>
        <c:crosses val="autoZero"/>
        <c:auto val="1"/>
        <c:lblAlgn val="ctr"/>
        <c:lblOffset val="100"/>
        <c:noMultiLvlLbl val="0"/>
      </c:catAx>
      <c:valAx>
        <c:axId val="160397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9684000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/>
              <a:t>Fakultät</a:t>
            </a:r>
            <a:r>
              <a:rPr lang="en-US" sz="1600" dirty="0"/>
              <a:t> 2</a:t>
            </a:r>
          </a:p>
          <a:p>
            <a:pPr>
              <a:defRPr/>
            </a:pPr>
            <a:r>
              <a:rPr lang="en-US" sz="1600" dirty="0"/>
              <a:t>Outgoing-</a:t>
            </a:r>
            <a:r>
              <a:rPr lang="en-US" sz="1600" dirty="0" err="1"/>
              <a:t>Zahlen</a:t>
            </a:r>
            <a:r>
              <a:rPr lang="en-US" sz="1600" dirty="0"/>
              <a:t> und </a:t>
            </a:r>
            <a:r>
              <a:rPr lang="en-US" sz="1600" dirty="0" err="1"/>
              <a:t>Quoten</a:t>
            </a:r>
            <a:r>
              <a:rPr lang="en-US" sz="1600" dirty="0"/>
              <a:t> der </a:t>
            </a:r>
            <a:r>
              <a:rPr lang="en-US" sz="1600" dirty="0" err="1"/>
              <a:t>letzten</a:t>
            </a:r>
            <a:r>
              <a:rPr lang="en-US" sz="1600" dirty="0"/>
              <a:t> 5 Jahre (2018/19-2022/23)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5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'Quoten gesamt'!$A$9:$L$9</c:f>
              <c:strCache>
                <c:ptCount val="11"/>
                <c:pt idx="0">
                  <c:v>Dänisch</c:v>
                </c:pt>
                <c:pt idx="1">
                  <c:v>Darstellendes Spiel</c:v>
                </c:pt>
                <c:pt idx="2">
                  <c:v>Deutsch</c:v>
                </c:pt>
                <c:pt idx="3">
                  <c:v>Englisch</c:v>
                </c:pt>
                <c:pt idx="4">
                  <c:v>Französisch</c:v>
                </c:pt>
                <c:pt idx="5">
                  <c:v>Kunst/visuelle Medien</c:v>
                </c:pt>
                <c:pt idx="6">
                  <c:v>Musik</c:v>
                </c:pt>
                <c:pt idx="7">
                  <c:v>Sonderpädagogik</c:v>
                </c:pt>
                <c:pt idx="8">
                  <c:v>Spanisch</c:v>
                </c:pt>
                <c:pt idx="9">
                  <c:v>Textil/Mode</c:v>
                </c:pt>
                <c:pt idx="10">
                  <c:v>MA Kultur-Sprache-Medien</c:v>
                </c:pt>
              </c:strCache>
            </c:strRef>
          </c:cat>
          <c:val>
            <c:numRef>
              <c:f>'Quoten gesamt'!$A$10:$L$10</c:f>
              <c:numCache>
                <c:formatCode>General</c:formatCode>
                <c:ptCount val="11"/>
                <c:pt idx="0">
                  <c:v>3</c:v>
                </c:pt>
                <c:pt idx="1">
                  <c:v>1</c:v>
                </c:pt>
                <c:pt idx="2">
                  <c:v>119</c:v>
                </c:pt>
                <c:pt idx="3">
                  <c:v>108</c:v>
                </c:pt>
                <c:pt idx="4">
                  <c:v>13</c:v>
                </c:pt>
                <c:pt idx="5">
                  <c:v>26</c:v>
                </c:pt>
                <c:pt idx="6">
                  <c:v>11</c:v>
                </c:pt>
                <c:pt idx="7">
                  <c:v>63</c:v>
                </c:pt>
                <c:pt idx="8">
                  <c:v>36</c:v>
                </c:pt>
                <c:pt idx="9">
                  <c:v>20</c:v>
                </c:pt>
                <c:pt idx="1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93-4EA3-B257-92B36B75AB73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5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C640FAD3-B2C3-4DA8-A90B-8F9286B7D265}" type="CELLRANGE">
                      <a:rPr lang="en-US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DE93-4EA3-B257-92B36B75AB7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F120B9B-5363-4AC7-BE03-229B46E5BA22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DE93-4EA3-B257-92B36B75AB7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885F497-3155-4641-83F4-065AF01F5E60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DE93-4EA3-B257-92B36B75AB7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9298EDF-2F5B-446C-B6D5-5BDF5B515022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DE93-4EA3-B257-92B36B75AB7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26B9DC5-403D-439A-A104-463A6BEC25BB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DE93-4EA3-B257-92B36B75AB7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1CF362F-C967-4B83-A201-F948950C028A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DE93-4EA3-B257-92B36B75AB7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5CF2C990-4CAF-4DB9-8BF5-FB42F5AD309B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DE93-4EA3-B257-92B36B75AB73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32229445-45D0-436F-80D6-2F0D16214175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DE93-4EA3-B257-92B36B75AB73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63F74457-1B30-4E0D-99ED-499600152663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DE93-4EA3-B257-92B36B75AB73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DC4DF12D-FD3E-4D1E-A650-B8523B7E3C80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DE93-4EA3-B257-92B36B75AB73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435D1CF1-1807-44D8-B17F-DCF9964719BE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DE93-4EA3-B257-92B36B75A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'Quoten gesamt'!$A$9:$L$9</c:f>
              <c:strCache>
                <c:ptCount val="11"/>
                <c:pt idx="0">
                  <c:v>Dänisch</c:v>
                </c:pt>
                <c:pt idx="1">
                  <c:v>Darstellendes Spiel</c:v>
                </c:pt>
                <c:pt idx="2">
                  <c:v>Deutsch</c:v>
                </c:pt>
                <c:pt idx="3">
                  <c:v>Englisch</c:v>
                </c:pt>
                <c:pt idx="4">
                  <c:v>Französisch</c:v>
                </c:pt>
                <c:pt idx="5">
                  <c:v>Kunst/visuelle Medien</c:v>
                </c:pt>
                <c:pt idx="6">
                  <c:v>Musik</c:v>
                </c:pt>
                <c:pt idx="7">
                  <c:v>Sonderpädagogik</c:v>
                </c:pt>
                <c:pt idx="8">
                  <c:v>Spanisch</c:v>
                </c:pt>
                <c:pt idx="9">
                  <c:v>Textil/Mode</c:v>
                </c:pt>
                <c:pt idx="10">
                  <c:v>MA Kultur-Sprache-Medien</c:v>
                </c:pt>
              </c:strCache>
            </c:strRef>
          </c:cat>
          <c:val>
            <c:numRef>
              <c:f>'Quoten gesamt'!$A$11:$L$11</c:f>
              <c:numCache>
                <c:formatCode>@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'Quoten gesamt'!$11:$11</c15:f>
                <c15:dlblRangeCache>
                  <c:ptCount val="16384"/>
                  <c:pt idx="0">
                    <c:v>Quote: 10,00%</c:v>
                  </c:pt>
                  <c:pt idx="1">
                    <c:v>Quote: 3,45%</c:v>
                  </c:pt>
                  <c:pt idx="2">
                    <c:v>Quote: 7,19%</c:v>
                  </c:pt>
                  <c:pt idx="3">
                    <c:v>Quote: 27,18%</c:v>
                  </c:pt>
                  <c:pt idx="4">
                    <c:v>Quote: 56,31%</c:v>
                  </c:pt>
                  <c:pt idx="5">
                    <c:v>Quote: 9,77%</c:v>
                  </c:pt>
                  <c:pt idx="6">
                    <c:v>Quote: 11,43%</c:v>
                  </c:pt>
                  <c:pt idx="7">
                    <c:v>Quote: 9,07%</c:v>
                  </c:pt>
                  <c:pt idx="8">
                    <c:v>Quote: 63,94%</c:v>
                  </c:pt>
                  <c:pt idx="9">
                    <c:v>Quote: 7,46%</c:v>
                  </c:pt>
                  <c:pt idx="11">
                    <c:v>Quote: 9,49%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C-DE93-4EA3-B257-92B36B75AB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814829247"/>
        <c:axId val="806699311"/>
      </c:barChart>
      <c:catAx>
        <c:axId val="81482924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06699311"/>
        <c:crosses val="autoZero"/>
        <c:auto val="1"/>
        <c:lblAlgn val="ctr"/>
        <c:lblOffset val="100"/>
        <c:noMultiLvlLbl val="0"/>
      </c:catAx>
      <c:valAx>
        <c:axId val="8066993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14829247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600" dirty="0"/>
              <a:t>Fakultät 3</a:t>
            </a:r>
          </a:p>
          <a:p>
            <a:pPr>
              <a:defRPr sz="1600"/>
            </a:pPr>
            <a:r>
              <a:rPr lang="de-DE" sz="1600" dirty="0"/>
              <a:t>Outgoing-Zahlen</a:t>
            </a:r>
            <a:r>
              <a:rPr lang="de-DE" sz="1600" baseline="0" dirty="0"/>
              <a:t> und Quoten</a:t>
            </a:r>
            <a:r>
              <a:rPr lang="de-DE" sz="1600" dirty="0"/>
              <a:t> der letzten 5 Jahre (2018/19-2022/23)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4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'Quoten gesamt'!$A$13:$N$13</c:f>
              <c:strCache>
                <c:ptCount val="13"/>
                <c:pt idx="0">
                  <c:v>Ev. Theologie</c:v>
                </c:pt>
                <c:pt idx="1">
                  <c:v>Geographie</c:v>
                </c:pt>
                <c:pt idx="2">
                  <c:v>Geschichte</c:v>
                </c:pt>
                <c:pt idx="3">
                  <c:v>Kath. Theologie</c:v>
                </c:pt>
                <c:pt idx="4">
                  <c:v>Philosophie</c:v>
                </c:pt>
                <c:pt idx="5">
                  <c:v>Wirtschaft/Politik</c:v>
                </c:pt>
                <c:pt idx="6">
                  <c:v>BA European Cultures and Society</c:v>
                </c:pt>
                <c:pt idx="7">
                  <c:v>BA International Management</c:v>
                </c:pt>
                <c:pt idx="8">
                  <c:v>MA Bildung in Europa</c:v>
                </c:pt>
                <c:pt idx="9">
                  <c:v>MA European Studies</c:v>
                </c:pt>
                <c:pt idx="10">
                  <c:v>MA International Management Studies</c:v>
                </c:pt>
                <c:pt idx="11">
                  <c:v>MA Transformationsstudien</c:v>
                </c:pt>
                <c:pt idx="12">
                  <c:v>MA Energie- und Umweltmanagement</c:v>
                </c:pt>
              </c:strCache>
            </c:strRef>
          </c:cat>
          <c:val>
            <c:numRef>
              <c:f>'Quoten gesamt'!$A$14:$N$14</c:f>
              <c:numCache>
                <c:formatCode>General</c:formatCode>
                <c:ptCount val="13"/>
                <c:pt idx="0">
                  <c:v>18</c:v>
                </c:pt>
                <c:pt idx="1">
                  <c:v>25</c:v>
                </c:pt>
                <c:pt idx="2">
                  <c:v>7</c:v>
                </c:pt>
                <c:pt idx="3">
                  <c:v>4</c:v>
                </c:pt>
                <c:pt idx="4">
                  <c:v>7</c:v>
                </c:pt>
                <c:pt idx="5">
                  <c:v>16</c:v>
                </c:pt>
                <c:pt idx="6">
                  <c:v>141</c:v>
                </c:pt>
                <c:pt idx="7">
                  <c:v>179</c:v>
                </c:pt>
                <c:pt idx="8">
                  <c:v>2</c:v>
                </c:pt>
                <c:pt idx="9">
                  <c:v>5</c:v>
                </c:pt>
                <c:pt idx="10">
                  <c:v>45</c:v>
                </c:pt>
                <c:pt idx="11">
                  <c:v>10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95-4CD1-A59F-BEEFFF3F39E3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4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F9A412C-BF95-4179-840C-D73C7B286910}" type="CELLRANGE">
                      <a:rPr lang="en-US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7495-4CD1-A59F-BEEFFF3F39E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11B347E-E689-4CAC-9135-521EEDAB1EFE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7495-4CD1-A59F-BEEFFF3F39E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B7CC95A-3775-4512-847B-F631285D13EC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7495-4CD1-A59F-BEEFFF3F39E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9860361-7FC2-4C89-8C99-8CFC130A0BF4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7495-4CD1-A59F-BEEFFF3F39E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FF3FEC06-3401-44D1-ABB1-ADDB3E26862B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7495-4CD1-A59F-BEEFFF3F39E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DCB4A3E-03D8-4647-9A0B-0F88C594F460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7495-4CD1-A59F-BEEFFF3F39E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882ED94-899F-4A3B-86EB-C866DD853506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7495-4CD1-A59F-BEEFFF3F39E3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A7F51C34-2D34-44F6-8EA9-E160696A29FF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7495-4CD1-A59F-BEEFFF3F39E3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A477789E-BF37-493C-9C51-3350B9E8F62D}" type="CELLRANGE">
                      <a:rPr lang="en-US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7495-4CD1-A59F-BEEFFF3F39E3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0BBE0013-4DB5-4A7E-9DA4-4FC8732A3B09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7495-4CD1-A59F-BEEFFF3F39E3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DC23570C-8CB7-47E3-A4BB-3CBF0EA6919E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7495-4CD1-A59F-BEEFFF3F39E3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63BA7E7F-6871-4172-8F3B-2BFE791A8196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7495-4CD1-A59F-BEEFFF3F39E3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A5EDDA32-5F04-4353-863A-A5C6BF7938CD}" type="CELLRANGE">
                      <a:rPr lang="de-DE"/>
                      <a:pPr/>
                      <a:t>[ZELLBEREICH]</a:t>
                    </a:fld>
                    <a:endParaRPr lang="de-DE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7495-4CD1-A59F-BEEFFF3F39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'Quoten gesamt'!$A$13:$N$13</c:f>
              <c:strCache>
                <c:ptCount val="13"/>
                <c:pt idx="0">
                  <c:v>Ev. Theologie</c:v>
                </c:pt>
                <c:pt idx="1">
                  <c:v>Geographie</c:v>
                </c:pt>
                <c:pt idx="2">
                  <c:v>Geschichte</c:v>
                </c:pt>
                <c:pt idx="3">
                  <c:v>Kath. Theologie</c:v>
                </c:pt>
                <c:pt idx="4">
                  <c:v>Philosophie</c:v>
                </c:pt>
                <c:pt idx="5">
                  <c:v>Wirtschaft/Politik</c:v>
                </c:pt>
                <c:pt idx="6">
                  <c:v>BA European Cultures and Society</c:v>
                </c:pt>
                <c:pt idx="7">
                  <c:v>BA International Management</c:v>
                </c:pt>
                <c:pt idx="8">
                  <c:v>MA Bildung in Europa</c:v>
                </c:pt>
                <c:pt idx="9">
                  <c:v>MA European Studies</c:v>
                </c:pt>
                <c:pt idx="10">
                  <c:v>MA International Management Studies</c:v>
                </c:pt>
                <c:pt idx="11">
                  <c:v>MA Transformationsstudien</c:v>
                </c:pt>
                <c:pt idx="12">
                  <c:v>MA Energie- und Umweltmanagement</c:v>
                </c:pt>
              </c:strCache>
            </c:strRef>
          </c:cat>
          <c:val>
            <c:numRef>
              <c:f>'Quoten gesamt'!$A$15:$N$15</c:f>
              <c:numCache>
                <c:formatCode>@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'Quoten gesamt'!$15:$15</c15:f>
                <c15:dlblRangeCache>
                  <c:ptCount val="16384"/>
                  <c:pt idx="0">
                    <c:v>Quote: 5,26%</c:v>
                  </c:pt>
                  <c:pt idx="1">
                    <c:v>Quote: 9,41%</c:v>
                  </c:pt>
                  <c:pt idx="2">
                    <c:v>Quote: 3,10%</c:v>
                  </c:pt>
                  <c:pt idx="3">
                    <c:v>Quote: 23,33%</c:v>
                  </c:pt>
                  <c:pt idx="4">
                    <c:v>Quote: 5,16%</c:v>
                  </c:pt>
                  <c:pt idx="5">
                    <c:v>Quote: 5,10%</c:v>
                  </c:pt>
                  <c:pt idx="6">
                    <c:v>Quote: 71,94%</c:v>
                  </c:pt>
                  <c:pt idx="7">
                    <c:v>Quote: 39,00%</c:v>
                  </c:pt>
                  <c:pt idx="9">
                    <c:v>Quote: 3,39%</c:v>
                  </c:pt>
                  <c:pt idx="10">
                    <c:v>Quote: 4,90%</c:v>
                  </c:pt>
                  <c:pt idx="11">
                    <c:v>Quote: 16,92%</c:v>
                  </c:pt>
                  <c:pt idx="12">
                    <c:v>Quote: 8,93%</c:v>
                  </c:pt>
                  <c:pt idx="13">
                    <c:v>Quote: 5,13%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E-7495-4CD1-A59F-BEEFFF3F39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814911647"/>
        <c:axId val="1073492463"/>
      </c:barChart>
      <c:catAx>
        <c:axId val="81491164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073492463"/>
        <c:crosses val="autoZero"/>
        <c:auto val="1"/>
        <c:lblAlgn val="ctr"/>
        <c:lblOffset val="100"/>
        <c:noMultiLvlLbl val="0"/>
      </c:catAx>
      <c:valAx>
        <c:axId val="10734924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814911647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Outgoing-Zahlen und Quoten nach Fakultäten </a:t>
            </a:r>
          </a:p>
          <a:p>
            <a:pPr>
              <a:defRPr/>
            </a:pPr>
            <a:r>
              <a:rPr lang="de-DE" dirty="0"/>
              <a:t>(2018/19-2022/23) </a:t>
            </a:r>
          </a:p>
        </c:rich>
      </c:tx>
      <c:layout>
        <c:manualLayout>
          <c:xMode val="edge"/>
          <c:yMode val="edge"/>
          <c:x val="0.33799401273971558"/>
          <c:y val="3.2210398086183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  <a:prstDash val="sysDot"/>
            </a:ln>
          </c:spPr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chemeClr val="tx1"/>
                </a:solidFill>
                <a:prstDash val="sysDot"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9B6-471B-8F83-DAFF330CC72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chemeClr val="tx1"/>
                </a:solidFill>
                <a:prstDash val="sysDot"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9B6-471B-8F83-DAFF330CC72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chemeClr val="tx1"/>
                </a:solidFill>
                <a:prstDash val="sysDot"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9B6-471B-8F83-DAFF330CC72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'5 J. gesamt'!$AN$2:$AN$4</c:f>
              <c:strCache>
                <c:ptCount val="3"/>
                <c:pt idx="0">
                  <c:v>Fakultät 1</c:v>
                </c:pt>
                <c:pt idx="1">
                  <c:v>Fakultät 2</c:v>
                </c:pt>
                <c:pt idx="2">
                  <c:v>Fakultät 3</c:v>
                </c:pt>
              </c:strCache>
            </c:strRef>
          </c:cat>
          <c:val>
            <c:numRef>
              <c:f>'5 J. gesamt'!$AO$2:$AO$4</c:f>
              <c:numCache>
                <c:formatCode>General</c:formatCode>
                <c:ptCount val="3"/>
                <c:pt idx="0">
                  <c:v>175</c:v>
                </c:pt>
                <c:pt idx="1">
                  <c:v>413</c:v>
                </c:pt>
                <c:pt idx="2">
                  <c:v>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B6-471B-8F83-DAFF330CC72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solidFill>
        <a:schemeClr val="tx1"/>
      </a:solidFill>
      <a:prstDash val="solid"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Outgoing-Zahlen absolut</a:t>
            </a:r>
            <a:r>
              <a:rPr lang="de-DE" baseline="0" dirty="0"/>
              <a:t> nach Studiengängen</a:t>
            </a:r>
          </a:p>
          <a:p>
            <a:pPr>
              <a:defRPr/>
            </a:pPr>
            <a:r>
              <a:rPr lang="de-DE" baseline="0" dirty="0"/>
              <a:t>Aufschlüsselung fakultätsübergreifend (2018/19-2022/23)</a:t>
            </a:r>
            <a:endParaRPr lang="de-D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'Quoten gesamt'!$AA$1:$AL$1</c:f>
              <c:strCache>
                <c:ptCount val="9"/>
                <c:pt idx="0">
                  <c:v>BA Bildungswissenschaften</c:v>
                </c:pt>
                <c:pt idx="1">
                  <c:v>BA European Cultures and Society</c:v>
                </c:pt>
                <c:pt idx="2">
                  <c:v>BA International Management</c:v>
                </c:pt>
                <c:pt idx="3">
                  <c:v>MA Bildung in Europa</c:v>
                </c:pt>
                <c:pt idx="4">
                  <c:v>MA European Studies</c:v>
                </c:pt>
                <c:pt idx="5">
                  <c:v>MA International Management Studies</c:v>
                </c:pt>
                <c:pt idx="6">
                  <c:v>MA Kultur-Sprache-Medien</c:v>
                </c:pt>
                <c:pt idx="7">
                  <c:v>MA Transformationsstudien</c:v>
                </c:pt>
                <c:pt idx="8">
                  <c:v>MA Energie- und Umweltmanagement</c:v>
                </c:pt>
              </c:strCache>
              <c:extLst/>
            </c:strRef>
          </c:cat>
          <c:val>
            <c:numRef>
              <c:f>'Quoten gesamt'!$AA$2:$AL$2</c:f>
              <c:numCache>
                <c:formatCode>General</c:formatCode>
                <c:ptCount val="9"/>
                <c:pt idx="0">
                  <c:v>326</c:v>
                </c:pt>
                <c:pt idx="1">
                  <c:v>141</c:v>
                </c:pt>
                <c:pt idx="2">
                  <c:v>179</c:v>
                </c:pt>
                <c:pt idx="3">
                  <c:v>2</c:v>
                </c:pt>
                <c:pt idx="4">
                  <c:v>5</c:v>
                </c:pt>
                <c:pt idx="5">
                  <c:v>45</c:v>
                </c:pt>
                <c:pt idx="6">
                  <c:v>13</c:v>
                </c:pt>
                <c:pt idx="7">
                  <c:v>10</c:v>
                </c:pt>
                <c:pt idx="8">
                  <c:v>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13CC-47EB-8BB7-79B421098F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963968287"/>
        <c:axId val="1073489135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gradFill rotWithShape="1">
                    <a:gsLst>
                      <a:gs pos="0">
                        <a:schemeClr val="accent2">
                          <a:tint val="77000"/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2">
                          <a:tint val="77000"/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2">
                          <a:tint val="77000"/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de-DE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'Quoten gesamt'!$AA$1:$AL$1</c15:sqref>
                        </c15:formulaRef>
                      </c:ext>
                    </c:extLst>
                    <c:strCache>
                      <c:ptCount val="9"/>
                      <c:pt idx="0">
                        <c:v>BA Bildungswissenschaften</c:v>
                      </c:pt>
                      <c:pt idx="1">
                        <c:v>BA European Cultures and Society</c:v>
                      </c:pt>
                      <c:pt idx="2">
                        <c:v>BA International Management</c:v>
                      </c:pt>
                      <c:pt idx="3">
                        <c:v>MA Bildung in Europa</c:v>
                      </c:pt>
                      <c:pt idx="4">
                        <c:v>MA European Studies</c:v>
                      </c:pt>
                      <c:pt idx="5">
                        <c:v>MA International Management Studies</c:v>
                      </c:pt>
                      <c:pt idx="6">
                        <c:v>MA Kultur-Sprache-Medien</c:v>
                      </c:pt>
                      <c:pt idx="7">
                        <c:v>MA Transformationsstudien</c:v>
                      </c:pt>
                      <c:pt idx="8">
                        <c:v>MA Energie- und Umweltmanagement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'Quoten gesamt'!$AA$3:$AL$3</c15:sqref>
                        </c15:formulaRef>
                      </c:ext>
                    </c:extLst>
                    <c:numCache>
                      <c:formatCode>@</c:formatCode>
                      <c:ptCount val="9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13CC-47EB-8BB7-79B421098F88}"/>
                  </c:ext>
                </c:extLst>
              </c15:ser>
            </c15:filteredBarSeries>
          </c:ext>
        </c:extLst>
      </c:barChart>
      <c:catAx>
        <c:axId val="96396828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073489135"/>
        <c:crosses val="autoZero"/>
        <c:auto val="1"/>
        <c:lblAlgn val="ctr"/>
        <c:lblOffset val="100"/>
        <c:noMultiLvlLbl val="0"/>
      </c:catAx>
      <c:valAx>
        <c:axId val="10734891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63968287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215"/>
          </a:xfrm>
          <a:prstGeom prst="rect">
            <a:avLst/>
          </a:prstGeom>
        </p:spPr>
        <p:txBody>
          <a:bodyPr vert="horz" lIns="95572" tIns="47786" rIns="95572" bIns="47786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59" cy="498215"/>
          </a:xfrm>
          <a:prstGeom prst="rect">
            <a:avLst/>
          </a:prstGeom>
        </p:spPr>
        <p:txBody>
          <a:bodyPr vert="horz" lIns="95572" tIns="47786" rIns="95572" bIns="47786" rtlCol="0"/>
          <a:lstStyle>
            <a:lvl1pPr algn="r">
              <a:defRPr sz="1300"/>
            </a:lvl1pPr>
          </a:lstStyle>
          <a:p>
            <a:fld id="{AD0F3839-D044-43FD-BF50-835D2D5999DA}" type="datetimeFigureOut">
              <a:rPr lang="en-GB" smtClean="0"/>
              <a:t>11/01/2024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2" tIns="47786" rIns="95572" bIns="4778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723"/>
            <a:ext cx="5438140" cy="3909865"/>
          </a:xfrm>
          <a:prstGeom prst="rect">
            <a:avLst/>
          </a:prstGeom>
        </p:spPr>
        <p:txBody>
          <a:bodyPr vert="horz" lIns="95572" tIns="47786" rIns="95572" bIns="477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5572" tIns="47786" rIns="95572" bIns="47786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31600"/>
            <a:ext cx="2945659" cy="498214"/>
          </a:xfrm>
          <a:prstGeom prst="rect">
            <a:avLst/>
          </a:prstGeom>
        </p:spPr>
        <p:txBody>
          <a:bodyPr vert="horz" lIns="95572" tIns="47786" rIns="95572" bIns="47786" rtlCol="0" anchor="b"/>
          <a:lstStyle>
            <a:lvl1pPr algn="r">
              <a:defRPr sz="1300"/>
            </a:lvl1pPr>
          </a:lstStyle>
          <a:p>
            <a:fld id="{855426DD-2F95-450E-B6FF-C4ACB0E1075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581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A4CAF-092D-4045-9F0D-4D60F97D4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FF166-72B0-4EA5-BEE3-18047888B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E540D-45B6-41B0-81D7-26539E525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7A0FF-A42E-465A-B376-2C31BD08A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96151-D711-4AB4-96AD-A1795CD2E0B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34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59DF6-F9DE-4B42-B58E-040D256DB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6F74E-55C7-4E73-AE81-D5A5A19638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C39433-F08D-4898-8EAB-BAD9E58B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028DF3-EC03-44B4-81CD-21A4BDE6B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46F79-0501-4A4E-9B5F-A64C57BDD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96151-D711-4AB4-96AD-A1795CD2E0B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28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ABC58-EEC2-44B0-8886-61F7363C9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613598-A914-4169-9D0D-4889636F1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BF7AF-8145-4689-A9FA-21446FA18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FDE6D-0CEB-482A-B592-9A9A23CDC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96151-D711-4AB4-96AD-A1795CD2E0B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917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E9B8D-47A5-47D5-80BA-6F441642FD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7141B1-C708-4BC2-9339-A916610CA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AED-8C2C-468F-BEF5-4563E64C1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B08CB-9904-432B-8D4D-BFA92CF0B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96151-D711-4AB4-96AD-A1795CD2E0B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961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74429" y="555494"/>
            <a:ext cx="11040000" cy="720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2800">
                <a:latin typeface="Source Sans Pro Black" panose="020B0803030403020204" pitchFamily="34" charset="0"/>
                <a:ea typeface="Source Sans Pro Black" panose="020B0803030403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574430" y="1441936"/>
            <a:ext cx="10996247" cy="41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200">
                <a:latin typeface="Calibri" panose="020F050202020403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904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37F39-7BA6-4CD0-ACA2-41E69CBD4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16790-A220-4B43-9F24-5586C1A5E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612A6-61F0-4B4B-8779-6C4FC83A4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7682C-0079-4E60-8384-C96A17A7F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96151-D711-4AB4-96AD-A1795CD2E0B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18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211D2-7987-4FBD-85D8-AB0303E92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 Black" panose="020B0803030403020204" pitchFamily="34" charset="0"/>
                <a:ea typeface="Source Sans Pro Black" panose="020B08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D453A-1C2B-420A-ACE7-D1E0F5F74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E8E42-9B7D-4647-8062-C4196567C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276F3-7BB0-4DB8-9DE2-09C2F6A1E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96151-D711-4AB4-96AD-A1795CD2E0B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128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7AA7-B614-4DBF-A691-5422A0169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9C7D2-A3EE-4675-A084-F928576E03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0AD4-A637-4D8C-96D1-9B3923421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EBE82-792A-4857-A26B-70B589BCE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403D4-CE13-43E0-B55D-956F68D7D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96151-D711-4AB4-96AD-A1795CD2E0B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62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69B4A-3D96-48A7-A0EF-13009FA87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A84C2-9681-468E-9789-E1888BCC2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0197E6-3B92-45E8-A259-A702B3A9D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263377-CBAF-49F1-8F15-D2DB87520C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2CAD7E-8E3D-4190-83F3-B43C55030F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AE915B-102D-4A93-8411-5F3B297CE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3F67A3-651A-45EE-B6A1-D28963BCE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96151-D711-4AB4-96AD-A1795CD2E0B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83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F1700-1AE5-493D-B143-C96F4B795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E58B09-7E7B-4898-89CE-650F09081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C4526-1FA9-494D-B751-2F360CD9B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96151-D711-4AB4-96AD-A1795CD2E0B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2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65665E-C603-4A3D-AECF-1441955E0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7E2DF-A997-4C7D-A6F1-D6D464734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96151-D711-4AB4-96AD-A1795CD2E0B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46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87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9D55D-3600-4CC9-810B-07E6D3870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D64E8-A92C-4334-802B-42A5FE486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C7E78-D6E8-4C60-9610-DF7FD335C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BDF6E-A60B-41C1-A33F-2D70B3AAC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35815-9CF4-4002-9F52-C275C2659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696151-D711-4AB4-96AD-A1795CD2E0B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45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8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89C3F24-9838-4D1F-8436-D2BC837EAAB2}"/>
              </a:ext>
            </a:extLst>
          </p:cNvPr>
          <p:cNvSpPr/>
          <p:nvPr userDrawn="1"/>
        </p:nvSpPr>
        <p:spPr>
          <a:xfrm>
            <a:off x="0" y="6176962"/>
            <a:ext cx="12192000" cy="681037"/>
          </a:xfrm>
          <a:prstGeom prst="rect">
            <a:avLst/>
          </a:prstGeom>
          <a:solidFill>
            <a:srgbClr val="0C39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B9EC97-DB2A-41F9-A8C5-5C66D979D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B938C-C501-42B7-9F9E-8062B2315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8386E-3255-48E6-B038-06A47B39A8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Edit in </a:t>
            </a:r>
            <a:r>
              <a:rPr lang="de-DE" dirty="0" err="1"/>
              <a:t>Masterslides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17DCE-5A6A-41AB-9C1F-FB397F11D0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96151-D711-4AB4-96AD-A1795CD2E0BD}" type="slidenum">
              <a:rPr lang="en-GB" smtClean="0"/>
              <a:t>‹Nr.›</a:t>
            </a:fld>
            <a:endParaRPr lang="en-GB" dirty="0"/>
          </a:p>
        </p:txBody>
      </p:sp>
      <p:pic>
        <p:nvPicPr>
          <p:cNvPr id="10" name="Content Placeholder 9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9C133B67-087C-4B13-A85E-DA14E94E1DE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04" y="6339232"/>
            <a:ext cx="992221" cy="372853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188B4F1-00EC-4C96-9A37-27B79104A499}"/>
              </a:ext>
            </a:extLst>
          </p:cNvPr>
          <p:cNvCxnSpPr>
            <a:cxnSpLocks/>
          </p:cNvCxnSpPr>
          <p:nvPr userDrawn="1"/>
        </p:nvCxnSpPr>
        <p:spPr>
          <a:xfrm>
            <a:off x="0" y="6176962"/>
            <a:ext cx="12407900" cy="0"/>
          </a:xfrm>
          <a:prstGeom prst="line">
            <a:avLst/>
          </a:prstGeom>
          <a:ln w="101600">
            <a:solidFill>
              <a:srgbClr val="F59F4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40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6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ource Sans Pro Black" panose="020B0803030403020204" pitchFamily="34" charset="0"/>
          <a:ea typeface="Source Sans Pro Black" panose="020B08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39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422D9C82-FAF2-44E4-BDE0-7FBB9A083B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338" y="486383"/>
            <a:ext cx="5465323" cy="546532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804D078-7BC8-4AEF-9921-310D5044097C}"/>
              </a:ext>
            </a:extLst>
          </p:cNvPr>
          <p:cNvSpPr/>
          <p:nvPr userDrawn="1"/>
        </p:nvSpPr>
        <p:spPr>
          <a:xfrm>
            <a:off x="0" y="486383"/>
            <a:ext cx="5465323" cy="963038"/>
          </a:xfrm>
          <a:prstGeom prst="rect">
            <a:avLst/>
          </a:prstGeom>
          <a:solidFill>
            <a:srgbClr val="F59F4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DCBB7-BCC8-46DA-90E5-F89510D7F517}"/>
              </a:ext>
            </a:extLst>
          </p:cNvPr>
          <p:cNvSpPr txBox="1"/>
          <p:nvPr userDrawn="1"/>
        </p:nvSpPr>
        <p:spPr>
          <a:xfrm>
            <a:off x="357289" y="706292"/>
            <a:ext cx="4938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1">
                    <a:lumMod val="95000"/>
                  </a:schemeClr>
                </a:solidFill>
                <a:latin typeface="Source Sans Pro Black" panose="020B0803030403020204" pitchFamily="34" charset="0"/>
                <a:ea typeface="Source Sans Pro Black" panose="020B0803030403020204" pitchFamily="34" charset="0"/>
              </a:rPr>
              <a:t>B.A. Bildungswissenschaften</a:t>
            </a:r>
            <a:endParaRPr lang="en-GB" sz="2800" dirty="0">
              <a:solidFill>
                <a:schemeClr val="bg1">
                  <a:lumMod val="95000"/>
                </a:schemeClr>
              </a:solidFill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  <p:pic>
        <p:nvPicPr>
          <p:cNvPr id="11" name="Picture 10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3B5F4805-4140-44EC-B08D-6914D1FF6A6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89" y="5951706"/>
            <a:ext cx="1552575" cy="58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955830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48CBE-DFA9-4E58-852A-501D5F36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65017"/>
            <a:ext cx="10808855" cy="4378037"/>
          </a:xfrm>
          <a:noFill/>
        </p:spPr>
        <p:txBody>
          <a:bodyPr>
            <a:normAutofit/>
          </a:bodyPr>
          <a:lstStyle/>
          <a:p>
            <a:pPr algn="ctr"/>
            <a:r>
              <a:rPr lang="es-CL" sz="3600" dirty="0">
                <a:solidFill>
                  <a:srgbClr val="002060"/>
                </a:solidFill>
              </a:rPr>
              <a:t>Outgoing-</a:t>
            </a:r>
            <a:r>
              <a:rPr lang="es-CL" sz="3600" dirty="0" err="1">
                <a:solidFill>
                  <a:srgbClr val="002060"/>
                </a:solidFill>
              </a:rPr>
              <a:t>Zahlen</a:t>
            </a:r>
            <a:r>
              <a:rPr lang="es-CL" sz="3600" dirty="0">
                <a:solidFill>
                  <a:srgbClr val="002060"/>
                </a:solidFill>
              </a:rPr>
              <a:t> </a:t>
            </a:r>
            <a:r>
              <a:rPr lang="es-CL" sz="3600" dirty="0" err="1">
                <a:solidFill>
                  <a:srgbClr val="002060"/>
                </a:solidFill>
              </a:rPr>
              <a:t>und</a:t>
            </a:r>
            <a:r>
              <a:rPr lang="es-CL" sz="3600" dirty="0">
                <a:solidFill>
                  <a:srgbClr val="002060"/>
                </a:solidFill>
              </a:rPr>
              <a:t> </a:t>
            </a:r>
            <a:r>
              <a:rPr lang="es-CL" sz="3600" dirty="0" err="1">
                <a:solidFill>
                  <a:srgbClr val="002060"/>
                </a:solidFill>
              </a:rPr>
              <a:t>Quoten</a:t>
            </a:r>
            <a:r>
              <a:rPr lang="es-CL" sz="3600" dirty="0">
                <a:solidFill>
                  <a:srgbClr val="002060"/>
                </a:solidFill>
              </a:rPr>
              <a:t> </a:t>
            </a:r>
            <a:r>
              <a:rPr lang="es-CL" sz="3600" dirty="0" err="1">
                <a:solidFill>
                  <a:srgbClr val="002060"/>
                </a:solidFill>
              </a:rPr>
              <a:t>der</a:t>
            </a:r>
            <a:r>
              <a:rPr lang="es-CL" sz="3600" dirty="0">
                <a:solidFill>
                  <a:srgbClr val="002060"/>
                </a:solidFill>
              </a:rPr>
              <a:t> </a:t>
            </a:r>
            <a:r>
              <a:rPr lang="es-CL" sz="3600" dirty="0" err="1">
                <a:solidFill>
                  <a:srgbClr val="002060"/>
                </a:solidFill>
              </a:rPr>
              <a:t>letzten</a:t>
            </a:r>
            <a:r>
              <a:rPr lang="es-CL" sz="3600" dirty="0">
                <a:solidFill>
                  <a:srgbClr val="002060"/>
                </a:solidFill>
              </a:rPr>
              <a:t> 5 </a:t>
            </a:r>
            <a:r>
              <a:rPr lang="es-CL" sz="3600" dirty="0" err="1">
                <a:solidFill>
                  <a:srgbClr val="002060"/>
                </a:solidFill>
              </a:rPr>
              <a:t>Jahre</a:t>
            </a:r>
            <a:r>
              <a:rPr lang="es-CL" sz="3600" dirty="0">
                <a:solidFill>
                  <a:srgbClr val="002060"/>
                </a:solidFill>
              </a:rPr>
              <a:t> </a:t>
            </a:r>
            <a:br>
              <a:rPr lang="es-CL" sz="3600" dirty="0">
                <a:solidFill>
                  <a:srgbClr val="002060"/>
                </a:solidFill>
              </a:rPr>
            </a:br>
            <a:r>
              <a:rPr lang="es-CL" sz="3600" dirty="0">
                <a:solidFill>
                  <a:srgbClr val="002060"/>
                </a:solidFill>
              </a:rPr>
              <a:t>(2018/19-2022/23)</a:t>
            </a:r>
            <a:br>
              <a:rPr lang="es-CL" sz="3600" dirty="0">
                <a:solidFill>
                  <a:srgbClr val="002060"/>
                </a:solidFill>
              </a:rPr>
            </a:br>
            <a:br>
              <a:rPr lang="es-CL" sz="3600" dirty="0">
                <a:solidFill>
                  <a:srgbClr val="002060"/>
                </a:solidFill>
              </a:rPr>
            </a:br>
            <a:br>
              <a:rPr lang="es-CL" sz="3600" dirty="0">
                <a:solidFill>
                  <a:srgbClr val="002060"/>
                </a:solidFill>
              </a:rPr>
            </a:br>
            <a:r>
              <a:rPr lang="es-CL" sz="3600" dirty="0">
                <a:solidFill>
                  <a:srgbClr val="002060"/>
                </a:solidFill>
              </a:rPr>
              <a:t> </a:t>
            </a:r>
            <a:r>
              <a:rPr lang="es-CL" sz="3600" dirty="0" err="1">
                <a:solidFill>
                  <a:srgbClr val="002060"/>
                </a:solidFill>
              </a:rPr>
              <a:t>Aufschlüsselung</a:t>
            </a:r>
            <a:r>
              <a:rPr lang="es-CL" sz="3600" dirty="0">
                <a:solidFill>
                  <a:srgbClr val="002060"/>
                </a:solidFill>
              </a:rPr>
              <a:t> </a:t>
            </a:r>
            <a:r>
              <a:rPr lang="es-CL" sz="3600" dirty="0" err="1">
                <a:solidFill>
                  <a:srgbClr val="002060"/>
                </a:solidFill>
              </a:rPr>
              <a:t>nach</a:t>
            </a:r>
            <a:r>
              <a:rPr lang="es-CL" sz="3600" dirty="0">
                <a:solidFill>
                  <a:srgbClr val="002060"/>
                </a:solidFill>
              </a:rPr>
              <a:t> </a:t>
            </a:r>
            <a:r>
              <a:rPr lang="es-CL" sz="3600" dirty="0" err="1">
                <a:solidFill>
                  <a:srgbClr val="002060"/>
                </a:solidFill>
              </a:rPr>
              <a:t>Teilstudiengängen</a:t>
            </a:r>
            <a:r>
              <a:rPr lang="es-CL" sz="3600" dirty="0">
                <a:solidFill>
                  <a:srgbClr val="002060"/>
                </a:solidFill>
              </a:rPr>
              <a:t> (</a:t>
            </a:r>
            <a:r>
              <a:rPr lang="es-CL" sz="3600" dirty="0" err="1">
                <a:solidFill>
                  <a:srgbClr val="002060"/>
                </a:solidFill>
              </a:rPr>
              <a:t>Fächern</a:t>
            </a:r>
            <a:r>
              <a:rPr lang="es-CL" sz="3600" dirty="0">
                <a:solidFill>
                  <a:srgbClr val="002060"/>
                </a:solidFill>
              </a:rPr>
              <a:t>) </a:t>
            </a:r>
            <a:r>
              <a:rPr lang="es-CL" sz="3600" dirty="0" err="1">
                <a:solidFill>
                  <a:srgbClr val="002060"/>
                </a:solidFill>
              </a:rPr>
              <a:t>und</a:t>
            </a:r>
            <a:r>
              <a:rPr lang="es-CL" sz="3600" dirty="0">
                <a:solidFill>
                  <a:srgbClr val="002060"/>
                </a:solidFill>
              </a:rPr>
              <a:t> </a:t>
            </a:r>
            <a:r>
              <a:rPr lang="es-CL" sz="3600" dirty="0" err="1">
                <a:solidFill>
                  <a:srgbClr val="002060"/>
                </a:solidFill>
              </a:rPr>
              <a:t>Studiengängen</a:t>
            </a:r>
            <a:r>
              <a:rPr lang="es-CL" sz="3600" dirty="0">
                <a:solidFill>
                  <a:srgbClr val="002060"/>
                </a:solidFill>
              </a:rPr>
              <a:t> </a:t>
            </a:r>
            <a:br>
              <a:rPr lang="es-CL" sz="3600" dirty="0">
                <a:solidFill>
                  <a:srgbClr val="002060"/>
                </a:solidFill>
              </a:rPr>
            </a:br>
            <a:r>
              <a:rPr lang="es-CL" sz="3600" dirty="0">
                <a:solidFill>
                  <a:srgbClr val="002060"/>
                </a:solidFill>
              </a:rPr>
              <a:t>je </a:t>
            </a:r>
            <a:r>
              <a:rPr lang="es-CL" sz="3600" dirty="0" err="1">
                <a:solidFill>
                  <a:srgbClr val="002060"/>
                </a:solidFill>
              </a:rPr>
              <a:t>Fakultät</a:t>
            </a:r>
            <a:endParaRPr lang="de-DE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87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2E113B-CADF-4A68-BFE7-88838D3CC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>
                <a:solidFill>
                  <a:srgbClr val="002060"/>
                </a:solidFill>
              </a:rPr>
              <a:t>Anmerkungen</a:t>
            </a:r>
            <a:endParaRPr lang="de-DE" sz="4000" dirty="0">
              <a:solidFill>
                <a:srgbClr val="00206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4DC7D7-3806-44F6-A361-E5E898522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2060"/>
                </a:solidFill>
              </a:rPr>
              <a:t>Studentische Auslandsmobilität („Auslandssemester“) ein Indikator für Internationalisierung</a:t>
            </a:r>
          </a:p>
          <a:p>
            <a:r>
              <a:rPr lang="de-DE" dirty="0">
                <a:solidFill>
                  <a:srgbClr val="002060"/>
                </a:solidFill>
              </a:rPr>
              <a:t>Daten enthalten Pandemie-Jahre 2020 und 2021</a:t>
            </a:r>
          </a:p>
          <a:p>
            <a:r>
              <a:rPr lang="de-DE" dirty="0">
                <a:solidFill>
                  <a:srgbClr val="002060"/>
                </a:solidFill>
              </a:rPr>
              <a:t>Studiengänge: Outgoing-Zahlen Studierende summiert über 5 Jahre</a:t>
            </a:r>
          </a:p>
          <a:p>
            <a:r>
              <a:rPr lang="de-DE" dirty="0">
                <a:solidFill>
                  <a:srgbClr val="002060"/>
                </a:solidFill>
              </a:rPr>
              <a:t>Teilstudiengänge (Fächer): erfasste Zahlen pro Fach und nicht pro Studierender. Für jeden Studierenden werden fakultätsübergreifend zwei Teilstudiengänge erfasst. </a:t>
            </a:r>
          </a:p>
          <a:p>
            <a:r>
              <a:rPr lang="de-DE" dirty="0">
                <a:solidFill>
                  <a:srgbClr val="002060"/>
                </a:solidFill>
              </a:rPr>
              <a:t>Ab 2023/24 Zuordnung zu einer Fakultät </a:t>
            </a:r>
          </a:p>
        </p:txBody>
      </p:sp>
    </p:spTree>
    <p:extLst>
      <p:ext uri="{BB962C8B-B14F-4D97-AF65-F5344CB8AC3E}">
        <p14:creationId xmlns:p14="http://schemas.microsoft.com/office/powerpoint/2010/main" val="1262736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331C0D86-ED2B-47BC-AA29-D94F57A01D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626058"/>
              </p:ext>
            </p:extLst>
          </p:nvPr>
        </p:nvGraphicFramePr>
        <p:xfrm>
          <a:off x="554183" y="600075"/>
          <a:ext cx="10972800" cy="5385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9822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08E260D6-89DF-47D7-9569-AAEE913910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641672"/>
              </p:ext>
            </p:extLst>
          </p:nvPr>
        </p:nvGraphicFramePr>
        <p:xfrm>
          <a:off x="757382" y="286327"/>
          <a:ext cx="10741891" cy="5692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994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054321BE-6CCF-4F2E-BF3D-AEB226CA03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593668"/>
              </p:ext>
            </p:extLst>
          </p:nvPr>
        </p:nvGraphicFramePr>
        <p:xfrm>
          <a:off x="424873" y="-16669"/>
          <a:ext cx="11231418" cy="6020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778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64758620-AB08-4CFB-99E7-BBD3470505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4558655"/>
              </p:ext>
            </p:extLst>
          </p:nvPr>
        </p:nvGraphicFramePr>
        <p:xfrm>
          <a:off x="1283516" y="662730"/>
          <a:ext cx="9605395" cy="5125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7933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B4267299-3B35-4A00-A152-A3CCDD0779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05658"/>
              </p:ext>
            </p:extLst>
          </p:nvPr>
        </p:nvGraphicFramePr>
        <p:xfrm>
          <a:off x="923637" y="738909"/>
          <a:ext cx="10233890" cy="5116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2168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135</Words>
  <Application>Microsoft Office PowerPoint</Application>
  <PresentationFormat>Breitbild</PresentationFormat>
  <Paragraphs>21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Source Sans Pro</vt:lpstr>
      <vt:lpstr>Source Sans Pro Black</vt:lpstr>
      <vt:lpstr>Source Sans Pro Semibold</vt:lpstr>
      <vt:lpstr>Office Theme</vt:lpstr>
      <vt:lpstr>Custom Design</vt:lpstr>
      <vt:lpstr>Outgoing-Zahlen und Quoten der letzten 5 Jahre  (2018/19-2022/23)    Aufschlüsselung nach Teilstudiengängen (Fächern) und Studiengängen  je Fakultät</vt:lpstr>
      <vt:lpstr>Anmerkungen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sinn</dc:creator>
  <cp:lastModifiedBy>Ulrike Bischoff-Parker</cp:lastModifiedBy>
  <cp:revision>45</cp:revision>
  <cp:lastPrinted>2023-08-10T08:57:33Z</cp:lastPrinted>
  <dcterms:created xsi:type="dcterms:W3CDTF">2021-06-21T15:22:05Z</dcterms:created>
  <dcterms:modified xsi:type="dcterms:W3CDTF">2024-01-11T08:28:21Z</dcterms:modified>
</cp:coreProperties>
</file>