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sldIdLst>
    <p:sldId id="256" r:id="rId2"/>
    <p:sldId id="259" r:id="rId3"/>
    <p:sldId id="260" r:id="rId4"/>
    <p:sldId id="262" r:id="rId5"/>
    <p:sldId id="265" r:id="rId6"/>
    <p:sldId id="263" r:id="rId7"/>
    <p:sldId id="264" r:id="rId8"/>
    <p:sldId id="267" r:id="rId9"/>
    <p:sldId id="275" r:id="rId10"/>
    <p:sldId id="261" r:id="rId11"/>
    <p:sldId id="266" r:id="rId12"/>
    <p:sldId id="269" r:id="rId13"/>
    <p:sldId id="270" r:id="rId14"/>
    <p:sldId id="273" r:id="rId15"/>
    <p:sldId id="304" r:id="rId16"/>
    <p:sldId id="276" r:id="rId17"/>
    <p:sldId id="272" r:id="rId18"/>
    <p:sldId id="296" r:id="rId19"/>
    <p:sldId id="277" r:id="rId20"/>
    <p:sldId id="297" r:id="rId21"/>
    <p:sldId id="278" r:id="rId22"/>
    <p:sldId id="298" r:id="rId23"/>
    <p:sldId id="279" r:id="rId24"/>
    <p:sldId id="280" r:id="rId25"/>
    <p:sldId id="299" r:id="rId26"/>
    <p:sldId id="281" r:id="rId27"/>
    <p:sldId id="300" r:id="rId28"/>
    <p:sldId id="282" r:id="rId29"/>
    <p:sldId id="283" r:id="rId30"/>
    <p:sldId id="301" r:id="rId31"/>
    <p:sldId id="284" r:id="rId32"/>
    <p:sldId id="302" r:id="rId33"/>
    <p:sldId id="285" r:id="rId34"/>
    <p:sldId id="303" r:id="rId35"/>
    <p:sldId id="286" r:id="rId36"/>
    <p:sldId id="287" r:id="rId37"/>
    <p:sldId id="288" r:id="rId38"/>
    <p:sldId id="289" r:id="rId39"/>
    <p:sldId id="291" r:id="rId40"/>
    <p:sldId id="292" r:id="rId41"/>
    <p:sldId id="293" r:id="rId42"/>
    <p:sldId id="294" r:id="rId43"/>
    <p:sldId id="295" r:id="rId44"/>
    <p:sldId id="452" r:id="rId4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87" autoAdjust="0"/>
    <p:restoredTop sz="94704" autoAdjust="0"/>
  </p:normalViewPr>
  <p:slideViewPr>
    <p:cSldViewPr snapToGrid="0">
      <p:cViewPr varScale="1">
        <p:scale>
          <a:sx n="79" d="100"/>
          <a:sy n="79" d="100"/>
        </p:scale>
        <p:origin x="53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133C15-42ED-419D-A581-33EEA7596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81416F-37D2-4FD0-9F48-4F6CDD6DA7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2FA323-6A92-4EC9-933E-59EF867C1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538-69B2-45C9-826C-E560EA105A56}" type="datetimeFigureOut">
              <a:rPr lang="de-DE" smtClean="0"/>
              <a:t>24.08.2023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F3A044-FDB1-4943-BFFF-C815F4E5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4933D0-D56B-4F10-AD19-7B8B0EFAD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0113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B4983F-3260-4FE9-BF5A-3EBD0F3F0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1CDC24E-FB12-45D2-B457-E6FCC6665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52C45D-146E-467C-80EF-7D2773BDD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538-69B2-45C9-826C-E560EA105A56}" type="datetimeFigureOut">
              <a:rPr lang="de-DE" smtClean="0"/>
              <a:t>24.08.2023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3D3617-AD19-4D9C-8DF3-FD487225F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C64397-5237-4E7D-AD4C-B5636DDA2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892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84D050D-383E-4980-B1EE-8480A8935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58799E1-25F8-4CBA-8DAD-AA63EC8D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7EF26A-6D17-49CD-AC52-2D95CA1D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538-69B2-45C9-826C-E560EA105A56}" type="datetimeFigureOut">
              <a:rPr lang="de-DE" smtClean="0"/>
              <a:t>24.08.2023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C231A2-11D8-44C8-8950-ADCE616F7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B18021-416D-4E71-B750-9B6343259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5705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538-69B2-45C9-826C-E560EA105A56}" type="datetimeFigureOut">
              <a:rPr lang="de-DE" smtClean="0"/>
              <a:t>24.08.2023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5861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006FE-4D25-4A2E-A083-1122183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C98CBB-6442-4968-A039-CDF4090F2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64503C-FBEA-4CB9-A961-63B09265B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538-69B2-45C9-826C-E560EA105A56}" type="datetimeFigureOut">
              <a:rPr lang="de-DE" smtClean="0"/>
              <a:t>24.08.2023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F674A6-DC41-453E-BE5A-0A61B85A6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84B88F-7A62-4F3D-96BA-250D61484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679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F7BDDD-3B10-408E-924C-DECE90EFF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83362A-3267-4163-A035-475676983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5936DC-911E-4A4A-828B-0261996B6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538-69B2-45C9-826C-E560EA105A56}" type="datetimeFigureOut">
              <a:rPr lang="de-DE" smtClean="0"/>
              <a:t>24.08.2023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9EEC6C-E845-4911-9AFA-001228712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C075A3-B577-4016-AD84-0E32BC74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2383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94CD30-3148-49FF-BC71-9636721BA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45EEB-F7DD-49B5-A8E5-D22BBEE10B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CEDA068-28DB-4964-89B2-353A68822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06D5BC7-50F1-47C0-9A31-0F6A19DDF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538-69B2-45C9-826C-E560EA105A56}" type="datetimeFigureOut">
              <a:rPr lang="de-DE" smtClean="0"/>
              <a:t>24.08.2023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5E1C1D-5147-46A6-95F3-4BF8F3A1E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3E021F5-E0D1-4725-95FF-61BB6DC44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7966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27E88E-376B-48B6-9636-6AC62EA35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7E3FD6-C3CA-4CEB-8820-F3BA2BD0B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80B81AB-6754-4BE2-B2D8-A81BFE31A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496DD36-A718-4CFB-8E0E-F3AEC680AC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EEA06A8-5D06-4F43-B7AB-8DC9CD8181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137FFBB-A518-46B3-A2C5-B72FFBB3A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538-69B2-45C9-826C-E560EA105A56}" type="datetimeFigureOut">
              <a:rPr lang="de-DE" smtClean="0"/>
              <a:t>24.08.2023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3DE453F-DDC9-4D19-ABF2-B1C94726A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6D1D4C3-08C9-4173-8CD9-F1C35514E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0535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7F6DDF-7AF5-4DDB-874F-B94970C6E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C984931-DC0E-4172-9C3B-7DC8F7FA8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538-69B2-45C9-826C-E560EA105A56}" type="datetimeFigureOut">
              <a:rPr lang="de-DE" smtClean="0"/>
              <a:t>24.08.2023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0204001-924B-4EAA-81AA-B011768D5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EAD95A1-EE4B-43A8-B5F0-8504BB6C3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792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2910008-A4C6-45D7-B024-AED075098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538-69B2-45C9-826C-E560EA105A56}" type="datetimeFigureOut">
              <a:rPr lang="de-DE" smtClean="0"/>
              <a:t>24.08.2023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F987C0C-7F0B-4CF9-8EA0-8C809655F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3F69EE-3210-40B4-BDCD-93D877880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752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CBC24A-4414-4C5D-B674-7411E05C8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5ACAB2-C964-45C6-8B36-1760F44CD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2E0D97C-B4A3-428C-8B16-6ADBAEC6BD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216DFBE-B1EE-4C84-9C36-17FD8F92E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538-69B2-45C9-826C-E560EA105A56}" type="datetimeFigureOut">
              <a:rPr lang="de-DE" smtClean="0"/>
              <a:t>24.08.2023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F4C2303-5A42-4EAF-9AB3-31D7665C4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599C3F9-F42D-4415-8B41-13AC2E328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043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E1890F-AFE6-4556-8F83-0CEEAB13E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F7EB3B-0149-4B78-89F0-9F0A0EA41D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336582-553E-4FBB-B4FE-F6FE74A7BF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E7E8A18-2DC6-47D5-9C67-87A6EBC4D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538-69B2-45C9-826C-E560EA105A56}" type="datetimeFigureOut">
              <a:rPr lang="de-DE" smtClean="0"/>
              <a:t>24.08.2023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FA585A4-C1F9-4AB7-98FA-1960EA621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B85E199-DBAF-468A-AD24-CD21567A5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662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CE01498-9FC1-4632-A2BC-0B8C76566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751C9C-F65C-4A42-BF88-8A9B6A0D2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339624-F126-4CC8-8AEA-DCFE6C2A14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C8538-69B2-45C9-826C-E560EA105A56}" type="datetimeFigureOut">
              <a:rPr lang="de-DE" smtClean="0"/>
              <a:t>24.08.2023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2FEB68-B925-4E8A-BD08-2A92937646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6A158F-FF1F-4B17-A4CD-E59AA2728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655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4.xml"/><Relationship Id="rId18" Type="http://schemas.openxmlformats.org/officeDocument/2006/relationships/slide" Target="slide24.xml"/><Relationship Id="rId26" Type="http://schemas.openxmlformats.org/officeDocument/2006/relationships/slide" Target="slide42.xml"/><Relationship Id="rId3" Type="http://schemas.openxmlformats.org/officeDocument/2006/relationships/slide" Target="slide8.xml"/><Relationship Id="rId21" Type="http://schemas.openxmlformats.org/officeDocument/2006/relationships/slide" Target="slide31.xml"/><Relationship Id="rId7" Type="http://schemas.openxmlformats.org/officeDocument/2006/relationships/slide" Target="slide4.xml"/><Relationship Id="rId12" Type="http://schemas.openxmlformats.org/officeDocument/2006/relationships/slide" Target="slide12.xml"/><Relationship Id="rId17" Type="http://schemas.openxmlformats.org/officeDocument/2006/relationships/slide" Target="slide23.xml"/><Relationship Id="rId25" Type="http://schemas.openxmlformats.org/officeDocument/2006/relationships/slide" Target="slide40.xml"/><Relationship Id="rId2" Type="http://schemas.openxmlformats.org/officeDocument/2006/relationships/slide" Target="slide3.xml"/><Relationship Id="rId16" Type="http://schemas.openxmlformats.org/officeDocument/2006/relationships/slide" Target="slide21.xml"/><Relationship Id="rId20" Type="http://schemas.openxmlformats.org/officeDocument/2006/relationships/slide" Target="slide29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5.xml"/><Relationship Id="rId11" Type="http://schemas.openxmlformats.org/officeDocument/2006/relationships/slide" Target="slide10.xml"/><Relationship Id="rId24" Type="http://schemas.openxmlformats.org/officeDocument/2006/relationships/slide" Target="slide38.xml"/><Relationship Id="rId5" Type="http://schemas.openxmlformats.org/officeDocument/2006/relationships/slide" Target="slide26.xml"/><Relationship Id="rId15" Type="http://schemas.openxmlformats.org/officeDocument/2006/relationships/slide" Target="slide19.xml"/><Relationship Id="rId23" Type="http://schemas.openxmlformats.org/officeDocument/2006/relationships/slide" Target="slide36.xml"/><Relationship Id="rId28" Type="http://schemas.openxmlformats.org/officeDocument/2006/relationships/image" Target="../media/image2.jpg"/><Relationship Id="rId10" Type="http://schemas.openxmlformats.org/officeDocument/2006/relationships/slide" Target="slide7.xml"/><Relationship Id="rId19" Type="http://schemas.openxmlformats.org/officeDocument/2006/relationships/slide" Target="slide28.xml"/><Relationship Id="rId4" Type="http://schemas.openxmlformats.org/officeDocument/2006/relationships/slide" Target="slide17.xml"/><Relationship Id="rId9" Type="http://schemas.openxmlformats.org/officeDocument/2006/relationships/slide" Target="slide6.xml"/><Relationship Id="rId14" Type="http://schemas.openxmlformats.org/officeDocument/2006/relationships/slide" Target="slide16.xml"/><Relationship Id="rId22" Type="http://schemas.openxmlformats.org/officeDocument/2006/relationships/slide" Target="slide33.xml"/><Relationship Id="rId27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3.png"/><Relationship Id="rId4" Type="http://schemas.openxmlformats.org/officeDocument/2006/relationships/image" Target="../media/image1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3.png"/><Relationship Id="rId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3.png"/><Relationship Id="rId4" Type="http://schemas.openxmlformats.org/officeDocument/2006/relationships/image" Target="../media/image17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3.png"/><Relationship Id="rId4" Type="http://schemas.openxmlformats.org/officeDocument/2006/relationships/image" Target="../media/image17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4.jpg"/><Relationship Id="rId7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4.jpg"/><Relationship Id="rId7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71BD55-69C4-4E0C-A0F5-EDEE355FA8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7200" b="1" dirty="0"/>
              <a:t>Das Koch-Duell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0F5162E-D17A-4802-9051-7009F16116F3}"/>
              </a:ext>
            </a:extLst>
          </p:cNvPr>
          <p:cNvSpPr/>
          <p:nvPr/>
        </p:nvSpPr>
        <p:spPr>
          <a:xfrm>
            <a:off x="5283460" y="4396505"/>
            <a:ext cx="1620000" cy="16200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A18387B-128E-4D7B-ACFE-8EB2E4415FF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305" y="4309811"/>
            <a:ext cx="1793389" cy="17933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E8F5AB2-C396-4AFC-B694-82C143D29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  <p:pic>
        <p:nvPicPr>
          <p:cNvPr id="9" name="Inhaltsplatzhalter 13">
            <a:extLst>
              <a:ext uri="{FF2B5EF4-FFF2-40B4-BE49-F238E27FC236}">
                <a16:creationId xmlns:a16="http://schemas.microsoft.com/office/drawing/2014/main" id="{78A57B8A-0BCF-40BF-B630-073DE1E60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59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6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6" y="1270216"/>
            <a:ext cx="271150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Ordnung muss sein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896EA45B-2782-42BC-90F4-DD93D2D29744}"/>
              </a:ext>
            </a:extLst>
          </p:cNvPr>
          <p:cNvSpPr/>
          <p:nvPr/>
        </p:nvSpPr>
        <p:spPr>
          <a:xfrm>
            <a:off x="425245" y="3510634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Frühling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59373E4C-EF70-4AA5-8675-471C8AB85A8E}"/>
              </a:ext>
            </a:extLst>
          </p:cNvPr>
          <p:cNvSpPr/>
          <p:nvPr/>
        </p:nvSpPr>
        <p:spPr>
          <a:xfrm>
            <a:off x="5603988" y="5486822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Spargel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F1C538B8-EB8E-428F-9C21-A9E86F72207D}"/>
              </a:ext>
            </a:extLst>
          </p:cNvPr>
          <p:cNvSpPr/>
          <p:nvPr/>
        </p:nvSpPr>
        <p:spPr>
          <a:xfrm>
            <a:off x="425245" y="4304097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Sommer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6560F92D-9B3F-4396-AB0A-D79D0F54B275}"/>
              </a:ext>
            </a:extLst>
          </p:cNvPr>
          <p:cNvSpPr/>
          <p:nvPr/>
        </p:nvSpPr>
        <p:spPr>
          <a:xfrm>
            <a:off x="8767489" y="4929189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Zucchini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26BFE41C-F743-4833-90A9-15BD46296831}"/>
              </a:ext>
            </a:extLst>
          </p:cNvPr>
          <p:cNvSpPr/>
          <p:nvPr/>
        </p:nvSpPr>
        <p:spPr>
          <a:xfrm>
            <a:off x="425245" y="5095498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Herbst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9C87840B-2227-4A4C-9627-2275438C6F24}"/>
              </a:ext>
            </a:extLst>
          </p:cNvPr>
          <p:cNvSpPr/>
          <p:nvPr/>
        </p:nvSpPr>
        <p:spPr>
          <a:xfrm>
            <a:off x="8878326" y="3822780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Kürbis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1527806D-1D2B-461C-B50A-48082D0591EF}"/>
              </a:ext>
            </a:extLst>
          </p:cNvPr>
          <p:cNvSpPr/>
          <p:nvPr/>
        </p:nvSpPr>
        <p:spPr>
          <a:xfrm>
            <a:off x="425245" y="5886899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Winter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6A654E0-DEFB-4003-B0A9-FCDDAAA6684F}"/>
              </a:ext>
            </a:extLst>
          </p:cNvPr>
          <p:cNvSpPr/>
          <p:nvPr/>
        </p:nvSpPr>
        <p:spPr>
          <a:xfrm>
            <a:off x="5941884" y="4335413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Grünkohl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79762D39-0548-4F2D-A3E8-7D304C8BC457}"/>
              </a:ext>
            </a:extLst>
          </p:cNvPr>
          <p:cNvSpPr/>
          <p:nvPr/>
        </p:nvSpPr>
        <p:spPr>
          <a:xfrm>
            <a:off x="2601316" y="2315287"/>
            <a:ext cx="6989367" cy="65171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Welches Gemüse hat wann Saison?</a:t>
            </a:r>
          </a:p>
        </p:txBody>
      </p:sp>
      <p:pic>
        <p:nvPicPr>
          <p:cNvPr id="16" name="Inhaltsplatzhalter 13">
            <a:extLst>
              <a:ext uri="{FF2B5EF4-FFF2-40B4-BE49-F238E27FC236}">
                <a16:creationId xmlns:a16="http://schemas.microsoft.com/office/drawing/2014/main" id="{67B63666-1970-4282-A7B4-44F6D6ADC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DBD098A-65C5-4BBB-8C2E-C9BF9BD32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71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60981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6" y="1260981"/>
            <a:ext cx="271150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Ordnung muss sein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896EA45B-2782-42BC-90F4-DD93D2D29744}"/>
              </a:ext>
            </a:extLst>
          </p:cNvPr>
          <p:cNvSpPr/>
          <p:nvPr/>
        </p:nvSpPr>
        <p:spPr>
          <a:xfrm>
            <a:off x="3267243" y="3308521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Frühling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59373E4C-EF70-4AA5-8675-471C8AB85A8E}"/>
              </a:ext>
            </a:extLst>
          </p:cNvPr>
          <p:cNvSpPr/>
          <p:nvPr/>
        </p:nvSpPr>
        <p:spPr>
          <a:xfrm>
            <a:off x="6230065" y="3308521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Spargel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F1C538B8-EB8E-428F-9C21-A9E86F72207D}"/>
              </a:ext>
            </a:extLst>
          </p:cNvPr>
          <p:cNvSpPr/>
          <p:nvPr/>
        </p:nvSpPr>
        <p:spPr>
          <a:xfrm>
            <a:off x="3267243" y="4159285"/>
            <a:ext cx="2700000" cy="54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Sommer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6560F92D-9B3F-4396-AB0A-D79D0F54B275}"/>
              </a:ext>
            </a:extLst>
          </p:cNvPr>
          <p:cNvSpPr/>
          <p:nvPr/>
        </p:nvSpPr>
        <p:spPr>
          <a:xfrm>
            <a:off x="6230065" y="4159285"/>
            <a:ext cx="2700000" cy="54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Zucchini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26BFE41C-F743-4833-90A9-15BD46296831}"/>
              </a:ext>
            </a:extLst>
          </p:cNvPr>
          <p:cNvSpPr/>
          <p:nvPr/>
        </p:nvSpPr>
        <p:spPr>
          <a:xfrm>
            <a:off x="3267243" y="5010049"/>
            <a:ext cx="2700000" cy="540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Herbst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9C87840B-2227-4A4C-9627-2275438C6F24}"/>
              </a:ext>
            </a:extLst>
          </p:cNvPr>
          <p:cNvSpPr/>
          <p:nvPr/>
        </p:nvSpPr>
        <p:spPr>
          <a:xfrm>
            <a:off x="6230065" y="5010049"/>
            <a:ext cx="2700000" cy="540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Kürbis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1527806D-1D2B-461C-B50A-48082D0591EF}"/>
              </a:ext>
            </a:extLst>
          </p:cNvPr>
          <p:cNvSpPr/>
          <p:nvPr/>
        </p:nvSpPr>
        <p:spPr>
          <a:xfrm>
            <a:off x="3267243" y="5860813"/>
            <a:ext cx="2700000" cy="54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Winter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6A654E0-DEFB-4003-B0A9-FCDDAAA6684F}"/>
              </a:ext>
            </a:extLst>
          </p:cNvPr>
          <p:cNvSpPr/>
          <p:nvPr/>
        </p:nvSpPr>
        <p:spPr>
          <a:xfrm>
            <a:off x="6230065" y="5860813"/>
            <a:ext cx="2700000" cy="54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Grünkohl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C0A8F192-8BB7-46DA-BF69-3F34733D8990}"/>
              </a:ext>
            </a:extLst>
          </p:cNvPr>
          <p:cNvSpPr/>
          <p:nvPr/>
        </p:nvSpPr>
        <p:spPr>
          <a:xfrm>
            <a:off x="2601316" y="2315287"/>
            <a:ext cx="6989367" cy="65171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Welches Gemüse hat wann Saison?</a:t>
            </a:r>
          </a:p>
        </p:txBody>
      </p:sp>
      <p:pic>
        <p:nvPicPr>
          <p:cNvPr id="17" name="Inhaltsplatzhalter 13">
            <a:extLst>
              <a:ext uri="{FF2B5EF4-FFF2-40B4-BE49-F238E27FC236}">
                <a16:creationId xmlns:a16="http://schemas.microsoft.com/office/drawing/2014/main" id="{AD5A2BFD-AF4A-4215-BA7E-BD05AB9CF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DB66E76-5D98-4FEC-9749-61BB52E638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42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7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6" y="1270217"/>
            <a:ext cx="271150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Ordnung muss sein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9C87840B-2227-4A4C-9627-2275438C6F24}"/>
              </a:ext>
            </a:extLst>
          </p:cNvPr>
          <p:cNvSpPr/>
          <p:nvPr/>
        </p:nvSpPr>
        <p:spPr>
          <a:xfrm>
            <a:off x="6206140" y="3724477"/>
            <a:ext cx="2396159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Flugzeug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6A654E0-DEFB-4003-B0A9-FCDDAAA6684F}"/>
              </a:ext>
            </a:extLst>
          </p:cNvPr>
          <p:cNvSpPr/>
          <p:nvPr/>
        </p:nvSpPr>
        <p:spPr>
          <a:xfrm>
            <a:off x="5859604" y="5056413"/>
            <a:ext cx="1726989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Bahn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547623F4-185C-43EA-8638-BC52D34998E8}"/>
              </a:ext>
            </a:extLst>
          </p:cNvPr>
          <p:cNvSpPr/>
          <p:nvPr/>
        </p:nvSpPr>
        <p:spPr>
          <a:xfrm>
            <a:off x="1670294" y="2249168"/>
            <a:ext cx="9578222" cy="97686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Wie viel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 wird freigesetzt, wenn man diese Transportmittel benutzt, um 1 kg Bananen 1000 km weit zu transportiert?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E33898D8-4A76-48F9-85E1-CCF5DB31E6FA}"/>
              </a:ext>
            </a:extLst>
          </p:cNvPr>
          <p:cNvSpPr/>
          <p:nvPr/>
        </p:nvSpPr>
        <p:spPr>
          <a:xfrm>
            <a:off x="425245" y="3501035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35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7A3BE525-4BBA-4F4A-978D-97522F520919}"/>
              </a:ext>
            </a:extLst>
          </p:cNvPr>
          <p:cNvSpPr/>
          <p:nvPr/>
        </p:nvSpPr>
        <p:spPr>
          <a:xfrm>
            <a:off x="8053029" y="5631136"/>
            <a:ext cx="1588812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LKW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795D2FC8-9394-4D49-B6C2-80EB78C39293}"/>
              </a:ext>
            </a:extLst>
          </p:cNvPr>
          <p:cNvSpPr/>
          <p:nvPr/>
        </p:nvSpPr>
        <p:spPr>
          <a:xfrm>
            <a:off x="425245" y="4311035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80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CB36D66C-9E08-48BD-8B49-2B456B168B40}"/>
              </a:ext>
            </a:extLst>
          </p:cNvPr>
          <p:cNvSpPr/>
          <p:nvPr/>
        </p:nvSpPr>
        <p:spPr>
          <a:xfrm>
            <a:off x="8699958" y="4447114"/>
            <a:ext cx="2096222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Schiff</a:t>
            </a: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A9AD4FCE-B06A-4AE6-BE31-5E60E39DA359}"/>
              </a:ext>
            </a:extLst>
          </p:cNvPr>
          <p:cNvSpPr/>
          <p:nvPr/>
        </p:nvSpPr>
        <p:spPr>
          <a:xfrm>
            <a:off x="425245" y="5091136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200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BEEC1C91-8CA2-401D-9803-8F5E6BD21C73}"/>
              </a:ext>
            </a:extLst>
          </p:cNvPr>
          <p:cNvSpPr/>
          <p:nvPr/>
        </p:nvSpPr>
        <p:spPr>
          <a:xfrm>
            <a:off x="425245" y="5901136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1000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22" name="Inhaltsplatzhalter 13">
            <a:extLst>
              <a:ext uri="{FF2B5EF4-FFF2-40B4-BE49-F238E27FC236}">
                <a16:creationId xmlns:a16="http://schemas.microsoft.com/office/drawing/2014/main" id="{98708FE5-1769-487B-A2C1-952688376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30320C54-3114-42E7-B178-436436A00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0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9453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6" y="1279453"/>
            <a:ext cx="271150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Ordnung muss sein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733D302B-2B8F-4939-95A2-DB63083451D0}"/>
              </a:ext>
            </a:extLst>
          </p:cNvPr>
          <p:cNvSpPr/>
          <p:nvPr/>
        </p:nvSpPr>
        <p:spPr>
          <a:xfrm>
            <a:off x="3232104" y="3544827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35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CF715E2A-A65E-492C-9837-A723B533EA5E}"/>
              </a:ext>
            </a:extLst>
          </p:cNvPr>
          <p:cNvSpPr/>
          <p:nvPr/>
        </p:nvSpPr>
        <p:spPr>
          <a:xfrm>
            <a:off x="6862547" y="5134434"/>
            <a:ext cx="1488974" cy="540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LKW</a:t>
            </a: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4FEBA1C1-EE1E-48B0-9773-5A87B2A4BF35}"/>
              </a:ext>
            </a:extLst>
          </p:cNvPr>
          <p:cNvSpPr/>
          <p:nvPr/>
        </p:nvSpPr>
        <p:spPr>
          <a:xfrm>
            <a:off x="3232103" y="4319902"/>
            <a:ext cx="2700000" cy="54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80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A494655D-3000-4114-B4A0-EA4C7196C779}"/>
              </a:ext>
            </a:extLst>
          </p:cNvPr>
          <p:cNvSpPr/>
          <p:nvPr/>
        </p:nvSpPr>
        <p:spPr>
          <a:xfrm>
            <a:off x="3232103" y="5119897"/>
            <a:ext cx="2700000" cy="540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200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5BCA76F5-8DEE-4DDC-822A-7043544175D2}"/>
              </a:ext>
            </a:extLst>
          </p:cNvPr>
          <p:cNvSpPr/>
          <p:nvPr/>
        </p:nvSpPr>
        <p:spPr>
          <a:xfrm>
            <a:off x="6862547" y="5925193"/>
            <a:ext cx="2190014" cy="54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Flugzeug</a:t>
            </a: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3B287AE3-3F66-4A6D-BEB7-F6F182D346C1}"/>
              </a:ext>
            </a:extLst>
          </p:cNvPr>
          <p:cNvSpPr/>
          <p:nvPr/>
        </p:nvSpPr>
        <p:spPr>
          <a:xfrm>
            <a:off x="3232103" y="5925193"/>
            <a:ext cx="2700000" cy="54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1000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404229C8-2CDD-47FD-B7C6-D14257D347F2}"/>
              </a:ext>
            </a:extLst>
          </p:cNvPr>
          <p:cNvSpPr/>
          <p:nvPr/>
        </p:nvSpPr>
        <p:spPr>
          <a:xfrm>
            <a:off x="6862547" y="4319902"/>
            <a:ext cx="1641374" cy="54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Bahn</a:t>
            </a: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8D660406-9E2E-4EB0-A587-53545F6FB595}"/>
              </a:ext>
            </a:extLst>
          </p:cNvPr>
          <p:cNvSpPr/>
          <p:nvPr/>
        </p:nvSpPr>
        <p:spPr>
          <a:xfrm>
            <a:off x="6862547" y="3556853"/>
            <a:ext cx="1986814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Schiff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AE0D1BFF-BBFF-46DD-86C0-B88E51D67178}"/>
              </a:ext>
            </a:extLst>
          </p:cNvPr>
          <p:cNvSpPr/>
          <p:nvPr/>
        </p:nvSpPr>
        <p:spPr>
          <a:xfrm>
            <a:off x="1670294" y="2258404"/>
            <a:ext cx="9578222" cy="97686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Wie viel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 wird freigesetzt, wenn man diese Transportmittel benutzt, um 1 kg Bananen 1000 km weit zu transportiert?</a:t>
            </a:r>
          </a:p>
        </p:txBody>
      </p:sp>
      <p:pic>
        <p:nvPicPr>
          <p:cNvPr id="22" name="Inhaltsplatzhalter 13">
            <a:extLst>
              <a:ext uri="{FF2B5EF4-FFF2-40B4-BE49-F238E27FC236}">
                <a16:creationId xmlns:a16="http://schemas.microsoft.com/office/drawing/2014/main" id="{11918F8F-1355-4C5B-91CF-FA14666AB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8153CF38-9D2A-46DB-942E-BC7C39207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93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8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6" y="1270218"/>
            <a:ext cx="271150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Ordnung muss sein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896EA45B-2782-42BC-90F4-DD93D2D29744}"/>
              </a:ext>
            </a:extLst>
          </p:cNvPr>
          <p:cNvSpPr/>
          <p:nvPr/>
        </p:nvSpPr>
        <p:spPr>
          <a:xfrm>
            <a:off x="425245" y="3919508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100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59373E4C-EF70-4AA5-8675-471C8AB85A8E}"/>
              </a:ext>
            </a:extLst>
          </p:cNvPr>
          <p:cNvSpPr/>
          <p:nvPr/>
        </p:nvSpPr>
        <p:spPr>
          <a:xfrm>
            <a:off x="7074568" y="5746919"/>
            <a:ext cx="3018967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Möhren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F1C538B8-EB8E-428F-9C21-A9E86F72207D}"/>
              </a:ext>
            </a:extLst>
          </p:cNvPr>
          <p:cNvSpPr/>
          <p:nvPr/>
        </p:nvSpPr>
        <p:spPr>
          <a:xfrm>
            <a:off x="425245" y="4618645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600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6560F92D-9B3F-4396-AB0A-D79D0F54B275}"/>
              </a:ext>
            </a:extLst>
          </p:cNvPr>
          <p:cNvSpPr/>
          <p:nvPr/>
        </p:nvSpPr>
        <p:spPr>
          <a:xfrm>
            <a:off x="7979509" y="4851635"/>
            <a:ext cx="3453977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Rindfleisch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26BFE41C-F743-4833-90A9-15BD46296831}"/>
              </a:ext>
            </a:extLst>
          </p:cNvPr>
          <p:cNvSpPr/>
          <p:nvPr/>
        </p:nvSpPr>
        <p:spPr>
          <a:xfrm>
            <a:off x="425245" y="5317782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5700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9C87840B-2227-4A4C-9627-2275438C6F24}"/>
              </a:ext>
            </a:extLst>
          </p:cNvPr>
          <p:cNvSpPr/>
          <p:nvPr/>
        </p:nvSpPr>
        <p:spPr>
          <a:xfrm>
            <a:off x="4529810" y="5002328"/>
            <a:ext cx="2382253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Käse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1527806D-1D2B-461C-B50A-48082D0591EF}"/>
              </a:ext>
            </a:extLst>
          </p:cNvPr>
          <p:cNvSpPr/>
          <p:nvPr/>
        </p:nvSpPr>
        <p:spPr>
          <a:xfrm>
            <a:off x="425245" y="6016919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13600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6A654E0-DEFB-4003-B0A9-FCDDAAA6684F}"/>
              </a:ext>
            </a:extLst>
          </p:cNvPr>
          <p:cNvSpPr/>
          <p:nvPr/>
        </p:nvSpPr>
        <p:spPr>
          <a:xfrm>
            <a:off x="5869294" y="3961559"/>
            <a:ext cx="3453977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Mischbrot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8F3C15E2-3A6B-4295-92D4-D22031A48178}"/>
              </a:ext>
            </a:extLst>
          </p:cNvPr>
          <p:cNvSpPr/>
          <p:nvPr/>
        </p:nvSpPr>
        <p:spPr>
          <a:xfrm>
            <a:off x="1670294" y="2700325"/>
            <a:ext cx="9578222" cy="97686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Wie viel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wird bei der Herstellung von 1 kg dieser Lebensmittel freigesetzt?</a:t>
            </a:r>
          </a:p>
        </p:txBody>
      </p:sp>
      <p:pic>
        <p:nvPicPr>
          <p:cNvPr id="16" name="Inhaltsplatzhalter 13">
            <a:extLst>
              <a:ext uri="{FF2B5EF4-FFF2-40B4-BE49-F238E27FC236}">
                <a16:creationId xmlns:a16="http://schemas.microsoft.com/office/drawing/2014/main" id="{6796C2F5-0F9A-4C3A-BFEB-DB61597C1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3CBE7BA-F5CC-4106-979C-2E0790970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44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88687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6" y="1288687"/>
            <a:ext cx="271150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Ordnung muss sein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896EA45B-2782-42BC-90F4-DD93D2D29744}"/>
              </a:ext>
            </a:extLst>
          </p:cNvPr>
          <p:cNvSpPr/>
          <p:nvPr/>
        </p:nvSpPr>
        <p:spPr>
          <a:xfrm>
            <a:off x="3083200" y="3829302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100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59373E4C-EF70-4AA5-8675-471C8AB85A8E}"/>
              </a:ext>
            </a:extLst>
          </p:cNvPr>
          <p:cNvSpPr/>
          <p:nvPr/>
        </p:nvSpPr>
        <p:spPr>
          <a:xfrm>
            <a:off x="6079778" y="3829302"/>
            <a:ext cx="3018967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Möhren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F1C538B8-EB8E-428F-9C21-A9E86F72207D}"/>
              </a:ext>
            </a:extLst>
          </p:cNvPr>
          <p:cNvSpPr/>
          <p:nvPr/>
        </p:nvSpPr>
        <p:spPr>
          <a:xfrm>
            <a:off x="3083200" y="4539862"/>
            <a:ext cx="2700000" cy="54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600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6560F92D-9B3F-4396-AB0A-D79D0F54B275}"/>
              </a:ext>
            </a:extLst>
          </p:cNvPr>
          <p:cNvSpPr/>
          <p:nvPr/>
        </p:nvSpPr>
        <p:spPr>
          <a:xfrm>
            <a:off x="6079777" y="5994673"/>
            <a:ext cx="3453977" cy="54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Rindfleisch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26BFE41C-F743-4833-90A9-15BD46296831}"/>
              </a:ext>
            </a:extLst>
          </p:cNvPr>
          <p:cNvSpPr/>
          <p:nvPr/>
        </p:nvSpPr>
        <p:spPr>
          <a:xfrm>
            <a:off x="3083200" y="5276502"/>
            <a:ext cx="2700000" cy="540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5700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9C87840B-2227-4A4C-9627-2275438C6F24}"/>
              </a:ext>
            </a:extLst>
          </p:cNvPr>
          <p:cNvSpPr/>
          <p:nvPr/>
        </p:nvSpPr>
        <p:spPr>
          <a:xfrm>
            <a:off x="6079778" y="5276502"/>
            <a:ext cx="2382253" cy="540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Käse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1527806D-1D2B-461C-B50A-48082D0591EF}"/>
              </a:ext>
            </a:extLst>
          </p:cNvPr>
          <p:cNvSpPr/>
          <p:nvPr/>
        </p:nvSpPr>
        <p:spPr>
          <a:xfrm>
            <a:off x="3083200" y="6014769"/>
            <a:ext cx="2700000" cy="54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13600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6A654E0-DEFB-4003-B0A9-FCDDAAA6684F}"/>
              </a:ext>
            </a:extLst>
          </p:cNvPr>
          <p:cNvSpPr/>
          <p:nvPr/>
        </p:nvSpPr>
        <p:spPr>
          <a:xfrm>
            <a:off x="6079778" y="4539862"/>
            <a:ext cx="3453977" cy="54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Mischbrot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8F3C15E2-3A6B-4295-92D4-D22031A48178}"/>
              </a:ext>
            </a:extLst>
          </p:cNvPr>
          <p:cNvSpPr/>
          <p:nvPr/>
        </p:nvSpPr>
        <p:spPr>
          <a:xfrm>
            <a:off x="1670294" y="2718794"/>
            <a:ext cx="9578222" cy="97686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Wie viel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wird bei der Herstellung von 1 kg dieser Lebensmittel freigesetzt?</a:t>
            </a:r>
          </a:p>
        </p:txBody>
      </p:sp>
      <p:pic>
        <p:nvPicPr>
          <p:cNvPr id="16" name="Inhaltsplatzhalter 13">
            <a:extLst>
              <a:ext uri="{FF2B5EF4-FFF2-40B4-BE49-F238E27FC236}">
                <a16:creationId xmlns:a16="http://schemas.microsoft.com/office/drawing/2014/main" id="{447D6277-94F5-43AD-8BF4-D68F76FD8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8057193-6683-4DD8-94BD-266E800AE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94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9456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1D81FE9-89A5-48A4-BD58-32BFB0B52818}"/>
              </a:ext>
            </a:extLst>
          </p:cNvPr>
          <p:cNvSpPr txBox="1"/>
          <p:nvPr/>
        </p:nvSpPr>
        <p:spPr>
          <a:xfrm>
            <a:off x="2493818" y="2726575"/>
            <a:ext cx="7198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>
                <a:latin typeface="Calibri" panose="020F0502020204030204" pitchFamily="34" charset="0"/>
                <a:cs typeface="Calibri" panose="020F0502020204030204" pitchFamily="34" charset="0"/>
              </a:rPr>
              <a:t>Action-Spiel!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18F43FA9-3C0B-4834-8681-C0D286DB4EA7}"/>
              </a:ext>
            </a:extLst>
          </p:cNvPr>
          <p:cNvSpPr/>
          <p:nvPr/>
        </p:nvSpPr>
        <p:spPr>
          <a:xfrm>
            <a:off x="1337986" y="1279456"/>
            <a:ext cx="271150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Ordnung muss sein</a:t>
            </a:r>
          </a:p>
        </p:txBody>
      </p:sp>
      <p:pic>
        <p:nvPicPr>
          <p:cNvPr id="7" name="Inhaltsplatzhalter 13">
            <a:extLst>
              <a:ext uri="{FF2B5EF4-FFF2-40B4-BE49-F238E27FC236}">
                <a16:creationId xmlns:a16="http://schemas.microsoft.com/office/drawing/2014/main" id="{55C42D55-B6CE-45BF-862F-773D3C9AE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05B1E8D-2C0A-434A-A055-B7867CD3C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74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60981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9D1147AB-5A7D-457E-8B28-170977BE2A66}"/>
              </a:ext>
            </a:extLst>
          </p:cNvPr>
          <p:cNvSpPr/>
          <p:nvPr/>
        </p:nvSpPr>
        <p:spPr>
          <a:xfrm>
            <a:off x="1337985" y="1260981"/>
            <a:ext cx="3041509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hast du den Salat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6B8F830-7F49-4D9B-B37D-10E0EAC99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390" y="2129116"/>
            <a:ext cx="6805220" cy="4518626"/>
          </a:xfrm>
          <a:prstGeom prst="rect">
            <a:avLst/>
          </a:prstGeom>
        </p:spPr>
      </p:pic>
      <p:pic>
        <p:nvPicPr>
          <p:cNvPr id="7" name="Inhaltsplatzhalter 13">
            <a:extLst>
              <a:ext uri="{FF2B5EF4-FFF2-40B4-BE49-F238E27FC236}">
                <a16:creationId xmlns:a16="http://schemas.microsoft.com/office/drawing/2014/main" id="{10B6B6C5-0CBF-41BD-976B-119AF2633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45707E4-09F4-4984-AAE8-D25402E0F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6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2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9D1147AB-5A7D-457E-8B28-170977BE2A66}"/>
              </a:ext>
            </a:extLst>
          </p:cNvPr>
          <p:cNvSpPr/>
          <p:nvPr/>
        </p:nvSpPr>
        <p:spPr>
          <a:xfrm>
            <a:off x="1337985" y="1270222"/>
            <a:ext cx="3041509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hast du den Salat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290B000-2ECE-42B6-8FD9-28D278B84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132" y="2097388"/>
            <a:ext cx="6967736" cy="4645157"/>
          </a:xfrm>
          <a:prstGeom prst="rect">
            <a:avLst/>
          </a:prstGeom>
        </p:spPr>
      </p:pic>
      <p:pic>
        <p:nvPicPr>
          <p:cNvPr id="7" name="Inhaltsplatzhalter 13">
            <a:extLst>
              <a:ext uri="{FF2B5EF4-FFF2-40B4-BE49-F238E27FC236}">
                <a16:creationId xmlns:a16="http://schemas.microsoft.com/office/drawing/2014/main" id="{63A5E4CD-0FAC-4EDC-9969-F65DD9AF9C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2EDFD79-9980-46C3-B552-B5D2101C1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14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9453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5" y="1279453"/>
            <a:ext cx="3041509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hast du den Salat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F7D5EE2-0EA8-42F2-A042-7EF88FD82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0" y="2240461"/>
            <a:ext cx="7721600" cy="4258973"/>
          </a:xfrm>
          <a:prstGeom prst="rect">
            <a:avLst/>
          </a:prstGeom>
        </p:spPr>
      </p:pic>
      <p:pic>
        <p:nvPicPr>
          <p:cNvPr id="8" name="Inhaltsplatzhalter 13">
            <a:extLst>
              <a:ext uri="{FF2B5EF4-FFF2-40B4-BE49-F238E27FC236}">
                <a16:creationId xmlns:a16="http://schemas.microsoft.com/office/drawing/2014/main" id="{30A3EE4B-9F99-4201-B845-5A8832F75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707A4EE-8FC2-465D-BF86-97B6085AFE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68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abgerundete Ecken 6">
            <a:hlinkClick r:id="rId2" action="ppaction://hlinksldjump" tooltip="1"/>
            <a:extLst>
              <a:ext uri="{FF2B5EF4-FFF2-40B4-BE49-F238E27FC236}">
                <a16:creationId xmlns:a16="http://schemas.microsoft.com/office/drawing/2014/main" id="{3E4EB524-A5D0-4890-9D76-CA7ACA0167AC}"/>
              </a:ext>
            </a:extLst>
          </p:cNvPr>
          <p:cNvSpPr/>
          <p:nvPr/>
        </p:nvSpPr>
        <p:spPr>
          <a:xfrm>
            <a:off x="1282786" y="19191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5EDDA38A-F4E4-4218-90C7-352FA7CF20E3}"/>
              </a:ext>
            </a:extLst>
          </p:cNvPr>
          <p:cNvSpPr/>
          <p:nvPr/>
        </p:nvSpPr>
        <p:spPr>
          <a:xfrm>
            <a:off x="639896" y="1069168"/>
            <a:ext cx="200578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die Tonne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hteck: abgerundete Ecken 36">
            <a:extLst>
              <a:ext uri="{FF2B5EF4-FFF2-40B4-BE49-F238E27FC236}">
                <a16:creationId xmlns:a16="http://schemas.microsoft.com/office/drawing/2014/main" id="{2CB358DF-8648-47BE-B7FE-AAA76F12AAF6}"/>
              </a:ext>
            </a:extLst>
          </p:cNvPr>
          <p:cNvSpPr/>
          <p:nvPr/>
        </p:nvSpPr>
        <p:spPr>
          <a:xfrm>
            <a:off x="9679084" y="1069165"/>
            <a:ext cx="1726335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hast die Wahl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hteck: abgerundete Ecken 37">
            <a:extLst>
              <a:ext uri="{FF2B5EF4-FFF2-40B4-BE49-F238E27FC236}">
                <a16:creationId xmlns:a16="http://schemas.microsoft.com/office/drawing/2014/main" id="{857EDEEF-E637-4AE0-811F-4FFF7C8AA26D}"/>
              </a:ext>
            </a:extLst>
          </p:cNvPr>
          <p:cNvSpPr/>
          <p:nvPr/>
        </p:nvSpPr>
        <p:spPr>
          <a:xfrm>
            <a:off x="7386097" y="1069166"/>
            <a:ext cx="200578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Versteck-Duell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hteck: abgerundete Ecken 38">
            <a:extLst>
              <a:ext uri="{FF2B5EF4-FFF2-40B4-BE49-F238E27FC236}">
                <a16:creationId xmlns:a16="http://schemas.microsoft.com/office/drawing/2014/main" id="{E48DAD0B-FCBD-4C7E-81DB-BE6C92FB631C}"/>
              </a:ext>
            </a:extLst>
          </p:cNvPr>
          <p:cNvSpPr/>
          <p:nvPr/>
        </p:nvSpPr>
        <p:spPr>
          <a:xfrm>
            <a:off x="5093110" y="1069166"/>
            <a:ext cx="200578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hast du den Salat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hteck: abgerundete Ecken 39">
            <a:extLst>
              <a:ext uri="{FF2B5EF4-FFF2-40B4-BE49-F238E27FC236}">
                <a16:creationId xmlns:a16="http://schemas.microsoft.com/office/drawing/2014/main" id="{F35F152D-5199-419A-8E3A-00A2BF429E7A}"/>
              </a:ext>
            </a:extLst>
          </p:cNvPr>
          <p:cNvSpPr/>
          <p:nvPr/>
        </p:nvSpPr>
        <p:spPr>
          <a:xfrm>
            <a:off x="2869347" y="1069167"/>
            <a:ext cx="200578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Ordnung muss sein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hteck: abgerundete Ecken 40">
            <a:hlinkClick r:id="rId3" action="ppaction://hlinksldjump" tooltip="1"/>
            <a:extLst>
              <a:ext uri="{FF2B5EF4-FFF2-40B4-BE49-F238E27FC236}">
                <a16:creationId xmlns:a16="http://schemas.microsoft.com/office/drawing/2014/main" id="{F42D337A-CA16-4E92-88E2-CFC4302A8E2D}"/>
              </a:ext>
            </a:extLst>
          </p:cNvPr>
          <p:cNvSpPr/>
          <p:nvPr/>
        </p:nvSpPr>
        <p:spPr>
          <a:xfrm>
            <a:off x="3512237" y="19191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Rechteck: abgerundete Ecken 41">
            <a:hlinkClick r:id="rId4" action="ppaction://hlinksldjump" tooltip="1"/>
            <a:extLst>
              <a:ext uri="{FF2B5EF4-FFF2-40B4-BE49-F238E27FC236}">
                <a16:creationId xmlns:a16="http://schemas.microsoft.com/office/drawing/2014/main" id="{D0414B4D-6A16-488C-BF92-488F734E41E6}"/>
              </a:ext>
            </a:extLst>
          </p:cNvPr>
          <p:cNvSpPr/>
          <p:nvPr/>
        </p:nvSpPr>
        <p:spPr>
          <a:xfrm>
            <a:off x="5762592" y="19191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3" name="Rechteck: abgerundete Ecken 42">
            <a:hlinkClick r:id="rId5" action="ppaction://hlinksldjump" tooltip="1"/>
            <a:extLst>
              <a:ext uri="{FF2B5EF4-FFF2-40B4-BE49-F238E27FC236}">
                <a16:creationId xmlns:a16="http://schemas.microsoft.com/office/drawing/2014/main" id="{141E4A9F-6DDE-420F-BF31-23C76EBB9830}"/>
              </a:ext>
            </a:extLst>
          </p:cNvPr>
          <p:cNvSpPr/>
          <p:nvPr/>
        </p:nvSpPr>
        <p:spPr>
          <a:xfrm>
            <a:off x="8025691" y="19191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hteck: abgerundete Ecken 43">
            <a:hlinkClick r:id="rId6" action="ppaction://hlinksldjump" tooltip="1"/>
            <a:extLst>
              <a:ext uri="{FF2B5EF4-FFF2-40B4-BE49-F238E27FC236}">
                <a16:creationId xmlns:a16="http://schemas.microsoft.com/office/drawing/2014/main" id="{F8B3980C-D6C5-4CDC-9A7B-28BB4CC74777}"/>
              </a:ext>
            </a:extLst>
          </p:cNvPr>
          <p:cNvSpPr/>
          <p:nvPr/>
        </p:nvSpPr>
        <p:spPr>
          <a:xfrm>
            <a:off x="10188815" y="19191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5" name="Rechteck: abgerundete Ecken 44">
            <a:hlinkClick r:id="rId7" action="ppaction://hlinksldjump" tooltip="1"/>
            <a:extLst>
              <a:ext uri="{FF2B5EF4-FFF2-40B4-BE49-F238E27FC236}">
                <a16:creationId xmlns:a16="http://schemas.microsoft.com/office/drawing/2014/main" id="{76E47F8F-F0B4-49C7-A535-1DB5FF1B540F}"/>
              </a:ext>
            </a:extLst>
          </p:cNvPr>
          <p:cNvSpPr/>
          <p:nvPr/>
        </p:nvSpPr>
        <p:spPr>
          <a:xfrm>
            <a:off x="1282786" y="2945403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6" name="Rechteck: abgerundete Ecken 45">
            <a:hlinkClick r:id="rId8" action="ppaction://hlinksldjump" tooltip="1"/>
            <a:extLst>
              <a:ext uri="{FF2B5EF4-FFF2-40B4-BE49-F238E27FC236}">
                <a16:creationId xmlns:a16="http://schemas.microsoft.com/office/drawing/2014/main" id="{C721E72A-B7F4-43AD-BB10-9EC011EA159E}"/>
              </a:ext>
            </a:extLst>
          </p:cNvPr>
          <p:cNvSpPr/>
          <p:nvPr/>
        </p:nvSpPr>
        <p:spPr>
          <a:xfrm>
            <a:off x="1282786" y="39687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7" name="Rechteck: abgerundete Ecken 46">
            <a:hlinkClick r:id="rId9" action="ppaction://hlinksldjump" tooltip="1"/>
            <a:extLst>
              <a:ext uri="{FF2B5EF4-FFF2-40B4-BE49-F238E27FC236}">
                <a16:creationId xmlns:a16="http://schemas.microsoft.com/office/drawing/2014/main" id="{C4410943-CB7F-4210-B680-E1187F3B4FD7}"/>
              </a:ext>
            </a:extLst>
          </p:cNvPr>
          <p:cNvSpPr/>
          <p:nvPr/>
        </p:nvSpPr>
        <p:spPr>
          <a:xfrm>
            <a:off x="1282786" y="4997111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8" name="Rechteck: abgerundete Ecken 47">
            <a:hlinkClick r:id="rId10" action="ppaction://hlinksldjump" tooltip="1"/>
            <a:extLst>
              <a:ext uri="{FF2B5EF4-FFF2-40B4-BE49-F238E27FC236}">
                <a16:creationId xmlns:a16="http://schemas.microsoft.com/office/drawing/2014/main" id="{2BDC96A0-CD30-4F7E-B35F-0E6A69B9325F}"/>
              </a:ext>
            </a:extLst>
          </p:cNvPr>
          <p:cNvSpPr/>
          <p:nvPr/>
        </p:nvSpPr>
        <p:spPr>
          <a:xfrm>
            <a:off x="1282786" y="60183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Rechteck: abgerundete Ecken 48">
            <a:hlinkClick r:id="rId11" action="ppaction://hlinksldjump" tooltip="1"/>
            <a:extLst>
              <a:ext uri="{FF2B5EF4-FFF2-40B4-BE49-F238E27FC236}">
                <a16:creationId xmlns:a16="http://schemas.microsoft.com/office/drawing/2014/main" id="{F19F2A0A-B28A-4C79-A8B7-E634CE66A8CD}"/>
              </a:ext>
            </a:extLst>
          </p:cNvPr>
          <p:cNvSpPr/>
          <p:nvPr/>
        </p:nvSpPr>
        <p:spPr>
          <a:xfrm>
            <a:off x="3512237" y="2945403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0" name="Rechteck: abgerundete Ecken 49">
            <a:hlinkClick r:id="rId12" action="ppaction://hlinksldjump" tooltip="1"/>
            <a:extLst>
              <a:ext uri="{FF2B5EF4-FFF2-40B4-BE49-F238E27FC236}">
                <a16:creationId xmlns:a16="http://schemas.microsoft.com/office/drawing/2014/main" id="{CFAB128E-430D-40A0-8673-A726DF30909F}"/>
              </a:ext>
            </a:extLst>
          </p:cNvPr>
          <p:cNvSpPr/>
          <p:nvPr/>
        </p:nvSpPr>
        <p:spPr>
          <a:xfrm>
            <a:off x="3512237" y="39687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1" name="Rechteck: abgerundete Ecken 50">
            <a:hlinkClick r:id="rId13" action="ppaction://hlinksldjump" tooltip="1"/>
            <a:extLst>
              <a:ext uri="{FF2B5EF4-FFF2-40B4-BE49-F238E27FC236}">
                <a16:creationId xmlns:a16="http://schemas.microsoft.com/office/drawing/2014/main" id="{9869270C-967E-454C-9F15-F96768E6AC49}"/>
              </a:ext>
            </a:extLst>
          </p:cNvPr>
          <p:cNvSpPr/>
          <p:nvPr/>
        </p:nvSpPr>
        <p:spPr>
          <a:xfrm>
            <a:off x="3512237" y="4997111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2" name="Rechteck: abgerundete Ecken 51">
            <a:hlinkClick r:id="rId14" action="ppaction://hlinksldjump" tooltip="1"/>
            <a:extLst>
              <a:ext uri="{FF2B5EF4-FFF2-40B4-BE49-F238E27FC236}">
                <a16:creationId xmlns:a16="http://schemas.microsoft.com/office/drawing/2014/main" id="{64400959-4535-49F2-8056-9AF9D371DD02}"/>
              </a:ext>
            </a:extLst>
          </p:cNvPr>
          <p:cNvSpPr/>
          <p:nvPr/>
        </p:nvSpPr>
        <p:spPr>
          <a:xfrm>
            <a:off x="3512237" y="60183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3" name="Rechteck: abgerundete Ecken 52">
            <a:hlinkClick r:id="rId15" action="ppaction://hlinksldjump" tooltip="1"/>
            <a:extLst>
              <a:ext uri="{FF2B5EF4-FFF2-40B4-BE49-F238E27FC236}">
                <a16:creationId xmlns:a16="http://schemas.microsoft.com/office/drawing/2014/main" id="{8BF2AA13-7657-432B-9C9F-0F2B722AE55E}"/>
              </a:ext>
            </a:extLst>
          </p:cNvPr>
          <p:cNvSpPr/>
          <p:nvPr/>
        </p:nvSpPr>
        <p:spPr>
          <a:xfrm>
            <a:off x="5762592" y="2945403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4" name="Rechteck: abgerundete Ecken 53">
            <a:hlinkClick r:id="rId16" action="ppaction://hlinksldjump" tooltip="1"/>
            <a:extLst>
              <a:ext uri="{FF2B5EF4-FFF2-40B4-BE49-F238E27FC236}">
                <a16:creationId xmlns:a16="http://schemas.microsoft.com/office/drawing/2014/main" id="{4F1941E9-4503-42A3-B40F-E709DC3CAE2E}"/>
              </a:ext>
            </a:extLst>
          </p:cNvPr>
          <p:cNvSpPr/>
          <p:nvPr/>
        </p:nvSpPr>
        <p:spPr>
          <a:xfrm>
            <a:off x="5762592" y="39687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5" name="Rechteck: abgerundete Ecken 54">
            <a:hlinkClick r:id="rId17" action="ppaction://hlinksldjump" tooltip="1"/>
            <a:extLst>
              <a:ext uri="{FF2B5EF4-FFF2-40B4-BE49-F238E27FC236}">
                <a16:creationId xmlns:a16="http://schemas.microsoft.com/office/drawing/2014/main" id="{BAFDADB7-6C08-408A-877B-2E7955DE3427}"/>
              </a:ext>
            </a:extLst>
          </p:cNvPr>
          <p:cNvSpPr/>
          <p:nvPr/>
        </p:nvSpPr>
        <p:spPr>
          <a:xfrm>
            <a:off x="5762592" y="4997111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6" name="Rechteck: abgerundete Ecken 55">
            <a:hlinkClick r:id="rId18" action="ppaction://hlinksldjump" tooltip="1"/>
            <a:extLst>
              <a:ext uri="{FF2B5EF4-FFF2-40B4-BE49-F238E27FC236}">
                <a16:creationId xmlns:a16="http://schemas.microsoft.com/office/drawing/2014/main" id="{368487DC-EB34-4D46-B4EC-AEC023D3316D}"/>
              </a:ext>
            </a:extLst>
          </p:cNvPr>
          <p:cNvSpPr/>
          <p:nvPr/>
        </p:nvSpPr>
        <p:spPr>
          <a:xfrm>
            <a:off x="5762592" y="60183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7" name="Rechteck: abgerundete Ecken 56">
            <a:hlinkClick r:id="rId19" action="ppaction://hlinksldjump" tooltip="1"/>
            <a:extLst>
              <a:ext uri="{FF2B5EF4-FFF2-40B4-BE49-F238E27FC236}">
                <a16:creationId xmlns:a16="http://schemas.microsoft.com/office/drawing/2014/main" id="{D87789A9-30FB-4744-A314-789989B87BA3}"/>
              </a:ext>
            </a:extLst>
          </p:cNvPr>
          <p:cNvSpPr/>
          <p:nvPr/>
        </p:nvSpPr>
        <p:spPr>
          <a:xfrm>
            <a:off x="8025691" y="2945403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8" name="Rechteck: abgerundete Ecken 57">
            <a:hlinkClick r:id="rId20" action="ppaction://hlinksldjump" tooltip="1"/>
            <a:extLst>
              <a:ext uri="{FF2B5EF4-FFF2-40B4-BE49-F238E27FC236}">
                <a16:creationId xmlns:a16="http://schemas.microsoft.com/office/drawing/2014/main" id="{ADFBCBA9-8577-4C1C-98DF-20EC38B1E546}"/>
              </a:ext>
            </a:extLst>
          </p:cNvPr>
          <p:cNvSpPr/>
          <p:nvPr/>
        </p:nvSpPr>
        <p:spPr>
          <a:xfrm>
            <a:off x="8025691" y="39687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9" name="Rechteck: abgerundete Ecken 58">
            <a:hlinkClick r:id="rId21" action="ppaction://hlinksldjump" tooltip="1"/>
            <a:extLst>
              <a:ext uri="{FF2B5EF4-FFF2-40B4-BE49-F238E27FC236}">
                <a16:creationId xmlns:a16="http://schemas.microsoft.com/office/drawing/2014/main" id="{D908B274-F313-4B35-8CB3-AF35E6914647}"/>
              </a:ext>
            </a:extLst>
          </p:cNvPr>
          <p:cNvSpPr/>
          <p:nvPr/>
        </p:nvSpPr>
        <p:spPr>
          <a:xfrm>
            <a:off x="8025691" y="4997111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0" name="Rechteck: abgerundete Ecken 59">
            <a:hlinkClick r:id="rId22" action="ppaction://hlinksldjump" tooltip="1"/>
            <a:extLst>
              <a:ext uri="{FF2B5EF4-FFF2-40B4-BE49-F238E27FC236}">
                <a16:creationId xmlns:a16="http://schemas.microsoft.com/office/drawing/2014/main" id="{62699623-5425-47D6-BF0E-8EFD97884668}"/>
              </a:ext>
            </a:extLst>
          </p:cNvPr>
          <p:cNvSpPr/>
          <p:nvPr/>
        </p:nvSpPr>
        <p:spPr>
          <a:xfrm>
            <a:off x="8025691" y="60183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" name="Rechteck: abgerundete Ecken 60">
            <a:hlinkClick r:id="rId23" action="ppaction://hlinksldjump" tooltip="1"/>
            <a:extLst>
              <a:ext uri="{FF2B5EF4-FFF2-40B4-BE49-F238E27FC236}">
                <a16:creationId xmlns:a16="http://schemas.microsoft.com/office/drawing/2014/main" id="{C083ECE1-BDA1-425F-8958-9C751DF7BFCC}"/>
              </a:ext>
            </a:extLst>
          </p:cNvPr>
          <p:cNvSpPr/>
          <p:nvPr/>
        </p:nvSpPr>
        <p:spPr>
          <a:xfrm>
            <a:off x="10188815" y="2945403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2" name="Rechteck: abgerundete Ecken 61">
            <a:hlinkClick r:id="rId24" action="ppaction://hlinksldjump" tooltip="1"/>
            <a:extLst>
              <a:ext uri="{FF2B5EF4-FFF2-40B4-BE49-F238E27FC236}">
                <a16:creationId xmlns:a16="http://schemas.microsoft.com/office/drawing/2014/main" id="{1402F929-3743-4C28-9183-474C762DF45B}"/>
              </a:ext>
            </a:extLst>
          </p:cNvPr>
          <p:cNvSpPr/>
          <p:nvPr/>
        </p:nvSpPr>
        <p:spPr>
          <a:xfrm>
            <a:off x="10188815" y="39687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3" name="Rechteck: abgerundete Ecken 62">
            <a:hlinkClick r:id="rId25" action="ppaction://hlinksldjump" tooltip="1"/>
            <a:extLst>
              <a:ext uri="{FF2B5EF4-FFF2-40B4-BE49-F238E27FC236}">
                <a16:creationId xmlns:a16="http://schemas.microsoft.com/office/drawing/2014/main" id="{BA64699F-15BD-4EAB-AF5A-67392E9E5C4D}"/>
              </a:ext>
            </a:extLst>
          </p:cNvPr>
          <p:cNvSpPr/>
          <p:nvPr/>
        </p:nvSpPr>
        <p:spPr>
          <a:xfrm>
            <a:off x="10188815" y="4997111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4" name="Rechteck: abgerundete Ecken 63">
            <a:hlinkClick r:id="rId26" action="ppaction://hlinksldjump" tooltip="1"/>
            <a:extLst>
              <a:ext uri="{FF2B5EF4-FFF2-40B4-BE49-F238E27FC236}">
                <a16:creationId xmlns:a16="http://schemas.microsoft.com/office/drawing/2014/main" id="{A3D43E76-D0CC-43FC-BD31-BF81BB9A9B05}"/>
              </a:ext>
            </a:extLst>
          </p:cNvPr>
          <p:cNvSpPr/>
          <p:nvPr/>
        </p:nvSpPr>
        <p:spPr>
          <a:xfrm>
            <a:off x="10188815" y="60183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35" name="Inhaltsplatzhalter 13">
            <a:extLst>
              <a:ext uri="{FF2B5EF4-FFF2-40B4-BE49-F238E27FC236}">
                <a16:creationId xmlns:a16="http://schemas.microsoft.com/office/drawing/2014/main" id="{F5CE23C4-9532-4A62-8EBC-F154F599DDE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066160A8-B299-446A-A261-7E11911B2DB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1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5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5" y="1270215"/>
            <a:ext cx="3041509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hast du den Salat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126EEA-6AD9-4969-8A85-2FEC78F8A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734" y="2108314"/>
            <a:ext cx="8170531" cy="4597285"/>
          </a:xfrm>
          <a:prstGeom prst="rect">
            <a:avLst/>
          </a:prstGeom>
        </p:spPr>
      </p:pic>
      <p:pic>
        <p:nvPicPr>
          <p:cNvPr id="8" name="Inhaltsplatzhalter 13">
            <a:extLst>
              <a:ext uri="{FF2B5EF4-FFF2-40B4-BE49-F238E27FC236}">
                <a16:creationId xmlns:a16="http://schemas.microsoft.com/office/drawing/2014/main" id="{E311635A-0C59-488D-88A6-458EB046B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B13C36-177D-460E-B6AB-963576229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50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60981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5" y="1260981"/>
            <a:ext cx="3041509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hast du den Salat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278AD1B-FC22-4E5D-A87C-CB7B14B13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236" y="2199551"/>
            <a:ext cx="9825528" cy="4403536"/>
          </a:xfrm>
          <a:prstGeom prst="rect">
            <a:avLst/>
          </a:prstGeom>
        </p:spPr>
      </p:pic>
      <p:pic>
        <p:nvPicPr>
          <p:cNvPr id="8" name="Inhaltsplatzhalter 13">
            <a:extLst>
              <a:ext uri="{FF2B5EF4-FFF2-40B4-BE49-F238E27FC236}">
                <a16:creationId xmlns:a16="http://schemas.microsoft.com/office/drawing/2014/main" id="{A25E3411-A91C-444D-BB70-1EB57A8E6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8B2F879-5E4C-45EE-9043-BE57FA159C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54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60978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5" y="1260978"/>
            <a:ext cx="3041509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hast du den Salat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E378A92-8A45-4A82-9BC4-C55917E4E4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6" b="14872"/>
          <a:stretch/>
        </p:blipFill>
        <p:spPr>
          <a:xfrm>
            <a:off x="2613491" y="2135442"/>
            <a:ext cx="6965017" cy="4510678"/>
          </a:xfrm>
          <a:prstGeom prst="rect">
            <a:avLst/>
          </a:prstGeom>
        </p:spPr>
      </p:pic>
      <p:pic>
        <p:nvPicPr>
          <p:cNvPr id="8" name="Inhaltsplatzhalter 13">
            <a:extLst>
              <a:ext uri="{FF2B5EF4-FFF2-40B4-BE49-F238E27FC236}">
                <a16:creationId xmlns:a16="http://schemas.microsoft.com/office/drawing/2014/main" id="{0A6623F4-EA8E-46CD-B98D-109AE1744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E213C89-6766-4B03-AB1E-A539CB1570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99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7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5" y="1270217"/>
            <a:ext cx="3041509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hast du den Salat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1D81FE9-89A5-48A4-BD58-32BFB0B52818}"/>
              </a:ext>
            </a:extLst>
          </p:cNvPr>
          <p:cNvSpPr txBox="1"/>
          <p:nvPr/>
        </p:nvSpPr>
        <p:spPr>
          <a:xfrm>
            <a:off x="2493818" y="2726575"/>
            <a:ext cx="7198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>
                <a:latin typeface="Calibri" panose="020F0502020204030204" pitchFamily="34" charset="0"/>
                <a:cs typeface="Calibri" panose="020F0502020204030204" pitchFamily="34" charset="0"/>
              </a:rPr>
              <a:t>Action-Spiel!</a:t>
            </a:r>
          </a:p>
        </p:txBody>
      </p:sp>
      <p:pic>
        <p:nvPicPr>
          <p:cNvPr id="7" name="Inhaltsplatzhalter 13">
            <a:extLst>
              <a:ext uri="{FF2B5EF4-FFF2-40B4-BE49-F238E27FC236}">
                <a16:creationId xmlns:a16="http://schemas.microsoft.com/office/drawing/2014/main" id="{D636DC14-A27C-4CC6-BD8F-844557210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9EB28FC-E83E-4ECA-ABEC-683C2A6C2B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77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5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5" y="1270215"/>
            <a:ext cx="3041509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hast du den Salat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A2A2149-B889-4B3E-A9F8-379336E2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245" y="2118348"/>
            <a:ext cx="7755509" cy="4568052"/>
          </a:xfrm>
          <a:prstGeom prst="rect">
            <a:avLst/>
          </a:prstGeom>
        </p:spPr>
      </p:pic>
      <p:pic>
        <p:nvPicPr>
          <p:cNvPr id="8" name="Inhaltsplatzhalter 13">
            <a:extLst>
              <a:ext uri="{FF2B5EF4-FFF2-40B4-BE49-F238E27FC236}">
                <a16:creationId xmlns:a16="http://schemas.microsoft.com/office/drawing/2014/main" id="{439CE8DA-3C7E-48E3-A6E9-F5DFF3A5E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9CBFD88-50A5-4F7D-A4DE-19016F41F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62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6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5" y="1270216"/>
            <a:ext cx="3041509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hast du den Salat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0A64B3-A05C-4878-9BBA-BB1529656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944" y="2183509"/>
            <a:ext cx="6672111" cy="4466454"/>
          </a:xfrm>
          <a:prstGeom prst="rect">
            <a:avLst/>
          </a:prstGeom>
        </p:spPr>
      </p:pic>
      <p:pic>
        <p:nvPicPr>
          <p:cNvPr id="8" name="Inhaltsplatzhalter 13">
            <a:extLst>
              <a:ext uri="{FF2B5EF4-FFF2-40B4-BE49-F238E27FC236}">
                <a16:creationId xmlns:a16="http://schemas.microsoft.com/office/drawing/2014/main" id="{AEC4D986-B340-482D-9AAE-B7F020CB4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36DCA03-BF8F-4567-A538-08104B2250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68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8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5" y="1270218"/>
            <a:ext cx="2344329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Versteck-Duell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6473E9C-FB26-41B7-B3C6-8172B5E85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</p:spPr>
      </p:pic>
      <p:pic>
        <p:nvPicPr>
          <p:cNvPr id="7" name="Inhaltsplatzhalter 13">
            <a:extLst>
              <a:ext uri="{FF2B5EF4-FFF2-40B4-BE49-F238E27FC236}">
                <a16:creationId xmlns:a16="http://schemas.microsoft.com/office/drawing/2014/main" id="{A025A166-D63E-4017-BD23-2525628BA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B05D25C-41BF-4552-9740-3ECAB93BE0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13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94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5" y="1279452"/>
            <a:ext cx="2344329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Versteck-Duell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3CE166FA-F685-4746-AED6-6662010454E4}"/>
              </a:ext>
            </a:extLst>
          </p:cNvPr>
          <p:cNvSpPr/>
          <p:nvPr/>
        </p:nvSpPr>
        <p:spPr>
          <a:xfrm>
            <a:off x="2526075" y="2421652"/>
            <a:ext cx="7139849" cy="26025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b="1" dirty="0">
                <a:latin typeface="Calibri" panose="020F0502020204030204" pitchFamily="34" charset="0"/>
                <a:cs typeface="Calibri" panose="020F0502020204030204" pitchFamily="34" charset="0"/>
              </a:rPr>
              <a:t>Nenne 10 Küchengeräte, die ohne Strom funktionieren!</a:t>
            </a:r>
          </a:p>
        </p:txBody>
      </p:sp>
      <p:pic>
        <p:nvPicPr>
          <p:cNvPr id="8" name="Inhaltsplatzhalter 13">
            <a:extLst>
              <a:ext uri="{FF2B5EF4-FFF2-40B4-BE49-F238E27FC236}">
                <a16:creationId xmlns:a16="http://schemas.microsoft.com/office/drawing/2014/main" id="{712D5962-EEB9-4818-B4AF-6ED9322DD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476030B-CDAE-4981-AB22-C06E66EB9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0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20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5" y="1270220"/>
            <a:ext cx="2344329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Versteck-Duell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1D81FE9-89A5-48A4-BD58-32BFB0B52818}"/>
              </a:ext>
            </a:extLst>
          </p:cNvPr>
          <p:cNvSpPr txBox="1"/>
          <p:nvPr/>
        </p:nvSpPr>
        <p:spPr>
          <a:xfrm>
            <a:off x="2493818" y="2726575"/>
            <a:ext cx="7198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>
                <a:latin typeface="Calibri" panose="020F0502020204030204" pitchFamily="34" charset="0"/>
                <a:cs typeface="Calibri" panose="020F0502020204030204" pitchFamily="34" charset="0"/>
              </a:rPr>
              <a:t>Action-Spiel!</a:t>
            </a:r>
          </a:p>
        </p:txBody>
      </p:sp>
      <p:pic>
        <p:nvPicPr>
          <p:cNvPr id="7" name="Inhaltsplatzhalter 13">
            <a:extLst>
              <a:ext uri="{FF2B5EF4-FFF2-40B4-BE49-F238E27FC236}">
                <a16:creationId xmlns:a16="http://schemas.microsoft.com/office/drawing/2014/main" id="{AC245DFA-2BA8-441E-A49F-0A2F045E0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DDE887F-F1A1-4005-A02B-D048965A5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58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9453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5" y="1279453"/>
            <a:ext cx="2344329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Versteck-Duell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06121E5-49CA-4760-8D7A-5F1AEE74E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</p:spPr>
      </p:pic>
      <p:pic>
        <p:nvPicPr>
          <p:cNvPr id="8" name="Inhaltsplatzhalter 13">
            <a:extLst>
              <a:ext uri="{FF2B5EF4-FFF2-40B4-BE49-F238E27FC236}">
                <a16:creationId xmlns:a16="http://schemas.microsoft.com/office/drawing/2014/main" id="{42C08014-2036-4F96-9151-54EB65627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C2F9000-15D4-4C42-ABBA-1019F4DB6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58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9455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6" y="1279455"/>
            <a:ext cx="200578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die Tonne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05CA8C7-5C1A-43F5-97BB-4F1CE6E76194}"/>
              </a:ext>
            </a:extLst>
          </p:cNvPr>
          <p:cNvSpPr/>
          <p:nvPr/>
        </p:nvSpPr>
        <p:spPr>
          <a:xfrm>
            <a:off x="1858646" y="2859438"/>
            <a:ext cx="8474708" cy="130316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Oft werden Lebensmittel schneller schlecht und müssen in den Müll, weil sie nicht am richtigen Ort gelagert wurden.</a:t>
            </a:r>
          </a:p>
          <a:p>
            <a:pPr algn="ctr"/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Welches Lebensmittel gehört nicht in den Kühlschrank?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70D81CD0-3017-454C-A3AB-27A9A2ABA6C3}"/>
              </a:ext>
            </a:extLst>
          </p:cNvPr>
          <p:cNvSpPr/>
          <p:nvPr/>
        </p:nvSpPr>
        <p:spPr>
          <a:xfrm>
            <a:off x="1858646" y="4478305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Joghurt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70F11475-5294-4C5A-ABA9-9420CA9D0AB9}"/>
              </a:ext>
            </a:extLst>
          </p:cNvPr>
          <p:cNvSpPr/>
          <p:nvPr/>
        </p:nvSpPr>
        <p:spPr>
          <a:xfrm>
            <a:off x="6407020" y="4478305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Möhren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0CB644C4-CAE3-4AB6-9AC0-EEC78F8597FE}"/>
              </a:ext>
            </a:extLst>
          </p:cNvPr>
          <p:cNvSpPr/>
          <p:nvPr/>
        </p:nvSpPr>
        <p:spPr>
          <a:xfrm>
            <a:off x="1858646" y="5565321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Frischer Fisch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6A660C52-71CD-4BA6-BB5B-6D3550A39DD9}"/>
              </a:ext>
            </a:extLst>
          </p:cNvPr>
          <p:cNvSpPr/>
          <p:nvPr/>
        </p:nvSpPr>
        <p:spPr>
          <a:xfrm>
            <a:off x="6407020" y="5565321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Tomaten</a:t>
            </a:r>
          </a:p>
        </p:txBody>
      </p:sp>
      <p:pic>
        <p:nvPicPr>
          <p:cNvPr id="12" name="Inhaltsplatzhalter 13">
            <a:extLst>
              <a:ext uri="{FF2B5EF4-FFF2-40B4-BE49-F238E27FC236}">
                <a16:creationId xmlns:a16="http://schemas.microsoft.com/office/drawing/2014/main" id="{D5037B2F-C4A7-474B-9989-359B31BBB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18C41CE-3FA7-48BE-8893-0DA815EF4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6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8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6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5" y="1270216"/>
            <a:ext cx="2344329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Versteck-Duell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9F466B4D-3255-49C2-924B-D48F879C85C5}"/>
              </a:ext>
            </a:extLst>
          </p:cNvPr>
          <p:cNvSpPr/>
          <p:nvPr/>
        </p:nvSpPr>
        <p:spPr>
          <a:xfrm>
            <a:off x="2526075" y="2421652"/>
            <a:ext cx="7139849" cy="26025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b="1" dirty="0">
                <a:latin typeface="Calibri" panose="020F0502020204030204" pitchFamily="34" charset="0"/>
                <a:cs typeface="Calibri" panose="020F0502020204030204" pitchFamily="34" charset="0"/>
              </a:rPr>
              <a:t>Nenne 10 Obst-Sorten,</a:t>
            </a:r>
          </a:p>
          <a:p>
            <a:pPr algn="ctr"/>
            <a:r>
              <a:rPr lang="de-DE" sz="4400" b="1" dirty="0">
                <a:latin typeface="Calibri" panose="020F0502020204030204" pitchFamily="34" charset="0"/>
                <a:cs typeface="Calibri" panose="020F0502020204030204" pitchFamily="34" charset="0"/>
              </a:rPr>
              <a:t>die in Deutschland wachsen!</a:t>
            </a:r>
          </a:p>
        </p:txBody>
      </p:sp>
      <p:pic>
        <p:nvPicPr>
          <p:cNvPr id="8" name="Inhaltsplatzhalter 13">
            <a:extLst>
              <a:ext uri="{FF2B5EF4-FFF2-40B4-BE49-F238E27FC236}">
                <a16:creationId xmlns:a16="http://schemas.microsoft.com/office/drawing/2014/main" id="{B82D5944-02E4-4C51-86E2-B042E4670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B44092A-75F0-43A3-9574-CF820903B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249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5" y="1270212"/>
            <a:ext cx="2344329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Versteck-Duell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D92A49C-767C-46C4-B7D6-B5FCDFE54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</p:spPr>
      </p:pic>
      <p:pic>
        <p:nvPicPr>
          <p:cNvPr id="8" name="Inhaltsplatzhalter 13">
            <a:extLst>
              <a:ext uri="{FF2B5EF4-FFF2-40B4-BE49-F238E27FC236}">
                <a16:creationId xmlns:a16="http://schemas.microsoft.com/office/drawing/2014/main" id="{DDFA920C-9BD9-4650-BBC9-73FAEF70E4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E034823-1902-457E-9018-C56CDDD5C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40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60981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5" y="1260981"/>
            <a:ext cx="2344329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Versteck-Duell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BC7B95B-CC1C-41FC-8BB2-2801CE8AC6C2}"/>
              </a:ext>
            </a:extLst>
          </p:cNvPr>
          <p:cNvSpPr/>
          <p:nvPr/>
        </p:nvSpPr>
        <p:spPr>
          <a:xfrm>
            <a:off x="2526075" y="2421652"/>
            <a:ext cx="7139849" cy="26025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b="1" dirty="0">
                <a:latin typeface="Calibri" panose="020F0502020204030204" pitchFamily="34" charset="0"/>
                <a:cs typeface="Calibri" panose="020F0502020204030204" pitchFamily="34" charset="0"/>
              </a:rPr>
              <a:t>Nenne 10 Dinge, die man mit Möhren machen kann!</a:t>
            </a:r>
          </a:p>
        </p:txBody>
      </p:sp>
      <p:pic>
        <p:nvPicPr>
          <p:cNvPr id="8" name="Inhaltsplatzhalter 13">
            <a:extLst>
              <a:ext uri="{FF2B5EF4-FFF2-40B4-BE49-F238E27FC236}">
                <a16:creationId xmlns:a16="http://schemas.microsoft.com/office/drawing/2014/main" id="{A783AA6A-0D26-4C29-BC25-4D50DD2DE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5E4482C-9D0E-4114-83C6-48AD07E3F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026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20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5" y="1270220"/>
            <a:ext cx="2344329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Versteck-Duell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566EDCD-B4D3-456A-B690-4F80036A8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</p:spPr>
      </p:pic>
      <p:pic>
        <p:nvPicPr>
          <p:cNvPr id="8" name="Inhaltsplatzhalter 13">
            <a:extLst>
              <a:ext uri="{FF2B5EF4-FFF2-40B4-BE49-F238E27FC236}">
                <a16:creationId xmlns:a16="http://schemas.microsoft.com/office/drawing/2014/main" id="{2777E43F-F3AA-4A4C-B9E9-84F146E89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464CD1C-3ADC-43E0-B99A-C7497031B8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938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2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5" y="1270222"/>
            <a:ext cx="2344329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Versteck-Duell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57F98456-C2D0-48B7-8262-DB7393E80432}"/>
              </a:ext>
            </a:extLst>
          </p:cNvPr>
          <p:cNvSpPr/>
          <p:nvPr/>
        </p:nvSpPr>
        <p:spPr>
          <a:xfrm>
            <a:off x="2526075" y="2421652"/>
            <a:ext cx="7139849" cy="26025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b="1" dirty="0">
                <a:latin typeface="Calibri" panose="020F0502020204030204" pitchFamily="34" charset="0"/>
                <a:cs typeface="Calibri" panose="020F0502020204030204" pitchFamily="34" charset="0"/>
              </a:rPr>
              <a:t>Nenne 10 Hülsenfrüchte!</a:t>
            </a:r>
          </a:p>
        </p:txBody>
      </p:sp>
      <p:pic>
        <p:nvPicPr>
          <p:cNvPr id="8" name="Inhaltsplatzhalter 13">
            <a:extLst>
              <a:ext uri="{FF2B5EF4-FFF2-40B4-BE49-F238E27FC236}">
                <a16:creationId xmlns:a16="http://schemas.microsoft.com/office/drawing/2014/main" id="{E65C098A-7942-42CE-9E73-E84DA51AE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C6B24B7-3E24-4ADD-9E8E-79B3F2722D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0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7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6" y="1270217"/>
            <a:ext cx="1874772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Nimm 2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1D81FE9-89A5-48A4-BD58-32BFB0B52818}"/>
              </a:ext>
            </a:extLst>
          </p:cNvPr>
          <p:cNvSpPr txBox="1"/>
          <p:nvPr/>
        </p:nvSpPr>
        <p:spPr>
          <a:xfrm>
            <a:off x="2493818" y="2726575"/>
            <a:ext cx="7198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>
                <a:latin typeface="Calibri" panose="020F0502020204030204" pitchFamily="34" charset="0"/>
                <a:cs typeface="Calibri" panose="020F0502020204030204" pitchFamily="34" charset="0"/>
              </a:rPr>
              <a:t>Action-Spiel!</a:t>
            </a:r>
          </a:p>
        </p:txBody>
      </p:sp>
      <p:pic>
        <p:nvPicPr>
          <p:cNvPr id="7" name="Inhaltsplatzhalter 13">
            <a:extLst>
              <a:ext uri="{FF2B5EF4-FFF2-40B4-BE49-F238E27FC236}">
                <a16:creationId xmlns:a16="http://schemas.microsoft.com/office/drawing/2014/main" id="{0E27072F-50D7-4F12-BB5F-F07BD3F36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3D9F88B-EB1B-477F-9D78-125259A53F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159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8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5" y="1270218"/>
            <a:ext cx="2570823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hast die Wahl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E04B8966-1B6C-4ACE-9867-86D0A2B50C73}"/>
              </a:ext>
            </a:extLst>
          </p:cNvPr>
          <p:cNvSpPr/>
          <p:nvPr/>
        </p:nvSpPr>
        <p:spPr>
          <a:xfrm>
            <a:off x="1858646" y="2262413"/>
            <a:ext cx="8474708" cy="107277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Von welchem Gemüse essen wir durchschnittlich am meisten pro Person und Jahr?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4A8C988C-7D77-456F-8671-03F84F02333E}"/>
              </a:ext>
            </a:extLst>
          </p:cNvPr>
          <p:cNvSpPr/>
          <p:nvPr/>
        </p:nvSpPr>
        <p:spPr>
          <a:xfrm>
            <a:off x="1858646" y="3651404"/>
            <a:ext cx="1800000" cy="288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1x Zwiebeln</a:t>
            </a:r>
            <a:endParaRPr lang="de-DE" sz="28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68E78ECB-1558-4D54-818F-F4457C817355}"/>
              </a:ext>
            </a:extLst>
          </p:cNvPr>
          <p:cNvSpPr/>
          <p:nvPr/>
        </p:nvSpPr>
        <p:spPr>
          <a:xfrm>
            <a:off x="4058908" y="3651404"/>
            <a:ext cx="1800000" cy="288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2x</a:t>
            </a:r>
          </a:p>
          <a:p>
            <a:pPr algn="ctr"/>
            <a:r>
              <a:rPr lang="de-DE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Spinat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F8B35FF7-1B7D-4649-8D4C-F21089F89316}"/>
              </a:ext>
            </a:extLst>
          </p:cNvPr>
          <p:cNvSpPr/>
          <p:nvPr/>
        </p:nvSpPr>
        <p:spPr>
          <a:xfrm>
            <a:off x="6333092" y="3651404"/>
            <a:ext cx="1800000" cy="288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3x Tomaten</a:t>
            </a:r>
            <a:endParaRPr lang="de-DE" sz="28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9B3BCC74-9141-419E-9144-0776F9D03F47}"/>
              </a:ext>
            </a:extLst>
          </p:cNvPr>
          <p:cNvSpPr/>
          <p:nvPr/>
        </p:nvSpPr>
        <p:spPr>
          <a:xfrm>
            <a:off x="8533354" y="3651404"/>
            <a:ext cx="1800000" cy="288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4x</a:t>
            </a:r>
          </a:p>
          <a:p>
            <a:pPr algn="ctr"/>
            <a:r>
              <a:rPr lang="de-DE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Spargel</a:t>
            </a:r>
          </a:p>
        </p:txBody>
      </p:sp>
      <p:pic>
        <p:nvPicPr>
          <p:cNvPr id="12" name="Inhaltsplatzhalter 13">
            <a:extLst>
              <a:ext uri="{FF2B5EF4-FFF2-40B4-BE49-F238E27FC236}">
                <a16:creationId xmlns:a16="http://schemas.microsoft.com/office/drawing/2014/main" id="{6BC2A283-BC48-4FDF-BC5D-C7409AD6A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A862547-123A-4F44-BA2D-817529C2C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689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5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E04B8966-1B6C-4ACE-9867-86D0A2B50C73}"/>
              </a:ext>
            </a:extLst>
          </p:cNvPr>
          <p:cNvSpPr/>
          <p:nvPr/>
        </p:nvSpPr>
        <p:spPr>
          <a:xfrm>
            <a:off x="1858646" y="2262405"/>
            <a:ext cx="8474708" cy="107277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Von welchem Gemüse essen wir durchschnittlich am meisten pro Person und Jahr?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4A8C988C-7D77-456F-8671-03F84F02333E}"/>
              </a:ext>
            </a:extLst>
          </p:cNvPr>
          <p:cNvSpPr/>
          <p:nvPr/>
        </p:nvSpPr>
        <p:spPr>
          <a:xfrm>
            <a:off x="1858646" y="3651396"/>
            <a:ext cx="1800000" cy="288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1x Zwiebeln</a:t>
            </a:r>
          </a:p>
          <a:p>
            <a:pPr algn="ctr"/>
            <a:endParaRPr lang="de-DE" sz="28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28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28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11,5 kg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68E78ECB-1558-4D54-818F-F4457C817355}"/>
              </a:ext>
            </a:extLst>
          </p:cNvPr>
          <p:cNvSpPr/>
          <p:nvPr/>
        </p:nvSpPr>
        <p:spPr>
          <a:xfrm>
            <a:off x="4058908" y="3651396"/>
            <a:ext cx="1800000" cy="288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2x</a:t>
            </a:r>
          </a:p>
          <a:p>
            <a:pPr algn="ctr"/>
            <a:r>
              <a:rPr lang="de-DE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Spinat</a:t>
            </a:r>
          </a:p>
          <a:p>
            <a:pPr algn="ctr"/>
            <a:endParaRPr lang="de-DE" sz="28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28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2x 1,7 kg</a:t>
            </a:r>
          </a:p>
          <a:p>
            <a:pPr algn="ctr"/>
            <a:r>
              <a:rPr lang="de-DE" sz="28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3,4 kg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F8B35FF7-1B7D-4649-8D4C-F21089F89316}"/>
              </a:ext>
            </a:extLst>
          </p:cNvPr>
          <p:cNvSpPr/>
          <p:nvPr/>
        </p:nvSpPr>
        <p:spPr>
          <a:xfrm>
            <a:off x="6333092" y="3651396"/>
            <a:ext cx="1800000" cy="288000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3x Tomaten</a:t>
            </a:r>
          </a:p>
          <a:p>
            <a:pPr algn="ctr"/>
            <a:endParaRPr lang="de-DE" sz="28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28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3x31,3 kg</a:t>
            </a:r>
          </a:p>
          <a:p>
            <a:pPr algn="ctr"/>
            <a:r>
              <a:rPr lang="de-DE" sz="28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93,9 kg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9B3BCC74-9141-419E-9144-0776F9D03F47}"/>
              </a:ext>
            </a:extLst>
          </p:cNvPr>
          <p:cNvSpPr/>
          <p:nvPr/>
        </p:nvSpPr>
        <p:spPr>
          <a:xfrm>
            <a:off x="8533354" y="3651396"/>
            <a:ext cx="1800000" cy="288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4x</a:t>
            </a:r>
          </a:p>
          <a:p>
            <a:pPr algn="ctr"/>
            <a:r>
              <a:rPr lang="de-DE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Spargel</a:t>
            </a:r>
          </a:p>
          <a:p>
            <a:pPr algn="ctr"/>
            <a:endParaRPr lang="de-DE" sz="28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28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4x 1,5 kg</a:t>
            </a:r>
          </a:p>
          <a:p>
            <a:pPr algn="ctr"/>
            <a:r>
              <a:rPr lang="de-DE" sz="28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=6 kg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AE40FDEE-33CB-47FC-8DBC-A017BB541203}"/>
              </a:ext>
            </a:extLst>
          </p:cNvPr>
          <p:cNvSpPr/>
          <p:nvPr/>
        </p:nvSpPr>
        <p:spPr>
          <a:xfrm>
            <a:off x="1337985" y="1270215"/>
            <a:ext cx="2570823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hast die Wahl</a:t>
            </a:r>
          </a:p>
        </p:txBody>
      </p:sp>
      <p:pic>
        <p:nvPicPr>
          <p:cNvPr id="13" name="Inhaltsplatzhalter 13">
            <a:extLst>
              <a:ext uri="{FF2B5EF4-FFF2-40B4-BE49-F238E27FC236}">
                <a16:creationId xmlns:a16="http://schemas.microsoft.com/office/drawing/2014/main" id="{7DBCBA43-46D6-4559-9AD4-2C5AC3BF0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7AC6C7A-1103-4CAC-B82A-2E27DC41A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613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7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E04B8966-1B6C-4ACE-9867-86D0A2B50C73}"/>
              </a:ext>
            </a:extLst>
          </p:cNvPr>
          <p:cNvSpPr/>
          <p:nvPr/>
        </p:nvSpPr>
        <p:spPr>
          <a:xfrm>
            <a:off x="1858646" y="2262408"/>
            <a:ext cx="8474708" cy="107277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Wofür wird am meisten Wasser verbraucht?</a:t>
            </a:r>
          </a:p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Für die Herstellung von…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4A8C988C-7D77-456F-8671-03F84F02333E}"/>
              </a:ext>
            </a:extLst>
          </p:cNvPr>
          <p:cNvSpPr/>
          <p:nvPr/>
        </p:nvSpPr>
        <p:spPr>
          <a:xfrm>
            <a:off x="1858646" y="3651399"/>
            <a:ext cx="1800000" cy="288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kg Rindfleisch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68E78ECB-1558-4D54-818F-F4457C817355}"/>
              </a:ext>
            </a:extLst>
          </p:cNvPr>
          <p:cNvSpPr/>
          <p:nvPr/>
        </p:nvSpPr>
        <p:spPr>
          <a:xfrm>
            <a:off x="4058908" y="3651399"/>
            <a:ext cx="1800000" cy="288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kg</a:t>
            </a:r>
          </a:p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Reis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F8B35FF7-1B7D-4649-8D4C-F21089F89316}"/>
              </a:ext>
            </a:extLst>
          </p:cNvPr>
          <p:cNvSpPr/>
          <p:nvPr/>
        </p:nvSpPr>
        <p:spPr>
          <a:xfrm>
            <a:off x="6333092" y="3651399"/>
            <a:ext cx="1800000" cy="288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kg</a:t>
            </a:r>
          </a:p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Käse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9B3BCC74-9141-419E-9144-0776F9D03F47}"/>
              </a:ext>
            </a:extLst>
          </p:cNvPr>
          <p:cNvSpPr/>
          <p:nvPr/>
        </p:nvSpPr>
        <p:spPr>
          <a:xfrm>
            <a:off x="8533354" y="3651399"/>
            <a:ext cx="1800000" cy="288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kg</a:t>
            </a:r>
          </a:p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Gurke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363B3AC1-30F1-4CB1-BAEF-11D6518EAEC8}"/>
              </a:ext>
            </a:extLst>
          </p:cNvPr>
          <p:cNvSpPr/>
          <p:nvPr/>
        </p:nvSpPr>
        <p:spPr>
          <a:xfrm>
            <a:off x="1337985" y="1270217"/>
            <a:ext cx="2570823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hast die Wahl</a:t>
            </a:r>
          </a:p>
        </p:txBody>
      </p:sp>
      <p:pic>
        <p:nvPicPr>
          <p:cNvPr id="13" name="Inhaltsplatzhalter 13">
            <a:extLst>
              <a:ext uri="{FF2B5EF4-FFF2-40B4-BE49-F238E27FC236}">
                <a16:creationId xmlns:a16="http://schemas.microsoft.com/office/drawing/2014/main" id="{ACE12E08-AC6A-44DA-937D-31A8C86E6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861C273-F8A0-4150-BA3C-8198907A5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2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3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E04B8966-1B6C-4ACE-9867-86D0A2B50C73}"/>
              </a:ext>
            </a:extLst>
          </p:cNvPr>
          <p:cNvSpPr/>
          <p:nvPr/>
        </p:nvSpPr>
        <p:spPr>
          <a:xfrm>
            <a:off x="1858646" y="2271638"/>
            <a:ext cx="8474708" cy="107277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Wofür wird am meisten Wasser verbraucht?</a:t>
            </a:r>
          </a:p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Für die Herstellung von…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4A8C988C-7D77-456F-8671-03F84F02333E}"/>
              </a:ext>
            </a:extLst>
          </p:cNvPr>
          <p:cNvSpPr/>
          <p:nvPr/>
        </p:nvSpPr>
        <p:spPr>
          <a:xfrm>
            <a:off x="1858646" y="3660629"/>
            <a:ext cx="1800000" cy="288000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kg Rindfleisch</a:t>
            </a:r>
          </a:p>
          <a:p>
            <a:pPr algn="ctr"/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24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15.415 l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68E78ECB-1558-4D54-818F-F4457C817355}"/>
              </a:ext>
            </a:extLst>
          </p:cNvPr>
          <p:cNvSpPr/>
          <p:nvPr/>
        </p:nvSpPr>
        <p:spPr>
          <a:xfrm>
            <a:off x="4058908" y="3660629"/>
            <a:ext cx="1800000" cy="288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kg</a:t>
            </a:r>
          </a:p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Reis</a:t>
            </a:r>
          </a:p>
          <a:p>
            <a:pPr algn="ctr"/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24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2x 2.497 l</a:t>
            </a:r>
          </a:p>
          <a:p>
            <a:pPr algn="ctr"/>
            <a:r>
              <a:rPr lang="de-DE" sz="24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4.994 l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F8B35FF7-1B7D-4649-8D4C-F21089F89316}"/>
              </a:ext>
            </a:extLst>
          </p:cNvPr>
          <p:cNvSpPr/>
          <p:nvPr/>
        </p:nvSpPr>
        <p:spPr>
          <a:xfrm>
            <a:off x="6333092" y="3660629"/>
            <a:ext cx="1800000" cy="288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kg</a:t>
            </a:r>
          </a:p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Käse</a:t>
            </a:r>
          </a:p>
          <a:p>
            <a:pPr algn="ctr"/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24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3x 3.178 l</a:t>
            </a:r>
          </a:p>
          <a:p>
            <a:pPr algn="ctr"/>
            <a:r>
              <a:rPr lang="de-DE" sz="24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9.534 l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9B3BCC74-9141-419E-9144-0776F9D03F47}"/>
              </a:ext>
            </a:extLst>
          </p:cNvPr>
          <p:cNvSpPr/>
          <p:nvPr/>
        </p:nvSpPr>
        <p:spPr>
          <a:xfrm>
            <a:off x="8533354" y="3660629"/>
            <a:ext cx="1800000" cy="288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kg</a:t>
            </a:r>
          </a:p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Gurke</a:t>
            </a:r>
          </a:p>
          <a:p>
            <a:pPr algn="ctr"/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24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4x 237 l</a:t>
            </a:r>
            <a:br>
              <a:rPr lang="de-DE" sz="24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948 l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54B73E96-F8D6-4A93-80E6-BF9ABE53CC47}"/>
              </a:ext>
            </a:extLst>
          </p:cNvPr>
          <p:cNvSpPr/>
          <p:nvPr/>
        </p:nvSpPr>
        <p:spPr>
          <a:xfrm>
            <a:off x="1337985" y="1270213"/>
            <a:ext cx="2570823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hast die Wahl</a:t>
            </a:r>
          </a:p>
        </p:txBody>
      </p:sp>
      <p:pic>
        <p:nvPicPr>
          <p:cNvPr id="13" name="Inhaltsplatzhalter 13">
            <a:extLst>
              <a:ext uri="{FF2B5EF4-FFF2-40B4-BE49-F238E27FC236}">
                <a16:creationId xmlns:a16="http://schemas.microsoft.com/office/drawing/2014/main" id="{408DA8F8-8F9E-4629-9A05-332E4BEC9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91849B6-94DE-4EC9-B9E9-31F27B577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62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5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6" y="1270215"/>
            <a:ext cx="200578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die Tonne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05CA8C7-5C1A-43F5-97BB-4F1CE6E76194}"/>
              </a:ext>
            </a:extLst>
          </p:cNvPr>
          <p:cNvSpPr/>
          <p:nvPr/>
        </p:nvSpPr>
        <p:spPr>
          <a:xfrm>
            <a:off x="1858646" y="2850198"/>
            <a:ext cx="8474708" cy="130316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Wovon wird in Deutschland am meisten weggeworfen?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70D81CD0-3017-454C-A3AB-27A9A2ABA6C3}"/>
              </a:ext>
            </a:extLst>
          </p:cNvPr>
          <p:cNvSpPr/>
          <p:nvPr/>
        </p:nvSpPr>
        <p:spPr>
          <a:xfrm>
            <a:off x="1858646" y="4469065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Brot &amp; Backwaren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70F11475-5294-4C5A-ABA9-9420CA9D0AB9}"/>
              </a:ext>
            </a:extLst>
          </p:cNvPr>
          <p:cNvSpPr/>
          <p:nvPr/>
        </p:nvSpPr>
        <p:spPr>
          <a:xfrm>
            <a:off x="6407020" y="4494719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Obst &amp; Gemüse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0CB644C4-CAE3-4AB6-9AC0-EEC78F8597FE}"/>
              </a:ext>
            </a:extLst>
          </p:cNvPr>
          <p:cNvSpPr/>
          <p:nvPr/>
        </p:nvSpPr>
        <p:spPr>
          <a:xfrm>
            <a:off x="1858646" y="5556081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Fleisch &amp; Fisch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6A660C52-71CD-4BA6-BB5B-6D3550A39DD9}"/>
              </a:ext>
            </a:extLst>
          </p:cNvPr>
          <p:cNvSpPr/>
          <p:nvPr/>
        </p:nvSpPr>
        <p:spPr>
          <a:xfrm>
            <a:off x="6407020" y="5556081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Fertigprodukte</a:t>
            </a:r>
          </a:p>
        </p:txBody>
      </p:sp>
      <p:pic>
        <p:nvPicPr>
          <p:cNvPr id="12" name="Inhaltsplatzhalter 13">
            <a:extLst>
              <a:ext uri="{FF2B5EF4-FFF2-40B4-BE49-F238E27FC236}">
                <a16:creationId xmlns:a16="http://schemas.microsoft.com/office/drawing/2014/main" id="{ACC09203-023D-4995-8F12-3E9BC2BB8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9159A48-8CDF-4D7D-A128-249165D74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4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8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60980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E04B8966-1B6C-4ACE-9867-86D0A2B50C73}"/>
              </a:ext>
            </a:extLst>
          </p:cNvPr>
          <p:cNvSpPr/>
          <p:nvPr/>
        </p:nvSpPr>
        <p:spPr>
          <a:xfrm>
            <a:off x="1858646" y="2262405"/>
            <a:ext cx="8474708" cy="107277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Wofür wird am meisten Fläche gebraucht?</a:t>
            </a:r>
          </a:p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Für die Herstellung von…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4A8C988C-7D77-456F-8671-03F84F02333E}"/>
              </a:ext>
            </a:extLst>
          </p:cNvPr>
          <p:cNvSpPr/>
          <p:nvPr/>
        </p:nvSpPr>
        <p:spPr>
          <a:xfrm>
            <a:off x="1858646" y="3651396"/>
            <a:ext cx="1800000" cy="288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1x</a:t>
            </a:r>
          </a:p>
          <a:p>
            <a:pPr algn="ctr"/>
            <a:r>
              <a:rPr lang="de-DE" sz="22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Burgerpatty</a:t>
            </a:r>
            <a:r>
              <a:rPr lang="de-DE" sz="2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aus Rindfleisch</a:t>
            </a:r>
          </a:p>
          <a:p>
            <a:pPr algn="ctr"/>
            <a:r>
              <a:rPr lang="de-DE" sz="2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(125 g)</a:t>
            </a:r>
          </a:p>
          <a:p>
            <a:pPr algn="ctr"/>
            <a:endParaRPr lang="de-DE" sz="22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68E78ECB-1558-4D54-818F-F4457C817355}"/>
              </a:ext>
            </a:extLst>
          </p:cNvPr>
          <p:cNvSpPr/>
          <p:nvPr/>
        </p:nvSpPr>
        <p:spPr>
          <a:xfrm>
            <a:off x="4058908" y="3651396"/>
            <a:ext cx="1800000" cy="288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2x</a:t>
            </a:r>
          </a:p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Ketchup</a:t>
            </a:r>
          </a:p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(15 g)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F8B35FF7-1B7D-4649-8D4C-F21089F89316}"/>
              </a:ext>
            </a:extLst>
          </p:cNvPr>
          <p:cNvSpPr/>
          <p:nvPr/>
        </p:nvSpPr>
        <p:spPr>
          <a:xfrm>
            <a:off x="6333092" y="3651396"/>
            <a:ext cx="1800000" cy="288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3x</a:t>
            </a:r>
          </a:p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Burger-brötchen</a:t>
            </a:r>
          </a:p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(75g)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9B3BCC74-9141-419E-9144-0776F9D03F47}"/>
              </a:ext>
            </a:extLst>
          </p:cNvPr>
          <p:cNvSpPr/>
          <p:nvPr/>
        </p:nvSpPr>
        <p:spPr>
          <a:xfrm>
            <a:off x="8533354" y="3651396"/>
            <a:ext cx="1800000" cy="288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4x</a:t>
            </a:r>
          </a:p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Salat und Tomate</a:t>
            </a:r>
          </a:p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(75g)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50700E1B-F83C-42BC-ACD4-E862FA6EBEF0}"/>
              </a:ext>
            </a:extLst>
          </p:cNvPr>
          <p:cNvSpPr/>
          <p:nvPr/>
        </p:nvSpPr>
        <p:spPr>
          <a:xfrm>
            <a:off x="1337985" y="1260980"/>
            <a:ext cx="2570823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hast die Wahl</a:t>
            </a:r>
          </a:p>
        </p:txBody>
      </p:sp>
      <p:pic>
        <p:nvPicPr>
          <p:cNvPr id="13" name="Inhaltsplatzhalter 13">
            <a:extLst>
              <a:ext uri="{FF2B5EF4-FFF2-40B4-BE49-F238E27FC236}">
                <a16:creationId xmlns:a16="http://schemas.microsoft.com/office/drawing/2014/main" id="{1FCA8F0F-E595-4F07-8C5A-3199605EE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F267E9A-D4A3-4737-8012-6E9F214EF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909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4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E04B8966-1B6C-4ACE-9867-86D0A2B50C73}"/>
              </a:ext>
            </a:extLst>
          </p:cNvPr>
          <p:cNvSpPr/>
          <p:nvPr/>
        </p:nvSpPr>
        <p:spPr>
          <a:xfrm>
            <a:off x="1858646" y="2271638"/>
            <a:ext cx="8474708" cy="107277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Wofür wird am meisten Fläche gebraucht?</a:t>
            </a:r>
          </a:p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Für die Herstellung von…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4A8C988C-7D77-456F-8671-03F84F02333E}"/>
              </a:ext>
            </a:extLst>
          </p:cNvPr>
          <p:cNvSpPr/>
          <p:nvPr/>
        </p:nvSpPr>
        <p:spPr>
          <a:xfrm>
            <a:off x="1858646" y="3660629"/>
            <a:ext cx="1800000" cy="288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1x</a:t>
            </a:r>
          </a:p>
          <a:p>
            <a:pPr algn="ctr"/>
            <a:r>
              <a:rPr lang="de-DE" sz="22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Burgerpatty</a:t>
            </a:r>
            <a:r>
              <a:rPr lang="de-DE" sz="2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aus Rindfleisch</a:t>
            </a:r>
          </a:p>
          <a:p>
            <a:pPr algn="ctr"/>
            <a:r>
              <a:rPr lang="de-DE" sz="22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(125 g)</a:t>
            </a:r>
          </a:p>
          <a:p>
            <a:pPr algn="ctr"/>
            <a:endParaRPr lang="de-DE" sz="22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24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0,96 m²</a:t>
            </a:r>
          </a:p>
          <a:p>
            <a:pPr algn="ctr"/>
            <a:endParaRPr lang="de-DE" sz="22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68E78ECB-1558-4D54-818F-F4457C817355}"/>
              </a:ext>
            </a:extLst>
          </p:cNvPr>
          <p:cNvSpPr/>
          <p:nvPr/>
        </p:nvSpPr>
        <p:spPr>
          <a:xfrm>
            <a:off x="4058908" y="3660629"/>
            <a:ext cx="1800000" cy="288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2x</a:t>
            </a:r>
          </a:p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Ketchup</a:t>
            </a:r>
          </a:p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(15 g)</a:t>
            </a:r>
          </a:p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24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2x 0,02 m²</a:t>
            </a:r>
          </a:p>
          <a:p>
            <a:pPr algn="ctr"/>
            <a:r>
              <a:rPr lang="de-DE" sz="24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0,04 m²</a:t>
            </a:r>
          </a:p>
          <a:p>
            <a:pPr algn="ctr"/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F8B35FF7-1B7D-4649-8D4C-F21089F89316}"/>
              </a:ext>
            </a:extLst>
          </p:cNvPr>
          <p:cNvSpPr/>
          <p:nvPr/>
        </p:nvSpPr>
        <p:spPr>
          <a:xfrm>
            <a:off x="6333092" y="3660629"/>
            <a:ext cx="1800000" cy="288000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3x</a:t>
            </a:r>
          </a:p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Burger-brötchen</a:t>
            </a:r>
          </a:p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(75g)</a:t>
            </a:r>
          </a:p>
          <a:p>
            <a:pPr algn="ctr"/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24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3x 0,42 m²  = 1,26 m²</a:t>
            </a:r>
          </a:p>
          <a:p>
            <a:pPr algn="ctr"/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9B3BCC74-9141-419E-9144-0776F9D03F47}"/>
              </a:ext>
            </a:extLst>
          </p:cNvPr>
          <p:cNvSpPr/>
          <p:nvPr/>
        </p:nvSpPr>
        <p:spPr>
          <a:xfrm>
            <a:off x="8533354" y="3660629"/>
            <a:ext cx="1800000" cy="28800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4x</a:t>
            </a:r>
          </a:p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Salat und Tomate</a:t>
            </a:r>
          </a:p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(75g)</a:t>
            </a:r>
          </a:p>
          <a:p>
            <a:pPr algn="ctr"/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24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4x 0,03 m²</a:t>
            </a:r>
          </a:p>
          <a:p>
            <a:pPr algn="ctr"/>
            <a:r>
              <a:rPr lang="de-DE" sz="24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0,12 m²</a:t>
            </a:r>
          </a:p>
          <a:p>
            <a:pPr algn="ctr"/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13C3E91D-7010-43A9-9E7B-D54D78093B7A}"/>
              </a:ext>
            </a:extLst>
          </p:cNvPr>
          <p:cNvSpPr/>
          <p:nvPr/>
        </p:nvSpPr>
        <p:spPr>
          <a:xfrm>
            <a:off x="1337985" y="1270214"/>
            <a:ext cx="2570823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hast die Wahl</a:t>
            </a:r>
          </a:p>
        </p:txBody>
      </p:sp>
      <p:pic>
        <p:nvPicPr>
          <p:cNvPr id="13" name="Inhaltsplatzhalter 13">
            <a:extLst>
              <a:ext uri="{FF2B5EF4-FFF2-40B4-BE49-F238E27FC236}">
                <a16:creationId xmlns:a16="http://schemas.microsoft.com/office/drawing/2014/main" id="{8208226B-3A02-4643-A67C-31CF64E0D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BE39FEC-5455-4372-BE36-A5CE9DF2E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73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60981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E04B8966-1B6C-4ACE-9867-86D0A2B50C73}"/>
              </a:ext>
            </a:extLst>
          </p:cNvPr>
          <p:cNvSpPr/>
          <p:nvPr/>
        </p:nvSpPr>
        <p:spPr>
          <a:xfrm>
            <a:off x="1858646" y="2271641"/>
            <a:ext cx="8474708" cy="107277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Vom Anbau bis zur Supermarktkasse: Was verursacht am meisten Treibhausgase?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4A8C988C-7D77-456F-8671-03F84F02333E}"/>
              </a:ext>
            </a:extLst>
          </p:cNvPr>
          <p:cNvSpPr/>
          <p:nvPr/>
        </p:nvSpPr>
        <p:spPr>
          <a:xfrm>
            <a:off x="1858646" y="3660632"/>
            <a:ext cx="1800000" cy="288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kg</a:t>
            </a:r>
          </a:p>
          <a:p>
            <a:pPr algn="ctr"/>
            <a:r>
              <a:rPr lang="de-DE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frische Erdbeeren aus Spanien</a:t>
            </a:r>
          </a:p>
          <a:p>
            <a:pPr algn="ctr"/>
            <a:endParaRPr lang="de-DE" sz="20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20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20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22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68E78ECB-1558-4D54-818F-F4457C817355}"/>
              </a:ext>
            </a:extLst>
          </p:cNvPr>
          <p:cNvSpPr/>
          <p:nvPr/>
        </p:nvSpPr>
        <p:spPr>
          <a:xfrm>
            <a:off x="4058908" y="3660632"/>
            <a:ext cx="1800000" cy="288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kg</a:t>
            </a:r>
          </a:p>
          <a:p>
            <a:pPr algn="ctr"/>
            <a:r>
              <a:rPr lang="de-DE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Frische Erdbeeren aus deutschen Gewächs-häusern im Winter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F8B35FF7-1B7D-4649-8D4C-F21089F89316}"/>
              </a:ext>
            </a:extLst>
          </p:cNvPr>
          <p:cNvSpPr/>
          <p:nvPr/>
        </p:nvSpPr>
        <p:spPr>
          <a:xfrm>
            <a:off x="6333092" y="3660632"/>
            <a:ext cx="1800000" cy="288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kg</a:t>
            </a:r>
          </a:p>
          <a:p>
            <a:pPr algn="ctr"/>
            <a:r>
              <a:rPr lang="de-DE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frische Erdbeeren aus Deutschland im Sommer</a:t>
            </a:r>
          </a:p>
          <a:p>
            <a:pPr algn="ctr"/>
            <a:endParaRPr lang="de-DE" sz="20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20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9B3BCC74-9141-419E-9144-0776F9D03F47}"/>
              </a:ext>
            </a:extLst>
          </p:cNvPr>
          <p:cNvSpPr/>
          <p:nvPr/>
        </p:nvSpPr>
        <p:spPr>
          <a:xfrm>
            <a:off x="8533354" y="3660632"/>
            <a:ext cx="1800000" cy="288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kg</a:t>
            </a:r>
          </a:p>
          <a:p>
            <a:pPr algn="ctr"/>
            <a:r>
              <a:rPr lang="de-DE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tiefgefrorene Erdbeeren</a:t>
            </a:r>
          </a:p>
          <a:p>
            <a:pPr algn="ctr"/>
            <a:endParaRPr lang="de-DE" sz="20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20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20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20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20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35A78B2C-7F17-4911-83D3-8F487FD84CC6}"/>
              </a:ext>
            </a:extLst>
          </p:cNvPr>
          <p:cNvSpPr/>
          <p:nvPr/>
        </p:nvSpPr>
        <p:spPr>
          <a:xfrm>
            <a:off x="1337985" y="1260981"/>
            <a:ext cx="2570823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hast die Wahl</a:t>
            </a:r>
          </a:p>
        </p:txBody>
      </p:sp>
      <p:pic>
        <p:nvPicPr>
          <p:cNvPr id="13" name="Inhaltsplatzhalter 13">
            <a:extLst>
              <a:ext uri="{FF2B5EF4-FFF2-40B4-BE49-F238E27FC236}">
                <a16:creationId xmlns:a16="http://schemas.microsoft.com/office/drawing/2014/main" id="{10F59346-3BDD-4A14-804F-41C7283C1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F4452CF-C3C0-421E-A7A9-21EB1C5C1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462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7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E04B8966-1B6C-4ACE-9867-86D0A2B50C73}"/>
              </a:ext>
            </a:extLst>
          </p:cNvPr>
          <p:cNvSpPr/>
          <p:nvPr/>
        </p:nvSpPr>
        <p:spPr>
          <a:xfrm>
            <a:off x="425245" y="2159805"/>
            <a:ext cx="11434246" cy="107277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Vom Anbau bis zur Supermarktkasse: Was verursacht am meisten Treibhausgase?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4A8C988C-7D77-456F-8671-03F84F02333E}"/>
              </a:ext>
            </a:extLst>
          </p:cNvPr>
          <p:cNvSpPr/>
          <p:nvPr/>
        </p:nvSpPr>
        <p:spPr>
          <a:xfrm>
            <a:off x="425245" y="3402168"/>
            <a:ext cx="2340000" cy="319259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kg</a:t>
            </a:r>
          </a:p>
          <a:p>
            <a:pPr algn="ctr"/>
            <a:r>
              <a:rPr lang="de-DE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frische Erdbeeren aus Spanien</a:t>
            </a:r>
          </a:p>
          <a:p>
            <a:pPr algn="ctr"/>
            <a:endParaRPr lang="de-DE" sz="20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20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20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24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0,4 kg</a:t>
            </a:r>
          </a:p>
          <a:p>
            <a:pPr algn="ctr"/>
            <a:endParaRPr lang="de-DE" sz="22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68E78ECB-1558-4D54-818F-F4457C817355}"/>
              </a:ext>
            </a:extLst>
          </p:cNvPr>
          <p:cNvSpPr/>
          <p:nvPr/>
        </p:nvSpPr>
        <p:spPr>
          <a:xfrm>
            <a:off x="3419820" y="3429000"/>
            <a:ext cx="2340000" cy="316576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kg</a:t>
            </a:r>
          </a:p>
          <a:p>
            <a:pPr algn="ctr"/>
            <a:r>
              <a:rPr lang="de-DE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frische Erdbeeren aus deutschen Gewächs-häusern im Winter</a:t>
            </a:r>
          </a:p>
          <a:p>
            <a:pPr algn="ctr"/>
            <a:endParaRPr lang="de-DE" sz="20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n-NO" sz="24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2x 3,4 kg</a:t>
            </a:r>
          </a:p>
          <a:p>
            <a:pPr algn="ctr"/>
            <a:r>
              <a:rPr lang="nn-NO" sz="24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6,8 kg</a:t>
            </a:r>
            <a:endParaRPr lang="de-DE" sz="2400" b="1" i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F8B35FF7-1B7D-4649-8D4C-F21089F89316}"/>
              </a:ext>
            </a:extLst>
          </p:cNvPr>
          <p:cNvSpPr/>
          <p:nvPr/>
        </p:nvSpPr>
        <p:spPr>
          <a:xfrm>
            <a:off x="6414395" y="3402168"/>
            <a:ext cx="2340000" cy="319259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kg</a:t>
            </a:r>
          </a:p>
          <a:p>
            <a:pPr algn="ctr"/>
            <a:r>
              <a:rPr lang="de-DE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frische Erdbeeren aus Deutschland im Sommer</a:t>
            </a:r>
          </a:p>
          <a:p>
            <a:pPr algn="ctr"/>
            <a:endParaRPr lang="de-DE" sz="20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20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n-NO" sz="2400" b="1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3x 0,3 kg</a:t>
            </a:r>
          </a:p>
          <a:p>
            <a:pPr algn="ctr"/>
            <a:r>
              <a:rPr lang="nn-NO" sz="2400" b="1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0,9 kg</a:t>
            </a:r>
            <a:endParaRPr lang="de-DE" sz="20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9B3BCC74-9141-419E-9144-0776F9D03F47}"/>
              </a:ext>
            </a:extLst>
          </p:cNvPr>
          <p:cNvSpPr/>
          <p:nvPr/>
        </p:nvSpPr>
        <p:spPr>
          <a:xfrm>
            <a:off x="9519491" y="3429000"/>
            <a:ext cx="2340000" cy="316576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kg</a:t>
            </a:r>
          </a:p>
          <a:p>
            <a:pPr algn="ctr"/>
            <a:r>
              <a:rPr lang="de-DE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tiefgefrorene Erdbeeren</a:t>
            </a:r>
          </a:p>
          <a:p>
            <a:pPr algn="ctr"/>
            <a:endParaRPr lang="de-DE" sz="20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20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20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n-NO" sz="24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4x 0,7 kg</a:t>
            </a:r>
          </a:p>
          <a:p>
            <a:pPr algn="ctr"/>
            <a:r>
              <a:rPr lang="nn-NO" sz="2400" b="1" i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2,8 kg</a:t>
            </a:r>
            <a:endParaRPr lang="de-DE" sz="2400" b="1" i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E5BFFA44-EA4A-4841-8E87-4F97AF702AB5}"/>
              </a:ext>
            </a:extLst>
          </p:cNvPr>
          <p:cNvSpPr/>
          <p:nvPr/>
        </p:nvSpPr>
        <p:spPr>
          <a:xfrm>
            <a:off x="1337985" y="1270217"/>
            <a:ext cx="2570823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 hast die Wahl</a:t>
            </a:r>
          </a:p>
        </p:txBody>
      </p:sp>
      <p:pic>
        <p:nvPicPr>
          <p:cNvPr id="13" name="Inhaltsplatzhalter 13">
            <a:extLst>
              <a:ext uri="{FF2B5EF4-FFF2-40B4-BE49-F238E27FC236}">
                <a16:creationId xmlns:a16="http://schemas.microsoft.com/office/drawing/2014/main" id="{75CB2B8C-719E-4024-8E28-41EEB3639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7434A79-0936-4AC3-878B-5A7FF3392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442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4B021C3-7270-4E03-88ED-573B3D163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14" y="5184395"/>
            <a:ext cx="1440000" cy="148235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40F5B0C-FB3C-4C25-810A-74D1D3722F3D}"/>
              </a:ext>
            </a:extLst>
          </p:cNvPr>
          <p:cNvSpPr txBox="1"/>
          <p:nvPr/>
        </p:nvSpPr>
        <p:spPr>
          <a:xfrm>
            <a:off x="9909215" y="6044900"/>
            <a:ext cx="2133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www.</a:t>
            </a:r>
            <a:r>
              <a:rPr lang="de-DE" dirty="0">
                <a:solidFill>
                  <a:schemeClr val="accent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in-form</a:t>
            </a:r>
            <a:r>
              <a:rPr lang="de-DE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.de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113D956-3721-4949-AB9C-6CE5425FC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600" y="5454456"/>
            <a:ext cx="1824002" cy="100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11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6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6" y="1270216"/>
            <a:ext cx="200578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die Tonne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E66F583-B2D8-4F21-8B01-6C2F95B06511}"/>
              </a:ext>
            </a:extLst>
          </p:cNvPr>
          <p:cNvSpPr txBox="1"/>
          <p:nvPr/>
        </p:nvSpPr>
        <p:spPr>
          <a:xfrm>
            <a:off x="2493818" y="2726575"/>
            <a:ext cx="7198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>
                <a:latin typeface="Calibri" panose="020F0502020204030204" pitchFamily="34" charset="0"/>
                <a:cs typeface="Calibri" panose="020F0502020204030204" pitchFamily="34" charset="0"/>
              </a:rPr>
              <a:t>Action-Spiel!</a:t>
            </a:r>
          </a:p>
        </p:txBody>
      </p:sp>
      <p:pic>
        <p:nvPicPr>
          <p:cNvPr id="7" name="Inhaltsplatzhalter 13">
            <a:extLst>
              <a:ext uri="{FF2B5EF4-FFF2-40B4-BE49-F238E27FC236}">
                <a16:creationId xmlns:a16="http://schemas.microsoft.com/office/drawing/2014/main" id="{444BDA09-1F8A-409C-987E-A47BCC963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37118F6-1EC1-45FC-8844-D55FADE02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95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60979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6" y="1260979"/>
            <a:ext cx="200578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die Tonne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05CA8C7-5C1A-43F5-97BB-4F1CE6E76194}"/>
              </a:ext>
            </a:extLst>
          </p:cNvPr>
          <p:cNvSpPr/>
          <p:nvPr/>
        </p:nvSpPr>
        <p:spPr>
          <a:xfrm>
            <a:off x="1858646" y="2840962"/>
            <a:ext cx="8474708" cy="130316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Wo entstehen die meisten Lebensmittelabfälle?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70D81CD0-3017-454C-A3AB-27A9A2ABA6C3}"/>
              </a:ext>
            </a:extLst>
          </p:cNvPr>
          <p:cNvSpPr/>
          <p:nvPr/>
        </p:nvSpPr>
        <p:spPr>
          <a:xfrm>
            <a:off x="1858646" y="4459829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Bei der Verarbeitung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0CB644C4-CAE3-4AB6-9AC0-EEC78F8597FE}"/>
              </a:ext>
            </a:extLst>
          </p:cNvPr>
          <p:cNvSpPr/>
          <p:nvPr/>
        </p:nvSpPr>
        <p:spPr>
          <a:xfrm>
            <a:off x="1858646" y="5559925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In den Privathaushalten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5601007D-FCCE-472D-8002-75180CCD7C54}"/>
              </a:ext>
            </a:extLst>
          </p:cNvPr>
          <p:cNvSpPr/>
          <p:nvPr/>
        </p:nvSpPr>
        <p:spPr>
          <a:xfrm>
            <a:off x="6407020" y="4475435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Im Handel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4918DB9F-1920-40A9-8B91-CDCE1D931748}"/>
              </a:ext>
            </a:extLst>
          </p:cNvPr>
          <p:cNvSpPr/>
          <p:nvPr/>
        </p:nvSpPr>
        <p:spPr>
          <a:xfrm>
            <a:off x="6407020" y="5559925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In der Gastronomie</a:t>
            </a:r>
          </a:p>
        </p:txBody>
      </p:sp>
      <p:pic>
        <p:nvPicPr>
          <p:cNvPr id="13" name="Inhaltsplatzhalter 13">
            <a:extLst>
              <a:ext uri="{FF2B5EF4-FFF2-40B4-BE49-F238E27FC236}">
                <a16:creationId xmlns:a16="http://schemas.microsoft.com/office/drawing/2014/main" id="{FB9447C3-93DF-4F96-9697-4A2BFA190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B9DF9FC-997C-4EC2-8386-2FB587372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4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8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60981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6" y="1260981"/>
            <a:ext cx="200578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die Tonne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05CA8C7-5C1A-43F5-97BB-4F1CE6E76194}"/>
              </a:ext>
            </a:extLst>
          </p:cNvPr>
          <p:cNvSpPr/>
          <p:nvPr/>
        </p:nvSpPr>
        <p:spPr>
          <a:xfrm>
            <a:off x="1858646" y="2840964"/>
            <a:ext cx="8474708" cy="130316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Wie viele Lebensmittel wirft jede Person in Deutschland durchschnittlich im Jahr weg?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70D81CD0-3017-454C-A3AB-27A9A2ABA6C3}"/>
              </a:ext>
            </a:extLst>
          </p:cNvPr>
          <p:cNvSpPr/>
          <p:nvPr/>
        </p:nvSpPr>
        <p:spPr>
          <a:xfrm>
            <a:off x="1858646" y="4459831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9 kg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70F11475-5294-4C5A-ABA9-9420CA9D0AB9}"/>
              </a:ext>
            </a:extLst>
          </p:cNvPr>
          <p:cNvSpPr/>
          <p:nvPr/>
        </p:nvSpPr>
        <p:spPr>
          <a:xfrm>
            <a:off x="6407020" y="4459831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45 kg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0CB644C4-CAE3-4AB6-9AC0-EEC78F8597FE}"/>
              </a:ext>
            </a:extLst>
          </p:cNvPr>
          <p:cNvSpPr/>
          <p:nvPr/>
        </p:nvSpPr>
        <p:spPr>
          <a:xfrm>
            <a:off x="1858646" y="5557628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75 kg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6A660C52-71CD-4BA6-BB5B-6D3550A39DD9}"/>
              </a:ext>
            </a:extLst>
          </p:cNvPr>
          <p:cNvSpPr/>
          <p:nvPr/>
        </p:nvSpPr>
        <p:spPr>
          <a:xfrm>
            <a:off x="6407020" y="5546847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120 kg</a:t>
            </a:r>
          </a:p>
        </p:txBody>
      </p:sp>
      <p:pic>
        <p:nvPicPr>
          <p:cNvPr id="12" name="Inhaltsplatzhalter 13">
            <a:extLst>
              <a:ext uri="{FF2B5EF4-FFF2-40B4-BE49-F238E27FC236}">
                <a16:creationId xmlns:a16="http://schemas.microsoft.com/office/drawing/2014/main" id="{D414B47F-9B7A-4FCE-9BA8-AE55ED1AD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3265950-18D0-42C9-AE08-B839FC1B3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7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8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9453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6" y="1279453"/>
            <a:ext cx="271150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Ordnung muss sein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896EA45B-2782-42BC-90F4-DD93D2D29744}"/>
              </a:ext>
            </a:extLst>
          </p:cNvPr>
          <p:cNvSpPr/>
          <p:nvPr/>
        </p:nvSpPr>
        <p:spPr>
          <a:xfrm>
            <a:off x="664514" y="3194295"/>
            <a:ext cx="4284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Fair Trade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59373E4C-EF70-4AA5-8675-471C8AB85A8E}"/>
              </a:ext>
            </a:extLst>
          </p:cNvPr>
          <p:cNvSpPr/>
          <p:nvPr/>
        </p:nvSpPr>
        <p:spPr>
          <a:xfrm>
            <a:off x="6250177" y="5049068"/>
            <a:ext cx="2624378" cy="15443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F1C538B8-EB8E-428F-9C21-A9E86F72207D}"/>
              </a:ext>
            </a:extLst>
          </p:cNvPr>
          <p:cNvSpPr/>
          <p:nvPr/>
        </p:nvSpPr>
        <p:spPr>
          <a:xfrm>
            <a:off x="664514" y="4132703"/>
            <a:ext cx="4284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EU-Bio-Siegel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6560F92D-9B3F-4396-AB0A-D79D0F54B275}"/>
              </a:ext>
            </a:extLst>
          </p:cNvPr>
          <p:cNvSpPr/>
          <p:nvPr/>
        </p:nvSpPr>
        <p:spPr>
          <a:xfrm>
            <a:off x="9295743" y="5049068"/>
            <a:ext cx="2344728" cy="15443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26BFE41C-F743-4833-90A9-15BD46296831}"/>
              </a:ext>
            </a:extLst>
          </p:cNvPr>
          <p:cNvSpPr/>
          <p:nvPr/>
        </p:nvSpPr>
        <p:spPr>
          <a:xfrm>
            <a:off x="664514" y="5079333"/>
            <a:ext cx="4284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Deutsches Bio-Siegel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9C87840B-2227-4A4C-9627-2275438C6F24}"/>
              </a:ext>
            </a:extLst>
          </p:cNvPr>
          <p:cNvSpPr/>
          <p:nvPr/>
        </p:nvSpPr>
        <p:spPr>
          <a:xfrm>
            <a:off x="9456600" y="3194295"/>
            <a:ext cx="2183871" cy="153581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1527806D-1D2B-461C-B50A-48082D0591EF}"/>
              </a:ext>
            </a:extLst>
          </p:cNvPr>
          <p:cNvSpPr/>
          <p:nvPr/>
        </p:nvSpPr>
        <p:spPr>
          <a:xfrm>
            <a:off x="664514" y="6053451"/>
            <a:ext cx="4284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Regional-Fenster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6A654E0-DEFB-4003-B0A9-FCDDAAA6684F}"/>
              </a:ext>
            </a:extLst>
          </p:cNvPr>
          <p:cNvSpPr/>
          <p:nvPr/>
        </p:nvSpPr>
        <p:spPr>
          <a:xfrm>
            <a:off x="6234065" y="3194295"/>
            <a:ext cx="3004111" cy="153581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19F3B1D-0A02-4AF2-B1FD-4B94EA6A75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8" t="16923" r="30615" b="16923"/>
          <a:stretch/>
        </p:blipFill>
        <p:spPr>
          <a:xfrm>
            <a:off x="10231296" y="3424914"/>
            <a:ext cx="1239235" cy="107725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E9D75FE-697B-4950-A99E-17E1C01800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31"/>
          <a:stretch/>
        </p:blipFill>
        <p:spPr>
          <a:xfrm>
            <a:off x="10162599" y="5251770"/>
            <a:ext cx="1271296" cy="118239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8534326-9A33-497F-AC1B-782F3B11CD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069" y="5311509"/>
            <a:ext cx="1718991" cy="116569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36A476D-6726-4467-9884-3D8974284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923" y="3375824"/>
            <a:ext cx="2107212" cy="118530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E87E22E-5909-4DB9-B928-87C7131C3AC5}"/>
              </a:ext>
            </a:extLst>
          </p:cNvPr>
          <p:cNvSpPr txBox="1"/>
          <p:nvPr/>
        </p:nvSpPr>
        <p:spPr>
          <a:xfrm>
            <a:off x="9461400" y="3282500"/>
            <a:ext cx="7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0650137-3485-4DCF-9302-B43148EC3D00}"/>
              </a:ext>
            </a:extLst>
          </p:cNvPr>
          <p:cNvSpPr txBox="1"/>
          <p:nvPr/>
        </p:nvSpPr>
        <p:spPr>
          <a:xfrm>
            <a:off x="6350129" y="3359553"/>
            <a:ext cx="7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C59B548-9996-435B-950B-6034C8FC0556}"/>
              </a:ext>
            </a:extLst>
          </p:cNvPr>
          <p:cNvSpPr txBox="1"/>
          <p:nvPr/>
        </p:nvSpPr>
        <p:spPr>
          <a:xfrm>
            <a:off x="9511297" y="5113323"/>
            <a:ext cx="7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FC01185-CE12-4983-B3B0-60BB372AC085}"/>
              </a:ext>
            </a:extLst>
          </p:cNvPr>
          <p:cNvSpPr txBox="1"/>
          <p:nvPr/>
        </p:nvSpPr>
        <p:spPr>
          <a:xfrm>
            <a:off x="6369404" y="5170386"/>
            <a:ext cx="7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A66E5DC3-62E7-4B5A-BAD0-4F1D03F8E073}"/>
              </a:ext>
            </a:extLst>
          </p:cNvPr>
          <p:cNvSpPr/>
          <p:nvPr/>
        </p:nvSpPr>
        <p:spPr>
          <a:xfrm>
            <a:off x="2601316" y="2254916"/>
            <a:ext cx="6989367" cy="65171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Wie heißen die Logos?</a:t>
            </a:r>
          </a:p>
        </p:txBody>
      </p:sp>
      <p:pic>
        <p:nvPicPr>
          <p:cNvPr id="24" name="Inhaltsplatzhalter 13">
            <a:extLst>
              <a:ext uri="{FF2B5EF4-FFF2-40B4-BE49-F238E27FC236}">
                <a16:creationId xmlns:a16="http://schemas.microsoft.com/office/drawing/2014/main" id="{91B6C216-A4F5-4EBA-AD8D-78DC28DED6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BC35E6D3-2DA3-4731-8DF3-BDFF3D3544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82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5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6" y="1270215"/>
            <a:ext cx="271150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Ordnung muss sein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896EA45B-2782-42BC-90F4-DD93D2D29744}"/>
              </a:ext>
            </a:extLst>
          </p:cNvPr>
          <p:cNvSpPr/>
          <p:nvPr/>
        </p:nvSpPr>
        <p:spPr>
          <a:xfrm>
            <a:off x="425245" y="3571002"/>
            <a:ext cx="3338157" cy="90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Fair Trade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59373E4C-EF70-4AA5-8675-471C8AB85A8E}"/>
              </a:ext>
            </a:extLst>
          </p:cNvPr>
          <p:cNvSpPr/>
          <p:nvPr/>
        </p:nvSpPr>
        <p:spPr>
          <a:xfrm>
            <a:off x="9821182" y="4626125"/>
            <a:ext cx="1350000" cy="90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F1C538B8-EB8E-428F-9C21-A9E86F72207D}"/>
              </a:ext>
            </a:extLst>
          </p:cNvPr>
          <p:cNvSpPr/>
          <p:nvPr/>
        </p:nvSpPr>
        <p:spPr>
          <a:xfrm>
            <a:off x="425245" y="4626125"/>
            <a:ext cx="3338157" cy="90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EU-Bio-Siegel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6560F92D-9B3F-4396-AB0A-D79D0F54B275}"/>
              </a:ext>
            </a:extLst>
          </p:cNvPr>
          <p:cNvSpPr/>
          <p:nvPr/>
        </p:nvSpPr>
        <p:spPr>
          <a:xfrm>
            <a:off x="3995638" y="3571002"/>
            <a:ext cx="1135895" cy="90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26BFE41C-F743-4833-90A9-15BD46296831}"/>
              </a:ext>
            </a:extLst>
          </p:cNvPr>
          <p:cNvSpPr/>
          <p:nvPr/>
        </p:nvSpPr>
        <p:spPr>
          <a:xfrm>
            <a:off x="6169891" y="3571002"/>
            <a:ext cx="3338157" cy="900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Deutsches Bio-Siegel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9C87840B-2227-4A4C-9627-2275438C6F24}"/>
              </a:ext>
            </a:extLst>
          </p:cNvPr>
          <p:cNvSpPr/>
          <p:nvPr/>
        </p:nvSpPr>
        <p:spPr>
          <a:xfrm>
            <a:off x="9821182" y="3571002"/>
            <a:ext cx="1135895" cy="900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1527806D-1D2B-461C-B50A-48082D0591EF}"/>
              </a:ext>
            </a:extLst>
          </p:cNvPr>
          <p:cNvSpPr/>
          <p:nvPr/>
        </p:nvSpPr>
        <p:spPr>
          <a:xfrm>
            <a:off x="6169891" y="4626125"/>
            <a:ext cx="3338157" cy="90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Regional-Fenster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6A654E0-DEFB-4003-B0A9-FCDDAAA6684F}"/>
              </a:ext>
            </a:extLst>
          </p:cNvPr>
          <p:cNvSpPr/>
          <p:nvPr/>
        </p:nvSpPr>
        <p:spPr>
          <a:xfrm>
            <a:off x="3995638" y="4626125"/>
            <a:ext cx="1561643" cy="90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19F3B1D-0A02-4AF2-B1FD-4B94EA6A75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8" t="16923" r="30615" b="16923"/>
          <a:stretch/>
        </p:blipFill>
        <p:spPr>
          <a:xfrm>
            <a:off x="10008130" y="3658942"/>
            <a:ext cx="761997" cy="6623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E9D75FE-697B-4950-A99E-17E1C01800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31"/>
          <a:stretch/>
        </p:blipFill>
        <p:spPr>
          <a:xfrm>
            <a:off x="4192023" y="3675423"/>
            <a:ext cx="743123" cy="69115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8534326-9A33-497F-AC1B-782F3B11CD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418" y="4770504"/>
            <a:ext cx="885527" cy="60049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36A476D-6726-4467-9884-3D8974284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701" y="4770823"/>
            <a:ext cx="1085516" cy="610603"/>
          </a:xfrm>
          <a:prstGeom prst="rect">
            <a:avLst/>
          </a:prstGeom>
        </p:spPr>
      </p:pic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78192A86-CEF8-44F9-AF76-41C4E66709E7}"/>
              </a:ext>
            </a:extLst>
          </p:cNvPr>
          <p:cNvSpPr/>
          <p:nvPr/>
        </p:nvSpPr>
        <p:spPr>
          <a:xfrm>
            <a:off x="2601316" y="2254916"/>
            <a:ext cx="6989367" cy="65171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Wie heißen die Logos?</a:t>
            </a:r>
          </a:p>
        </p:txBody>
      </p:sp>
      <p:pic>
        <p:nvPicPr>
          <p:cNvPr id="21" name="Inhaltsplatzhalter 13">
            <a:extLst>
              <a:ext uri="{FF2B5EF4-FFF2-40B4-BE49-F238E27FC236}">
                <a16:creationId xmlns:a16="http://schemas.microsoft.com/office/drawing/2014/main" id="{A95237AF-8106-4633-8C6F-9C9CEC9EFE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4C7517E0-0946-4863-9EE1-F8E168CD2F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29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KlimaFood 2">
      <a:dk1>
        <a:srgbClr val="445D45"/>
      </a:dk1>
      <a:lt1>
        <a:sysClr val="window" lastClr="FFFFFF"/>
      </a:lt1>
      <a:dk2>
        <a:srgbClr val="000000"/>
      </a:dk2>
      <a:lt2>
        <a:srgbClr val="FFFFFF"/>
      </a:lt2>
      <a:accent1>
        <a:srgbClr val="445D45"/>
      </a:accent1>
      <a:accent2>
        <a:srgbClr val="527A3A"/>
      </a:accent2>
      <a:accent3>
        <a:srgbClr val="79AB2B"/>
      </a:accent3>
      <a:accent4>
        <a:srgbClr val="C5D883"/>
      </a:accent4>
      <a:accent5>
        <a:srgbClr val="F5C800"/>
      </a:accent5>
      <a:accent6>
        <a:srgbClr val="FFFFFF"/>
      </a:accent6>
      <a:hlink>
        <a:srgbClr val="79AB2B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898</Words>
  <Application>Microsoft Office PowerPoint</Application>
  <PresentationFormat>Breitbild</PresentationFormat>
  <Paragraphs>347</Paragraphs>
  <Slides>44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Poppins</vt:lpstr>
      <vt:lpstr>Poppins Medium</vt:lpstr>
      <vt:lpstr>Office</vt:lpstr>
      <vt:lpstr>Das Koch-Duell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Koch-Duell</dc:title>
  <dc:creator>Ludewig, Edwina</dc:creator>
  <cp:lastModifiedBy>Rueck, Lisa Sophie</cp:lastModifiedBy>
  <cp:revision>34</cp:revision>
  <dcterms:created xsi:type="dcterms:W3CDTF">2022-05-19T13:51:32Z</dcterms:created>
  <dcterms:modified xsi:type="dcterms:W3CDTF">2023-08-24T08:42:33Z</dcterms:modified>
</cp:coreProperties>
</file>