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  <p:sldMasterId id="2147483732" r:id="rId5"/>
    <p:sldMasterId id="2147483784" r:id="rId6"/>
    <p:sldMasterId id="2147483745" r:id="rId7"/>
    <p:sldMasterId id="2147483758" r:id="rId8"/>
    <p:sldMasterId id="2147483771" r:id="rId9"/>
  </p:sldMasterIdLst>
  <p:notesMasterIdLst>
    <p:notesMasterId r:id="rId33"/>
  </p:notesMasterIdLst>
  <p:sldIdLst>
    <p:sldId id="306" r:id="rId10"/>
    <p:sldId id="334" r:id="rId11"/>
    <p:sldId id="335" r:id="rId12"/>
    <p:sldId id="260" r:id="rId13"/>
    <p:sldId id="312" r:id="rId14"/>
    <p:sldId id="319" r:id="rId15"/>
    <p:sldId id="342" r:id="rId16"/>
    <p:sldId id="317" r:id="rId17"/>
    <p:sldId id="318" r:id="rId18"/>
    <p:sldId id="313" r:id="rId19"/>
    <p:sldId id="315" r:id="rId20"/>
    <p:sldId id="322" r:id="rId21"/>
    <p:sldId id="324" r:id="rId22"/>
    <p:sldId id="325" r:id="rId23"/>
    <p:sldId id="338" r:id="rId24"/>
    <p:sldId id="314" r:id="rId25"/>
    <p:sldId id="316" r:id="rId26"/>
    <p:sldId id="323" r:id="rId27"/>
    <p:sldId id="320" r:id="rId28"/>
    <p:sldId id="332" r:id="rId29"/>
    <p:sldId id="321" r:id="rId30"/>
    <p:sldId id="326" r:id="rId31"/>
    <p:sldId id="258" r:id="rId3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hl Johanna" initials="KJ" lastIdx="1" clrIdx="0">
    <p:extLst>
      <p:ext uri="{19B8F6BF-5375-455C-9EA6-DF929625EA0E}">
        <p15:presenceInfo xmlns:p15="http://schemas.microsoft.com/office/powerpoint/2012/main" userId="S-1-5-21-4240379520-3162223697-879578356-41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91"/>
    <a:srgbClr val="FFC808"/>
    <a:srgbClr val="92D050"/>
    <a:srgbClr val="A9F05F"/>
    <a:srgbClr val="FFA421"/>
    <a:srgbClr val="A8DFE8"/>
    <a:srgbClr val="FCD771"/>
    <a:srgbClr val="6DC8EF"/>
    <a:srgbClr val="160C4D"/>
    <a:srgbClr val="BF0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F9FD7-AB6B-2D48-AAA4-BE8B72FB941C}" v="2" dt="2026-02-27T11:33:35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91986" autoAdjust="0"/>
  </p:normalViewPr>
  <p:slideViewPr>
    <p:cSldViewPr snapToGrid="0">
      <p:cViewPr varScale="1">
        <p:scale>
          <a:sx n="116" d="100"/>
          <a:sy n="116" d="100"/>
        </p:scale>
        <p:origin x="504" y="192"/>
      </p:cViewPr>
      <p:guideLst/>
    </p:cSldViewPr>
  </p:slideViewPr>
  <p:outlineViewPr>
    <p:cViewPr>
      <p:scale>
        <a:sx n="33" d="100"/>
        <a:sy n="33" d="100"/>
      </p:scale>
      <p:origin x="0" y="-16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4978" y="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microsoft.com/office/2015/10/relationships/revisionInfo" Target="revisionInfo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8AE25-3114-4653-83D4-F66B16E2BDE8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5B669-F881-4AA9-B476-C5CE12F7398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7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kotest.de/essen-trinken/Ist-dunkles-Brot-besonders-gesund-Fallen-Sie-nicht-auf-diese-Tricks-herein_13209_1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photos/gem%C3%BCse-vitamine-di%C3%A4t-lebensmittel-2202495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ixabay.com/de/illustrations/k%C3%BCrbis-quetschen-orange-gem%C3%BCse-9618071/" TargetMode="External"/><Relationship Id="rId5" Type="http://schemas.openxmlformats.org/officeDocument/2006/relationships/hyperlink" Target="https://pixabay.com/de/illustrations/ai-generiert-zucchini-gem%C3%BCse-8442036/" TargetMode="External"/><Relationship Id="rId4" Type="http://schemas.openxmlformats.org/officeDocument/2006/relationships/hyperlink" Target="https://pixabay.com/de/photos/spargel-gr%C3%BCn-gem%C3%BCse-lebensmittel-700153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 Checkliste oben links klicken, um zur Anleitung zu kommen!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624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Richtig:</a:t>
            </a:r>
            <a:r>
              <a:rPr lang="de-DE" baseline="0" dirty="0"/>
              <a:t> B) Kilo- oder Literpreis</a:t>
            </a:r>
            <a:endParaRPr lang="de-DE" dirty="0"/>
          </a:p>
          <a:p>
            <a:r>
              <a:rPr lang="de-DE" dirty="0"/>
              <a:t>Lebensmittel werden in unterschiedlichen </a:t>
            </a:r>
            <a:r>
              <a:rPr lang="de-DE" dirty="0" err="1"/>
              <a:t>packungsgrößen</a:t>
            </a:r>
            <a:r>
              <a:rPr lang="de-DE" dirty="0"/>
              <a:t> verkauft.</a:t>
            </a:r>
          </a:p>
          <a:p>
            <a:r>
              <a:rPr lang="de-DE" dirty="0"/>
              <a:t>Welche Angabe am regal ist für den </a:t>
            </a:r>
            <a:r>
              <a:rPr lang="de-DE" dirty="0" err="1"/>
              <a:t>preisvergleich</a:t>
            </a:r>
            <a:r>
              <a:rPr lang="de-DE" dirty="0"/>
              <a:t> am wichtigsten?</a:t>
            </a:r>
          </a:p>
          <a:p>
            <a:r>
              <a:rPr lang="de-DE" dirty="0"/>
              <a:t>Grundpreis / Kilopreis / Literpreis (Alle Antworten sind richtig)</a:t>
            </a:r>
          </a:p>
          <a:p>
            <a:r>
              <a:rPr lang="de-DE" dirty="0"/>
              <a:t>Der Grundpreis ist der Preis pro Kilogramm oder Liter. Er ist auf dem</a:t>
            </a:r>
          </a:p>
          <a:p>
            <a:r>
              <a:rPr lang="de-DE" dirty="0"/>
              <a:t>Preisschild angegeben. So können auch Produkte mit unterschiedlicher</a:t>
            </a:r>
          </a:p>
          <a:p>
            <a:r>
              <a:rPr lang="de-DE" dirty="0"/>
              <a:t>Packungsgröße leicht miteinander verglichen werden. Doch häufig ist die Angabe</a:t>
            </a:r>
          </a:p>
          <a:p>
            <a:r>
              <a:rPr lang="de-DE" dirty="0"/>
              <a:t>des Grundpreises sehr klein. Bei unverpackten (losen) Waren darf der Grundpreis</a:t>
            </a:r>
          </a:p>
          <a:p>
            <a:r>
              <a:rPr lang="de-DE" dirty="0"/>
              <a:t>auch pro 100 Gramm oder 100 Milliliter angegeben sein.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235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effectLst/>
              </a:rPr>
              <a:t>Strategien, die zum Kauf verleiten: </a:t>
            </a:r>
          </a:p>
          <a:p>
            <a:r>
              <a:rPr lang="de-DE" b="1" dirty="0">
                <a:effectLst/>
              </a:rPr>
              <a:t>Lange Laufwege + gegen den Uhrzeigersinn:</a:t>
            </a:r>
            <a:r>
              <a:rPr lang="de-DE" dirty="0">
                <a:effectLst/>
              </a:rPr>
              <a:t> </a:t>
            </a:r>
          </a:p>
          <a:p>
            <a:r>
              <a:rPr lang="de-DE" dirty="0">
                <a:effectLst/>
              </a:rPr>
              <a:t>Kunden werden durch lange Laufwege durch den Markt geleitet, wodurch sie mehr Produkte sehen und zum Impulskauf verleitet werden. </a:t>
            </a:r>
          </a:p>
          <a:p>
            <a:r>
              <a:rPr lang="de-DE" b="1" dirty="0"/>
              <a:t>Produktplatzierung:</a:t>
            </a:r>
            <a:r>
              <a:rPr lang="de-DE" dirty="0"/>
              <a:t> </a:t>
            </a:r>
          </a:p>
          <a:p>
            <a:r>
              <a:rPr lang="de-DE" dirty="0"/>
              <a:t>Produkte, die oft gekauft werden, werden häufig an verschiedenen Stellen platziert, um die Aufmerksamkeit zu lenken. </a:t>
            </a:r>
          </a:p>
          <a:p>
            <a:r>
              <a:rPr lang="de-DE" b="1" dirty="0"/>
              <a:t>Angebote und Sonderaktionen:</a:t>
            </a:r>
            <a:r>
              <a:rPr lang="de-DE" dirty="0"/>
              <a:t> </a:t>
            </a:r>
          </a:p>
          <a:p>
            <a:r>
              <a:rPr lang="de-DE" dirty="0"/>
              <a:t>Angebote und Rabatte führen zu impulsiven Käufen, da Kunden oft ohne Nachdenken zugreifen. </a:t>
            </a:r>
          </a:p>
          <a:p>
            <a:r>
              <a:rPr lang="de-DE" b="1" dirty="0"/>
              <a:t>Große Einkaufswagen:</a:t>
            </a:r>
            <a:r>
              <a:rPr lang="de-DE" dirty="0"/>
              <a:t> </a:t>
            </a:r>
          </a:p>
          <a:p>
            <a:r>
              <a:rPr lang="de-DE" dirty="0"/>
              <a:t>Große Einkaufswagen lassen Kunden glauben, sie könnten mehr kaufen, als sie eigentlich benötigen. </a:t>
            </a:r>
          </a:p>
          <a:p>
            <a:r>
              <a:rPr lang="de-DE" b="1" dirty="0"/>
              <a:t>Bäckerei am Eingang:</a:t>
            </a:r>
            <a:r>
              <a:rPr lang="de-DE" dirty="0"/>
              <a:t> </a:t>
            </a:r>
          </a:p>
          <a:p>
            <a:r>
              <a:rPr lang="de-DE" dirty="0"/>
              <a:t>Der verlockende Duft von frischem Brot und Backwaren regt den Appetit an und führt zu spontanen Käufen. </a:t>
            </a:r>
          </a:p>
          <a:p>
            <a:r>
              <a:rPr lang="de-DE" b="1" dirty="0"/>
              <a:t>Attraktive Beleuchtung und Farben:</a:t>
            </a:r>
            <a:r>
              <a:rPr lang="de-DE" dirty="0"/>
              <a:t> </a:t>
            </a:r>
          </a:p>
          <a:p>
            <a:r>
              <a:rPr lang="de-DE" dirty="0"/>
              <a:t>Produkte in farbigem Licht erscheinen frischer und hochwertiger, was den Kaufanreiz erhöht. </a:t>
            </a:r>
          </a:p>
          <a:p>
            <a:r>
              <a:rPr lang="de-DE" b="1" dirty="0"/>
              <a:t>Mogelpackungen:</a:t>
            </a:r>
            <a:r>
              <a:rPr lang="de-DE" dirty="0"/>
              <a:t> </a:t>
            </a:r>
          </a:p>
          <a:p>
            <a:r>
              <a:rPr lang="de-DE" dirty="0"/>
              <a:t>Produkte mit Scheinvergleichen oder Großpackungen geben den Kunden die Illusion, mehr zu erhalten, während der tatsächliche Inhalt derselbe ist. </a:t>
            </a:r>
          </a:p>
          <a:p>
            <a:r>
              <a:rPr lang="de-DE" b="1" dirty="0"/>
              <a:t>Bunte Preisschilder und Aufmerksamkeitsfaktoren:</a:t>
            </a:r>
            <a:r>
              <a:rPr lang="de-DE" dirty="0"/>
              <a:t> </a:t>
            </a:r>
          </a:p>
          <a:p>
            <a:r>
              <a:rPr lang="de-DE" dirty="0"/>
              <a:t>Bunte Preisschilder und andere visuelle Elemente lenken die Aufmerksamkeit auf bestimmte Produkte. </a:t>
            </a:r>
          </a:p>
          <a:p>
            <a:r>
              <a:rPr lang="de-DE" b="1" dirty="0"/>
              <a:t>Kinder-Einkaufswagen:</a:t>
            </a:r>
            <a:r>
              <a:rPr lang="de-DE" dirty="0"/>
              <a:t> </a:t>
            </a:r>
          </a:p>
          <a:p>
            <a:r>
              <a:rPr lang="de-DE" dirty="0"/>
              <a:t>Diese ermöglichen Kindern eine aktivere Teilnahme am Einkaufen und erhöhen somit die Wahrscheinlichkeit, dass Eltern mehr kaufen. </a:t>
            </a:r>
          </a:p>
          <a:p>
            <a:r>
              <a:rPr lang="de-DE" b="1" dirty="0" err="1"/>
              <a:t>Säusel</a:t>
            </a:r>
            <a:r>
              <a:rPr lang="de-DE" b="1" dirty="0"/>
              <a:t>-Beschallung:</a:t>
            </a:r>
            <a:r>
              <a:rPr lang="de-DE" dirty="0"/>
              <a:t> </a:t>
            </a:r>
          </a:p>
          <a:p>
            <a:r>
              <a:rPr lang="de-DE" dirty="0"/>
              <a:t>Langsame Musik führt zu einem langsameren Einkaufstempo und gibt den Kunden mehr Zeit, Produkte zu betrachten. </a:t>
            </a:r>
          </a:p>
          <a:p>
            <a:r>
              <a:rPr lang="de-DE" b="1" dirty="0"/>
              <a:t>Jahreszeitliche Klimatisierung:</a:t>
            </a:r>
            <a:r>
              <a:rPr lang="de-DE" dirty="0"/>
              <a:t> </a:t>
            </a:r>
          </a:p>
          <a:p>
            <a:r>
              <a:rPr lang="de-DE" dirty="0"/>
              <a:t>Eine angenehme Temperatur im Supermarkt kann den Aufenthalt verlängern und so mehr Einkäufe ermöglichen. </a:t>
            </a:r>
          </a:p>
          <a:p>
            <a:r>
              <a:rPr lang="de-DE" b="1" dirty="0"/>
              <a:t>Obst &amp; Gemüse am Anfang:</a:t>
            </a:r>
          </a:p>
          <a:p>
            <a:r>
              <a:rPr lang="de-DE" dirty="0"/>
              <a:t>Lädt zum Kaufen ein durch bunte Farben und Gerüche</a:t>
            </a:r>
          </a:p>
          <a:p>
            <a:r>
              <a:rPr lang="de-DE" b="1" dirty="0" err="1"/>
              <a:t>Quengelzone</a:t>
            </a:r>
            <a:r>
              <a:rPr lang="de-DE" b="1" baseline="0" dirty="0"/>
              <a:t> an der Kasse:</a:t>
            </a:r>
          </a:p>
          <a:p>
            <a:r>
              <a:rPr lang="de-DE" baseline="0" dirty="0"/>
              <a:t>Süßigkeiten und Schnäpse sind beim Warten an der Kasse schnell verfügbar; Anreize</a:t>
            </a:r>
          </a:p>
          <a:p>
            <a:r>
              <a:rPr lang="de-DE" b="1" baseline="0" dirty="0"/>
              <a:t>Preisgestaltung:</a:t>
            </a:r>
          </a:p>
          <a:p>
            <a:r>
              <a:rPr lang="de-DE" baseline="0" dirty="0"/>
              <a:t>1,99€  klingt günstiger als 2€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28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Dunkle Farbe heißt </a:t>
            </a:r>
            <a:r>
              <a:rPr lang="de-DE" b="1" dirty="0"/>
              <a:t>nicht automatisch Vollkorn</a:t>
            </a:r>
            <a:r>
              <a:rPr lang="de-DE" dirty="0"/>
              <a:t>!</a:t>
            </a:r>
          </a:p>
          <a:p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Viele Brote sehen </a:t>
            </a:r>
            <a:r>
              <a:rPr lang="de-DE" b="1" dirty="0"/>
              <a:t>dunkel aus</a:t>
            </a:r>
            <a:r>
              <a:rPr lang="de-DE" dirty="0"/>
              <a:t>, weil sie mit </a:t>
            </a:r>
            <a:r>
              <a:rPr lang="de-DE" b="1" dirty="0"/>
              <a:t>Malzextrakt oder Zuckerkulör</a:t>
            </a:r>
            <a:r>
              <a:rPr lang="de-DE" dirty="0"/>
              <a:t> eingefärbt werden.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Echtes Vollkornbrot</a:t>
            </a:r>
            <a:r>
              <a:rPr lang="de-DE" dirty="0"/>
              <a:t> enthält das ganze Korn: </a:t>
            </a:r>
            <a:r>
              <a:rPr lang="de-DE" b="1" dirty="0"/>
              <a:t>Schale, Keim &amp; Mehlkörper</a:t>
            </a:r>
            <a:r>
              <a:rPr lang="de-D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Nur wenn „</a:t>
            </a:r>
            <a:r>
              <a:rPr lang="de-DE" b="1" dirty="0"/>
              <a:t>Vollkorn</a:t>
            </a:r>
            <a:r>
              <a:rPr lang="de-DE" dirty="0"/>
              <a:t>“ auf der Verpackung steht, ist wirklich Vollkorn drin!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Vollkorn = mehr Ballaststoffe</a:t>
            </a:r>
            <a:r>
              <a:rPr lang="de-DE" dirty="0"/>
              <a:t>, </a:t>
            </a:r>
            <a:r>
              <a:rPr lang="de-DE" b="1" dirty="0"/>
              <a:t>mehr Vitamine</a:t>
            </a:r>
            <a:r>
              <a:rPr lang="de-DE" dirty="0"/>
              <a:t>, gesünder für Darm &amp; Herz.</a:t>
            </a:r>
          </a:p>
          <a:p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Viele denken: „Dunkel = gesund“ → Trugschluss!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Nur das Aussehen reicht </a:t>
            </a:r>
            <a:r>
              <a:rPr lang="de-DE" b="1" dirty="0"/>
              <a:t>nicht als Hinweis</a:t>
            </a:r>
            <a:r>
              <a:rPr lang="de-DE" dirty="0"/>
              <a:t> für gesunde Inhaltsstoffe.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Quelle: </a:t>
            </a:r>
            <a:r>
              <a:rPr lang="de-DE" dirty="0">
                <a:hlinkClick r:id="rId3"/>
              </a:rPr>
              <a:t>Ist dunkles Brot besonders gesund? Fallen Sie nicht auf diese Tricks herein - ÖKO-TEST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118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cs typeface="Calibri"/>
              </a:rPr>
              <a:t>Richtig b) und c)</a:t>
            </a:r>
            <a:endParaRPr lang="de-DE" dirty="0"/>
          </a:p>
          <a:p>
            <a:r>
              <a:rPr lang="de-DE" dirty="0"/>
              <a:t> </a:t>
            </a:r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328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247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Schoko-Müsli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27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758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Obst und Gemüse, das nicht die perfekte Form hat, enthält genauso viele</a:t>
            </a:r>
          </a:p>
          <a:p>
            <a:r>
              <a:rPr lang="de-DE" dirty="0"/>
              <a:t>Vitamine und Mineralstoffe. Doch meistens wird es nicht angeboten, weil es</a:t>
            </a:r>
          </a:p>
          <a:p>
            <a:r>
              <a:rPr lang="de-DE" dirty="0"/>
              <a:t>den Vorgaben der Händler oder bestimmter Handelsnormen nicht entspricht.</a:t>
            </a:r>
          </a:p>
          <a:p>
            <a:r>
              <a:rPr lang="de-DE" dirty="0"/>
              <a:t>&gt; Wir finden: Auch Obst und Gemüse, das nicht makellos aussieht, ist als Lebens-</a:t>
            </a:r>
          </a:p>
          <a:p>
            <a:r>
              <a:rPr lang="de-DE" dirty="0"/>
              <a:t>mittel wertvoll und sollte im Handel angeboten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931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Grünkohl: </a:t>
            </a:r>
            <a:r>
              <a:rPr lang="de-DE" dirty="0" err="1"/>
              <a:t>Pixabay</a:t>
            </a:r>
            <a:r>
              <a:rPr lang="de-DE" dirty="0"/>
              <a:t>: Wikimedia Images (</a:t>
            </a:r>
            <a:r>
              <a:rPr lang="de-DE" dirty="0">
                <a:hlinkClick r:id="rId3"/>
              </a:rPr>
              <a:t>Gemüse Vitamine Diät - Kostenloses Foto auf </a:t>
            </a:r>
            <a:r>
              <a:rPr lang="de-DE" dirty="0" err="1">
                <a:hlinkClick r:id="rId3"/>
              </a:rPr>
              <a:t>Pixabay</a:t>
            </a:r>
            <a:r>
              <a:rPr lang="de-DE" dirty="0"/>
              <a:t>)</a:t>
            </a:r>
          </a:p>
          <a:p>
            <a:r>
              <a:rPr lang="de-DE" dirty="0"/>
              <a:t>Spargel: </a:t>
            </a:r>
            <a:r>
              <a:rPr lang="de-DE" dirty="0" err="1"/>
              <a:t>Pixabay</a:t>
            </a:r>
            <a:r>
              <a:rPr lang="de-DE" dirty="0"/>
              <a:t>: Taken (</a:t>
            </a:r>
            <a:r>
              <a:rPr lang="de-DE" dirty="0">
                <a:hlinkClick r:id="rId4"/>
              </a:rPr>
              <a:t>Spargel Grün Gemüse - Kostenloses Foto auf </a:t>
            </a:r>
            <a:r>
              <a:rPr lang="de-DE" dirty="0" err="1">
                <a:hlinkClick r:id="rId4"/>
              </a:rPr>
              <a:t>Pixabay</a:t>
            </a:r>
            <a:r>
              <a:rPr lang="de-DE" dirty="0"/>
              <a:t>)</a:t>
            </a:r>
          </a:p>
          <a:p>
            <a:r>
              <a:rPr lang="de-DE" dirty="0"/>
              <a:t>Zucchini: </a:t>
            </a:r>
            <a:r>
              <a:rPr lang="de-DE" dirty="0" err="1"/>
              <a:t>Pixabay</a:t>
            </a:r>
            <a:r>
              <a:rPr lang="de-DE" dirty="0"/>
              <a:t>: u_sxobpg88le (</a:t>
            </a:r>
            <a:r>
              <a:rPr lang="de-DE" dirty="0">
                <a:hlinkClick r:id="rId5"/>
              </a:rPr>
              <a:t>Ai Generiert Zucchini Gemüse - Kostenloses Bild auf </a:t>
            </a:r>
            <a:r>
              <a:rPr lang="de-DE" dirty="0" err="1">
                <a:hlinkClick r:id="rId5"/>
              </a:rPr>
              <a:t>Pixabay</a:t>
            </a:r>
            <a:r>
              <a:rPr lang="de-DE" dirty="0"/>
              <a:t>)</a:t>
            </a:r>
          </a:p>
          <a:p>
            <a:r>
              <a:rPr lang="de-DE" dirty="0"/>
              <a:t>Kürbis: </a:t>
            </a:r>
            <a:r>
              <a:rPr lang="de-DE" dirty="0" err="1"/>
              <a:t>Pixabay</a:t>
            </a:r>
            <a:r>
              <a:rPr lang="de-DE" dirty="0"/>
              <a:t>: </a:t>
            </a:r>
            <a:r>
              <a:rPr lang="de-DE" dirty="0" err="1"/>
              <a:t>EstralAmber</a:t>
            </a:r>
            <a:r>
              <a:rPr lang="de-DE" dirty="0"/>
              <a:t> (</a:t>
            </a:r>
            <a:r>
              <a:rPr lang="de-DE" dirty="0">
                <a:hlinkClick r:id="rId6"/>
              </a:rPr>
              <a:t>Kürbis Quetschen Orange - Kostenloses Bild auf </a:t>
            </a:r>
            <a:r>
              <a:rPr lang="de-DE" dirty="0" err="1">
                <a:hlinkClick r:id="rId6"/>
              </a:rPr>
              <a:t>Pixabay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278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65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295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7981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5057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81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u="none" dirty="0"/>
              <a:t>THEMEN</a:t>
            </a:r>
          </a:p>
          <a:p>
            <a:endParaRPr lang="de-DE" u="sng" dirty="0"/>
          </a:p>
          <a:p>
            <a:r>
              <a:rPr lang="de-DE" u="sng" dirty="0"/>
              <a:t>Preis</a:t>
            </a:r>
          </a:p>
          <a:p>
            <a:r>
              <a:rPr lang="de-DE" u="sng" dirty="0"/>
              <a:t>Einkaufsfallen</a:t>
            </a:r>
          </a:p>
          <a:p>
            <a:r>
              <a:rPr lang="de-DE" u="sng" dirty="0"/>
              <a:t>Siegel (Bio-Siegel, </a:t>
            </a:r>
            <a:r>
              <a:rPr lang="de-DE" u="sng" dirty="0" err="1"/>
              <a:t>Nutri</a:t>
            </a:r>
            <a:r>
              <a:rPr lang="de-DE" u="sng" dirty="0"/>
              <a:t> Score) &amp; Health Claims (Zucker)</a:t>
            </a:r>
          </a:p>
          <a:p>
            <a:r>
              <a:rPr lang="de-DE" u="sng" dirty="0"/>
              <a:t>Zutaten &amp; Inhaltsstoffe </a:t>
            </a:r>
          </a:p>
          <a:p>
            <a:r>
              <a:rPr lang="de-DE" u="sng" dirty="0"/>
              <a:t>Saisonal + regional </a:t>
            </a:r>
          </a:p>
          <a:p>
            <a:r>
              <a:rPr lang="de-DE" u="sng" dirty="0"/>
              <a:t>MHD &amp; VD </a:t>
            </a:r>
          </a:p>
          <a:p>
            <a:r>
              <a:rPr lang="de-DE" u="sng" dirty="0"/>
              <a:t>Einkaufsplanung</a:t>
            </a:r>
          </a:p>
          <a:p>
            <a:r>
              <a:rPr lang="de-DE" dirty="0"/>
              <a:t>________________________________________</a:t>
            </a:r>
          </a:p>
          <a:p>
            <a:endParaRPr lang="de-DE" dirty="0"/>
          </a:p>
          <a:p>
            <a:r>
              <a:rPr lang="de-DE" dirty="0"/>
              <a:t>Mythos oder Wahrheit: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70C0"/>
                </a:solidFill>
              </a:rPr>
              <a:t>Vollkornbrot: Je dunkler desto besser?!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Bio immer teurer (umformulieren?)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 teurer ein Produkt, desto besser die Qualität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Ein Produkt mit dem Aufdruck 'ohne Zuckerzusatz' enthält keinen Zucker.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Produkte, die wegen einem bald ablaufenden MHD reduziert sind, sind im Vergleich zu ähnlichen Produkten immer günstiger.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Verpackungen mit Naturmotiven und Holzoptik deuten auf nachhaltige Produkte hin.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Große Packungen lohnen sich immer mehr als kleine.</a:t>
            </a: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This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Haben Eier ein VD oder ein MHD?  (5 Punkte) vorher MHD und VD erklären?!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dirty="0"/>
              <a:t>Augen auf: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Zutatenliste und Produkte zuordnen -&gt;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Inhaltsstoffe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Grundpreis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Wie heißen die Logos von F. 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Es ist September – Was wächst gerade in Deutschland auf dem Feld?/Recherchiere 5 Gemüsesorten, die ihr im Juli regional + saisonal in Deutschland kaufen könnt? ODER Obst- und Gemüseregal -&gt; Was hat Saison?; Warenkörbe der Saison zuordnen; „Fehler finden“ z. B. Erdbeeren im Winter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Mogelpackung: Aus zwei Produkten auswählen und diese Wahl begründen (Auflösung: in dem einen ist mehr drin für das gleiche Geld)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Verkaufsstrategien erkennen z. B. Bück- und Streckware, Aufsteller, vermeintliche Angebote? Anhand von einem </a:t>
            </a:r>
            <a:r>
              <a:rPr lang="de-DE" b="1" dirty="0"/>
              <a:t>Bild bzw. mehreren Bildern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dirty="0"/>
              <a:t>zwischen zwei Produkten mit verschiedenen Claims zu Zucker auswählen -&gt; Wo ist wohl weniger Zucker drin?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Team spontan oder mit Einkaufsliste einkaufen?“ Vor- und Nachteile von geplanten Einkäufen und Spontankäufen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Nenne Oma Lotte 5 Tipps für nachhaltiges Einkaufen z. B. Jutebeutel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Proteinquellen: auswählen zwischen Quark und High Protein-Pudding o. ä. </a:t>
            </a: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 Was ist budgetfreundlicher?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Nährwerttabelle: Eiweiß/Zucker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de-DE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Nutri</a:t>
            </a:r>
            <a:r>
              <a:rPr lang="de-DE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sym typeface="Wingdings" panose="05000000000000000000" pitchFamily="2" charset="2"/>
              </a:rPr>
              <a:t> Score)</a:t>
            </a:r>
            <a:endParaRPr lang="de-DE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0041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Trinkwasser … richtig oder falsch?</a:t>
            </a:r>
          </a:p>
          <a:p>
            <a:r>
              <a:rPr lang="de-DE" dirty="0"/>
              <a:t>Falsch: a) Wasser in Flaschen ist besser als Wasser aus der Leitung.</a:t>
            </a:r>
          </a:p>
          <a:p>
            <a:r>
              <a:rPr lang="de-DE" dirty="0">
                <a:solidFill>
                  <a:srgbClr val="92D050"/>
                </a:solidFill>
              </a:rPr>
              <a:t>Richtig: b) Das preiswerteste Wasser ist das Leitungswasser.</a:t>
            </a:r>
          </a:p>
          <a:p>
            <a:endParaRPr lang="de-DE" dirty="0"/>
          </a:p>
          <a:p>
            <a:r>
              <a:rPr lang="de-DE" dirty="0"/>
              <a:t>Wenn der Wasserhahn mehr als 4 Stunden nicht benutzt wurde, Leitungs-</a:t>
            </a:r>
          </a:p>
          <a:p>
            <a:r>
              <a:rPr lang="de-DE" dirty="0" err="1"/>
              <a:t>wasser</a:t>
            </a:r>
            <a:r>
              <a:rPr lang="de-DE" dirty="0"/>
              <a:t> immer erst laufen lassen, bis es kalt aus der Leitung kommt. Das</a:t>
            </a:r>
          </a:p>
          <a:p>
            <a:r>
              <a:rPr lang="de-DE" dirty="0"/>
              <a:t>abgelaufene Wasser kann zum Putzen oder Blumen gießen verwendet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74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Wofür steht das „H“ bei </a:t>
            </a:r>
            <a:r>
              <a:rPr lang="de-DE" dirty="0" err="1"/>
              <a:t>H-milch</a:t>
            </a:r>
            <a:r>
              <a:rPr lang="de-DE" dirty="0"/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Falsch: a) Homogenisierte milch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Richtig: b) Haltbare milch</a:t>
            </a:r>
          </a:p>
          <a:p>
            <a:r>
              <a:rPr lang="de-DE" dirty="0"/>
              <a:t>Falsch: c) Heiße milch</a:t>
            </a:r>
          </a:p>
          <a:p>
            <a:r>
              <a:rPr lang="de-DE" dirty="0"/>
              <a:t>H-Milch wird vor dem Abfüllen ultrahocherhitzt (für ein paar Sekunden bei</a:t>
            </a:r>
          </a:p>
          <a:p>
            <a:r>
              <a:rPr lang="de-DE" dirty="0"/>
              <a:t>einer Temperatur über 135 °C). Dadurch werden Keime abgetötet und die</a:t>
            </a:r>
          </a:p>
          <a:p>
            <a:r>
              <a:rPr lang="de-DE" dirty="0"/>
              <a:t>Milch ist auch ohne Kühlung lange haltbar. Wichtige Inhaltsstoffe wie Protein und</a:t>
            </a:r>
          </a:p>
          <a:p>
            <a:r>
              <a:rPr lang="de-DE" dirty="0"/>
              <a:t>Calcium bleiben erhalten. Bestimmte Vitamine wie Vitamin B12 und </a:t>
            </a:r>
            <a:r>
              <a:rPr lang="de-DE" dirty="0" err="1"/>
              <a:t>Folat</a:t>
            </a:r>
            <a:r>
              <a:rPr lang="de-DE" dirty="0"/>
              <a:t> sind</a:t>
            </a:r>
          </a:p>
          <a:p>
            <a:r>
              <a:rPr lang="de-DE" dirty="0"/>
              <a:t>empfindlich gegen Hitze. Von ihnen enthält die H-Milch weniger als frische Milch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4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 Vorschläge:</a:t>
            </a:r>
          </a:p>
          <a:p>
            <a:br>
              <a:rPr lang="de-DE" dirty="0"/>
            </a:br>
            <a:r>
              <a:rPr lang="de-DE" dirty="0"/>
              <a:t> Maximalhaltbarkeitsdauer</a:t>
            </a:r>
            <a:br>
              <a:rPr lang="de-DE" dirty="0"/>
            </a:br>
            <a:r>
              <a:rPr lang="de-DE" dirty="0"/>
              <a:t> Mittelherz-Diagnose</a:t>
            </a:r>
            <a:br>
              <a:rPr lang="de-DE" dirty="0"/>
            </a:br>
            <a:r>
              <a:rPr lang="de-DE" dirty="0"/>
              <a:t> Maschinen-Hilfs-Düse</a:t>
            </a:r>
            <a:br>
              <a:rPr lang="de-DE" dirty="0"/>
            </a:br>
            <a:r>
              <a:rPr lang="de-DE" dirty="0"/>
              <a:t> Molkereiverband Hamburg-Düsseldorf</a:t>
            </a:r>
          </a:p>
          <a:p>
            <a:endParaRPr lang="de-DE" dirty="0"/>
          </a:p>
          <a:p>
            <a:r>
              <a:rPr lang="de-DE" dirty="0"/>
              <a:t>Mindest-Haltbarkeits-Datum</a:t>
            </a:r>
          </a:p>
          <a:p>
            <a:r>
              <a:rPr lang="de-DE" dirty="0"/>
              <a:t>Das MHD gibt das Datum an, bis wann Lebensmittel ihre Qualität behalten,</a:t>
            </a:r>
          </a:p>
          <a:p>
            <a:r>
              <a:rPr lang="de-DE" dirty="0"/>
              <a:t>wenn sie richtig gelagert werden. Viele Lebensmittel sind auch nach dem</a:t>
            </a:r>
          </a:p>
          <a:p>
            <a:r>
              <a:rPr lang="de-DE" dirty="0"/>
              <a:t>MHD noch gut und nicht automatisch verdorben. Jeder kann es einfach prüfen:</a:t>
            </a:r>
          </a:p>
          <a:p>
            <a:r>
              <a:rPr lang="de-DE" dirty="0"/>
              <a:t>Sehen! Riechen! Schmecken!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577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0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Falsch</a:t>
            </a:r>
          </a:p>
          <a:p>
            <a:endParaRPr lang="de-DE" dirty="0"/>
          </a:p>
          <a:p>
            <a:r>
              <a:rPr lang="de-DE" dirty="0"/>
              <a:t>Studien zeigen, dass hungrige Menschen mehr Lebensmittel einkaufen.</a:t>
            </a:r>
          </a:p>
          <a:p>
            <a:r>
              <a:rPr lang="de-DE" dirty="0"/>
              <a:t>Außerdem kaufen hungrige Menschen häufiger Lebensmittel mit vielen</a:t>
            </a:r>
          </a:p>
          <a:p>
            <a:r>
              <a:rPr lang="de-DE" dirty="0"/>
              <a:t>Kalorien. Deshalb ist Einkaufen ohne Hunger besser.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81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5B669-F881-4AA9-B476-C5CE12F7398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457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33C15-42ED-419D-A581-33EEA7596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81416F-37D2-4FD0-9F48-4F6CDD6DA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2FA323-6A92-4EC9-933E-59EF867C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F3A044-FDB1-4943-BFFF-C815F4E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4933D0-D56B-4F10-AD19-7B8B0EFA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1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4983F-3260-4FE9-BF5A-3EBD0F3F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CDC24E-FB12-45D2-B457-E6FCC6665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2C45D-146E-467C-80EF-7D2773BD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3D3617-AD19-4D9C-8DF3-FD487225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C64397-5237-4E7D-AD4C-B5636DDA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92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84D050D-383E-4980-B1EE-8480A893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8799E1-25F8-4CBA-8DAD-AA63EC8D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7EF26A-6D17-49CD-AC52-2D95CA1D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C231A2-11D8-44C8-8950-ADCE616F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18021-416D-4E71-B750-9B634325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70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861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3A32449-6B75-DB81-9916-EF0500EC4BEC}"/>
              </a:ext>
            </a:extLst>
          </p:cNvPr>
          <p:cNvSpPr/>
          <p:nvPr userDrawn="1"/>
        </p:nvSpPr>
        <p:spPr>
          <a:xfrm>
            <a:off x="10371454" y="5013372"/>
            <a:ext cx="1566333" cy="1566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F698A5-C5F2-B523-E316-EBB646D831C9}"/>
              </a:ext>
            </a:extLst>
          </p:cNvPr>
          <p:cNvSpPr txBox="1"/>
          <p:nvPr userDrawn="1"/>
        </p:nvSpPr>
        <p:spPr>
          <a:xfrm>
            <a:off x="490227" y="2981084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Zurück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533D94-EE6A-61F1-A6F0-98211DC55B3D}"/>
              </a:ext>
            </a:extLst>
          </p:cNvPr>
          <p:cNvSpPr txBox="1"/>
          <p:nvPr userDrawn="1"/>
        </p:nvSpPr>
        <p:spPr>
          <a:xfrm>
            <a:off x="10318542" y="4042635"/>
            <a:ext cx="186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Timer</a:t>
            </a:r>
            <a:r>
              <a:rPr lang="de-DE" dirty="0">
                <a:solidFill>
                  <a:schemeClr val="tx2"/>
                </a:solidFill>
              </a:rPr>
              <a:t> starten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195D83-E532-3894-86C2-E8D96DFEA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3354" y="5040351"/>
            <a:ext cx="1603436" cy="1603436"/>
          </a:xfrm>
          <a:prstGeom prst="rect">
            <a:avLst/>
          </a:prstGeom>
        </p:spPr>
      </p:pic>
      <p:pic>
        <p:nvPicPr>
          <p:cNvPr id="8" name="Grafik 7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E0E0879E-6CEE-FCD7-333C-F5DAE5EB7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" y="2098412"/>
            <a:ext cx="778192" cy="938246"/>
          </a:xfrm>
          <a:prstGeom prst="rect">
            <a:avLst/>
          </a:prstGeom>
        </p:spPr>
      </p:pic>
      <p:pic>
        <p:nvPicPr>
          <p:cNvPr id="9" name="Grafik 8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0A55DD19-A395-185F-3A8F-A1FCD0751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0901" y="4425934"/>
            <a:ext cx="917326" cy="5464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EC135E-CF1D-D71B-6A5C-27BEA8FB3B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376" y="1664388"/>
            <a:ext cx="3223994" cy="735911"/>
          </a:xfrm>
          <a:prstGeom prst="rect">
            <a:avLst/>
          </a:prstGeom>
        </p:spPr>
      </p:pic>
      <p:sp>
        <p:nvSpPr>
          <p:cNvPr id="12" name="Rechteck: abgerundete Ecken 6">
            <a:extLst>
              <a:ext uri="{FF2B5EF4-FFF2-40B4-BE49-F238E27FC236}">
                <a16:creationId xmlns:a16="http://schemas.microsoft.com/office/drawing/2014/main" id="{8FEE4D31-45B2-42BE-1C09-1BA9028C22A4}"/>
              </a:ext>
            </a:extLst>
          </p:cNvPr>
          <p:cNvSpPr/>
          <p:nvPr userDrawn="1"/>
        </p:nvSpPr>
        <p:spPr>
          <a:xfrm>
            <a:off x="8541664" y="1498120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Wissenshappen</a:t>
            </a:r>
          </a:p>
        </p:txBody>
      </p:sp>
      <p:pic>
        <p:nvPicPr>
          <p:cNvPr id="13" name="Grafik 12" descr="Ein Bild, das Fastfood, Essen, Backwaren, Snack enthält.&#10;&#10;KI-generierte Inhalte können fehlerhaft sein.">
            <a:extLst>
              <a:ext uri="{FF2B5EF4-FFF2-40B4-BE49-F238E27FC236}">
                <a16:creationId xmlns:a16="http://schemas.microsoft.com/office/drawing/2014/main" id="{46CDB953-4610-CDAB-DD15-CC424C33EA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972" y="1217008"/>
            <a:ext cx="1327230" cy="1514918"/>
          </a:xfrm>
          <a:prstGeom prst="rect">
            <a:avLst/>
          </a:prstGeom>
        </p:spPr>
      </p:pic>
      <p:pic>
        <p:nvPicPr>
          <p:cNvPr id="2" name="Grafik 1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E89408D2-89C1-DC08-ED46-C1C6330B56D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4228">
            <a:off x="6588449" y="1434877"/>
            <a:ext cx="1065358" cy="10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7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93A32449-6B75-DB81-9916-EF0500EC4BEC}"/>
              </a:ext>
            </a:extLst>
          </p:cNvPr>
          <p:cNvSpPr/>
          <p:nvPr userDrawn="1"/>
        </p:nvSpPr>
        <p:spPr>
          <a:xfrm>
            <a:off x="10371454" y="5013372"/>
            <a:ext cx="1566333" cy="1566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F698A5-C5F2-B523-E316-EBB646D831C9}"/>
              </a:ext>
            </a:extLst>
          </p:cNvPr>
          <p:cNvSpPr txBox="1"/>
          <p:nvPr userDrawn="1"/>
        </p:nvSpPr>
        <p:spPr>
          <a:xfrm>
            <a:off x="490227" y="2981084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Zurück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533D94-EE6A-61F1-A6F0-98211DC55B3D}"/>
              </a:ext>
            </a:extLst>
          </p:cNvPr>
          <p:cNvSpPr txBox="1"/>
          <p:nvPr userDrawn="1"/>
        </p:nvSpPr>
        <p:spPr>
          <a:xfrm>
            <a:off x="10318542" y="4042635"/>
            <a:ext cx="186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Timer</a:t>
            </a:r>
            <a:r>
              <a:rPr lang="de-DE" dirty="0">
                <a:solidFill>
                  <a:schemeClr val="tx2"/>
                </a:solidFill>
              </a:rPr>
              <a:t> starten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A195D83-E532-3894-86C2-E8D96DFEA4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3354" y="5040351"/>
            <a:ext cx="1603436" cy="1603436"/>
          </a:xfrm>
          <a:prstGeom prst="rect">
            <a:avLst/>
          </a:prstGeom>
        </p:spPr>
      </p:pic>
      <p:pic>
        <p:nvPicPr>
          <p:cNvPr id="8" name="Grafik 7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E0E0879E-6CEE-FCD7-333C-F5DAE5EB77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" y="2098412"/>
            <a:ext cx="778192" cy="938246"/>
          </a:xfrm>
          <a:prstGeom prst="rect">
            <a:avLst/>
          </a:prstGeom>
        </p:spPr>
      </p:pic>
      <p:pic>
        <p:nvPicPr>
          <p:cNvPr id="9" name="Grafik 8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0A55DD19-A395-185F-3A8F-A1FCD0751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0901" y="4425934"/>
            <a:ext cx="917326" cy="54649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EC135E-CF1D-D71B-6A5C-27BEA8FB3B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377" y="1664388"/>
            <a:ext cx="3223991" cy="735911"/>
          </a:xfrm>
          <a:prstGeom prst="rect">
            <a:avLst/>
          </a:prstGeom>
        </p:spPr>
      </p:pic>
      <p:sp>
        <p:nvSpPr>
          <p:cNvPr id="12" name="Rechteck: abgerundete Ecken 6">
            <a:extLst>
              <a:ext uri="{FF2B5EF4-FFF2-40B4-BE49-F238E27FC236}">
                <a16:creationId xmlns:a16="http://schemas.microsoft.com/office/drawing/2014/main" id="{8FEE4D31-45B2-42BE-1C09-1BA9028C22A4}"/>
              </a:ext>
            </a:extLst>
          </p:cNvPr>
          <p:cNvSpPr/>
          <p:nvPr userDrawn="1"/>
        </p:nvSpPr>
        <p:spPr>
          <a:xfrm>
            <a:off x="8537382" y="1498120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 fürs Klima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FC6838-5166-51A5-41BC-43E26C37527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r="-21764"/>
          <a:stretch>
            <a:fillRect/>
          </a:stretch>
        </p:blipFill>
        <p:spPr>
          <a:xfrm flipH="1">
            <a:off x="9903141" y="1727887"/>
            <a:ext cx="1837500" cy="87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2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DF698A5-C5F2-B523-E316-EBB646D831C9}"/>
              </a:ext>
            </a:extLst>
          </p:cNvPr>
          <p:cNvSpPr txBox="1"/>
          <p:nvPr userDrawn="1"/>
        </p:nvSpPr>
        <p:spPr>
          <a:xfrm>
            <a:off x="490227" y="2981084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Zurück</a:t>
            </a:r>
          </a:p>
        </p:txBody>
      </p:sp>
      <p:pic>
        <p:nvPicPr>
          <p:cNvPr id="8" name="Grafik 7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E0E0879E-6CEE-FCD7-333C-F5DAE5EB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" y="2098412"/>
            <a:ext cx="778192" cy="9382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EC135E-CF1D-D71B-6A5C-27BEA8FB3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377" y="1664388"/>
            <a:ext cx="3223991" cy="73591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2FC6838-5166-51A5-41BC-43E26C3752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r="-21764"/>
          <a:stretch>
            <a:fillRect/>
          </a:stretch>
        </p:blipFill>
        <p:spPr>
          <a:xfrm flipH="1">
            <a:off x="9903141" y="1727887"/>
            <a:ext cx="1837500" cy="873970"/>
          </a:xfrm>
          <a:prstGeom prst="rect">
            <a:avLst/>
          </a:prstGeom>
        </p:spPr>
      </p:pic>
      <p:sp>
        <p:nvSpPr>
          <p:cNvPr id="2" name="Rechteck: abgerundete Ecken 6">
            <a:extLst>
              <a:ext uri="{FF2B5EF4-FFF2-40B4-BE49-F238E27FC236}">
                <a16:creationId xmlns:a16="http://schemas.microsoft.com/office/drawing/2014/main" id="{FCAD6771-53F3-3AC3-F416-C8496E9EC4A4}"/>
              </a:ext>
            </a:extLst>
          </p:cNvPr>
          <p:cNvSpPr/>
          <p:nvPr userDrawn="1"/>
        </p:nvSpPr>
        <p:spPr>
          <a:xfrm>
            <a:off x="8537382" y="1498120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Gut fürs Klima</a:t>
            </a:r>
          </a:p>
        </p:txBody>
      </p:sp>
    </p:spTree>
    <p:extLst>
      <p:ext uri="{BB962C8B-B14F-4D97-AF65-F5344CB8AC3E}">
        <p14:creationId xmlns:p14="http://schemas.microsoft.com/office/powerpoint/2010/main" val="2980407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475A1D65-1120-4962-4D23-63F36400BA8F}"/>
              </a:ext>
            </a:extLst>
          </p:cNvPr>
          <p:cNvSpPr/>
          <p:nvPr userDrawn="1"/>
        </p:nvSpPr>
        <p:spPr>
          <a:xfrm>
            <a:off x="10371454" y="5013372"/>
            <a:ext cx="1566333" cy="1566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EF56F3-1524-E812-46D6-28BF619C3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377" y="1664388"/>
            <a:ext cx="3223991" cy="735911"/>
          </a:xfrm>
          <a:prstGeom prst="rect">
            <a:avLst/>
          </a:prstGeom>
        </p:spPr>
      </p:pic>
      <p:sp>
        <p:nvSpPr>
          <p:cNvPr id="6" name="Rechteck: abgerundete Ecken 6">
            <a:extLst>
              <a:ext uri="{FF2B5EF4-FFF2-40B4-BE49-F238E27FC236}">
                <a16:creationId xmlns:a16="http://schemas.microsoft.com/office/drawing/2014/main" id="{9635807A-D5C0-497C-FFB5-9C9F50961D8E}"/>
              </a:ext>
            </a:extLst>
          </p:cNvPr>
          <p:cNvSpPr/>
          <p:nvPr userDrawn="1"/>
        </p:nvSpPr>
        <p:spPr>
          <a:xfrm>
            <a:off x="8402960" y="1498120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Was steckt drin?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FC51E3-6FD0-149B-93B9-89050FFFC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374" y="1298178"/>
            <a:ext cx="1216136" cy="12161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ADC4F46-7FAE-B0EE-5CE3-74EB29A2B425}"/>
              </a:ext>
            </a:extLst>
          </p:cNvPr>
          <p:cNvSpPr txBox="1"/>
          <p:nvPr userDrawn="1"/>
        </p:nvSpPr>
        <p:spPr>
          <a:xfrm>
            <a:off x="490227" y="2981084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Zurück</a:t>
            </a:r>
          </a:p>
        </p:txBody>
      </p:sp>
      <p:pic>
        <p:nvPicPr>
          <p:cNvPr id="10" name="Grafik 9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CE2EE1C8-4F52-A97B-D939-ED9A32196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" y="2098412"/>
            <a:ext cx="778192" cy="938246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B25D111-7FDB-CD9D-A67C-684BCD6A0A25}"/>
              </a:ext>
            </a:extLst>
          </p:cNvPr>
          <p:cNvSpPr txBox="1"/>
          <p:nvPr userDrawn="1"/>
        </p:nvSpPr>
        <p:spPr>
          <a:xfrm>
            <a:off x="10318542" y="4042635"/>
            <a:ext cx="186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Timer</a:t>
            </a:r>
            <a:r>
              <a:rPr lang="de-DE" dirty="0">
                <a:solidFill>
                  <a:schemeClr val="tx2"/>
                </a:solidFill>
              </a:rPr>
              <a:t> starten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32509AB-FFF1-027F-8B01-CBB76B943E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3354" y="5040351"/>
            <a:ext cx="1603436" cy="1603436"/>
          </a:xfrm>
          <a:prstGeom prst="rect">
            <a:avLst/>
          </a:prstGeom>
        </p:spPr>
      </p:pic>
      <p:pic>
        <p:nvPicPr>
          <p:cNvPr id="13" name="Grafik 12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A782254C-A300-FCFE-4BFA-F4521DB166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0901" y="4425934"/>
            <a:ext cx="917326" cy="5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6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EF56F3-1524-E812-46D6-28BF619C3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377" y="1664388"/>
            <a:ext cx="3223991" cy="7359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FC51E3-6FD0-149B-93B9-89050FFFC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8374" y="1298178"/>
            <a:ext cx="1216136" cy="121613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ADC4F46-7FAE-B0EE-5CE3-74EB29A2B425}"/>
              </a:ext>
            </a:extLst>
          </p:cNvPr>
          <p:cNvSpPr txBox="1"/>
          <p:nvPr userDrawn="1"/>
        </p:nvSpPr>
        <p:spPr>
          <a:xfrm>
            <a:off x="490227" y="2981084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Zurück</a:t>
            </a:r>
          </a:p>
        </p:txBody>
      </p:sp>
      <p:pic>
        <p:nvPicPr>
          <p:cNvPr id="10" name="Grafik 9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CE2EE1C8-4F52-A97B-D939-ED9A32196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" y="2098412"/>
            <a:ext cx="778192" cy="938246"/>
          </a:xfrm>
          <a:prstGeom prst="rect">
            <a:avLst/>
          </a:prstGeom>
        </p:spPr>
      </p:pic>
      <p:sp>
        <p:nvSpPr>
          <p:cNvPr id="2" name="Rechteck: abgerundete Ecken 6">
            <a:extLst>
              <a:ext uri="{FF2B5EF4-FFF2-40B4-BE49-F238E27FC236}">
                <a16:creationId xmlns:a16="http://schemas.microsoft.com/office/drawing/2014/main" id="{E0FAD83C-0974-887F-7B55-B9EAD9DCA4A2}"/>
              </a:ext>
            </a:extLst>
          </p:cNvPr>
          <p:cNvSpPr/>
          <p:nvPr userDrawn="1"/>
        </p:nvSpPr>
        <p:spPr>
          <a:xfrm>
            <a:off x="8402960" y="1498120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Was steckt drin?</a:t>
            </a:r>
          </a:p>
        </p:txBody>
      </p:sp>
    </p:spTree>
    <p:extLst>
      <p:ext uri="{BB962C8B-B14F-4D97-AF65-F5344CB8AC3E}">
        <p14:creationId xmlns:p14="http://schemas.microsoft.com/office/powerpoint/2010/main" val="315144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AB2CF76-DFCB-E53C-9B48-6D21613EC1F2}"/>
              </a:ext>
            </a:extLst>
          </p:cNvPr>
          <p:cNvSpPr/>
          <p:nvPr userDrawn="1"/>
        </p:nvSpPr>
        <p:spPr>
          <a:xfrm>
            <a:off x="10371454" y="5013372"/>
            <a:ext cx="1566333" cy="1566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6D8DAF-EA98-09A8-FAA5-90214AAC3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5377" y="1664388"/>
            <a:ext cx="3223991" cy="735910"/>
          </a:xfrm>
          <a:prstGeom prst="rect">
            <a:avLst/>
          </a:prstGeom>
        </p:spPr>
      </p:pic>
      <p:sp>
        <p:nvSpPr>
          <p:cNvPr id="6" name="Rechteck: abgerundete Ecken 6">
            <a:extLst>
              <a:ext uri="{FF2B5EF4-FFF2-40B4-BE49-F238E27FC236}">
                <a16:creationId xmlns:a16="http://schemas.microsoft.com/office/drawing/2014/main" id="{6B17C21C-BB8A-A0C0-C46A-4535FF418559}"/>
              </a:ext>
            </a:extLst>
          </p:cNvPr>
          <p:cNvSpPr/>
          <p:nvPr userDrawn="1"/>
        </p:nvSpPr>
        <p:spPr>
          <a:xfrm>
            <a:off x="8402960" y="1498120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Für Sparfüchse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A79E165-B7C1-E7EE-F5F3-66AEBE624C7C}"/>
              </a:ext>
            </a:extLst>
          </p:cNvPr>
          <p:cNvSpPr txBox="1"/>
          <p:nvPr userDrawn="1"/>
        </p:nvSpPr>
        <p:spPr>
          <a:xfrm>
            <a:off x="490227" y="2981084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Zurück</a:t>
            </a:r>
          </a:p>
        </p:txBody>
      </p:sp>
      <p:pic>
        <p:nvPicPr>
          <p:cNvPr id="8" name="Grafik 7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2AB3F5CF-2C77-08EE-9D1D-7D9598D3C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9" y="2098412"/>
            <a:ext cx="778192" cy="93824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3EF2696-0D78-3C5E-66FB-5111E7B54FF0}"/>
              </a:ext>
            </a:extLst>
          </p:cNvPr>
          <p:cNvSpPr txBox="1"/>
          <p:nvPr userDrawn="1"/>
        </p:nvSpPr>
        <p:spPr>
          <a:xfrm>
            <a:off x="10318542" y="4042635"/>
            <a:ext cx="186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tx2"/>
                </a:solidFill>
              </a:rPr>
              <a:t>Timer</a:t>
            </a:r>
            <a:r>
              <a:rPr lang="de-DE" dirty="0">
                <a:solidFill>
                  <a:schemeClr val="tx2"/>
                </a:solidFill>
              </a:rPr>
              <a:t> starten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7335237-71CF-C9A7-3AA5-FBBFADA5B5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33354" y="5040351"/>
            <a:ext cx="1603436" cy="1603436"/>
          </a:xfrm>
          <a:prstGeom prst="rect">
            <a:avLst/>
          </a:prstGeom>
        </p:spPr>
      </p:pic>
      <p:pic>
        <p:nvPicPr>
          <p:cNvPr id="11" name="Grafik 10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7AA126F0-5365-E2E1-7CF1-FC857BDCDC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790901" y="4425934"/>
            <a:ext cx="917326" cy="5464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5781362-F9D9-08B1-4EEE-6D8500183A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24791" y="1073757"/>
            <a:ext cx="910281" cy="16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91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29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006FE-4D25-4A2E-A083-1122183C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98CBB-6442-4968-A039-CDF4090F2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4503C-FBEA-4CB9-A961-63B09265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F674A6-DC41-453E-BE5A-0A61B85A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4B88F-7A62-4F3D-96BA-250D6148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794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10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7BDDD-3B10-408E-924C-DECE90EF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83362A-3267-4163-A035-47567698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5936DC-911E-4A4A-828B-0261996B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9EEC6C-E845-4911-9AFA-00122871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C075A3-B577-4016-AD84-0E32BC74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3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4CD30-3148-49FF-BC71-9636721B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45EEB-F7DD-49B5-A8E5-D22BBEE10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EDA068-28DB-4964-89B2-353A68822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6D5BC7-50F1-47C0-9A31-0F6A19DDF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5E1C1D-5147-46A6-95F3-4BF8F3A1E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E021F5-E0D1-4725-95FF-61BB6DC4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96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7E88E-376B-48B6-9636-6AC62EA3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7E3FD6-C3CA-4CEB-8820-F3BA2BD0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0B81AB-6754-4BE2-B2D8-A81BFE31A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96DD36-A718-4CFB-8E0E-F3AEC680A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EA06A8-5D06-4F43-B7AB-8DC9CD81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37FFBB-A518-46B3-A2C5-B72FFBB3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3DE453F-DDC9-4D19-ABF2-B1C94726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D1D4C3-08C9-4173-8CD9-F1C35514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53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F6DDF-7AF5-4DDB-874F-B94970C6E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984931-DC0E-4172-9C3B-7DC8F7FA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204001-924B-4EAA-81AA-B011768D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AD95A1-EE4B-43A8-B5F0-8504BB6C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79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910008-A4C6-45D7-B024-AED07509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987C0C-7F0B-4CF9-8EA0-8C809655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F69EE-3210-40B4-BDCD-93D87788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75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BC24A-4414-4C5D-B674-7411E05C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5ACAB2-C964-45C6-8B36-1760F44C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E0D97C-B4A3-428C-8B16-6ADBAEC6B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16DFBE-B1EE-4C84-9C36-17FD8F92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4C2303-5A42-4EAF-9AB3-31D7665C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99C3F9-F42D-4415-8B41-13AC2E32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43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1890F-AFE6-4556-8F83-0CEEAB13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F7EB3B-0149-4B78-89F0-9F0A0EA41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336582-553E-4FBB-B4FE-F6FE74A7B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7E8A18-2DC6-47D5-9C67-87A6EBC4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BC8538-69B2-45C9-826C-E560EA105A56}" type="datetimeFigureOut">
              <a:rPr lang="de-DE" smtClean="0"/>
              <a:t>13.03.26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A585A4-C1F9-4AB7-98FA-1960EA62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85E199-DBAF-468A-AD24-CD21567A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66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heme" Target="../theme/them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188715-87DF-7647-7751-A793495383E0}"/>
              </a:ext>
            </a:extLst>
          </p:cNvPr>
          <p:cNvSpPr/>
          <p:nvPr userDrawn="1"/>
        </p:nvSpPr>
        <p:spPr>
          <a:xfrm>
            <a:off x="359999" y="1146399"/>
            <a:ext cx="11569335" cy="5425910"/>
          </a:xfrm>
          <a:prstGeom prst="rect">
            <a:avLst/>
          </a:prstGeom>
          <a:solidFill>
            <a:srgbClr val="FFE39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2F725183-1042-6CB2-5A64-83374D70CE8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0000" y="279238"/>
            <a:ext cx="1782089" cy="54612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996B12E-5ECD-F810-FDCB-DE8E8B11AFA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880987" y="304692"/>
            <a:ext cx="1054912" cy="8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188715-87DF-7647-7751-A793495383E0}"/>
              </a:ext>
            </a:extLst>
          </p:cNvPr>
          <p:cNvSpPr/>
          <p:nvPr userDrawn="1"/>
        </p:nvSpPr>
        <p:spPr>
          <a:xfrm>
            <a:off x="359999" y="1146399"/>
            <a:ext cx="11569335" cy="5425910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2F725183-1042-6CB2-5A64-83374D70C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279238"/>
            <a:ext cx="1782089" cy="54612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996B12E-5ECD-F810-FDCB-DE8E8B11AF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0987" y="304692"/>
            <a:ext cx="1054912" cy="8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188715-87DF-7647-7751-A793495383E0}"/>
              </a:ext>
            </a:extLst>
          </p:cNvPr>
          <p:cNvSpPr/>
          <p:nvPr userDrawn="1"/>
        </p:nvSpPr>
        <p:spPr>
          <a:xfrm>
            <a:off x="359999" y="1146399"/>
            <a:ext cx="11569335" cy="5425910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2F725183-1042-6CB2-5A64-83374D70C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279238"/>
            <a:ext cx="1782089" cy="54612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996B12E-5ECD-F810-FDCB-DE8E8B11AF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0987" y="304692"/>
            <a:ext cx="1054912" cy="8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188715-87DF-7647-7751-A793495383E0}"/>
              </a:ext>
            </a:extLst>
          </p:cNvPr>
          <p:cNvSpPr/>
          <p:nvPr userDrawn="1"/>
        </p:nvSpPr>
        <p:spPr>
          <a:xfrm>
            <a:off x="359999" y="1146399"/>
            <a:ext cx="11569335" cy="5425910"/>
          </a:xfrm>
          <a:prstGeom prst="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2F725183-1042-6CB2-5A64-83374D70C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279238"/>
            <a:ext cx="1782089" cy="54612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996B12E-5ECD-F810-FDCB-DE8E8B11AF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0987" y="304692"/>
            <a:ext cx="1054912" cy="8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6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188715-87DF-7647-7751-A793495383E0}"/>
              </a:ext>
            </a:extLst>
          </p:cNvPr>
          <p:cNvSpPr/>
          <p:nvPr userDrawn="1"/>
        </p:nvSpPr>
        <p:spPr>
          <a:xfrm>
            <a:off x="359999" y="1146399"/>
            <a:ext cx="11569335" cy="5425910"/>
          </a:xfrm>
          <a:prstGeom prst="rect">
            <a:avLst/>
          </a:prstGeom>
          <a:solidFill>
            <a:srgbClr val="FFA421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2F725183-1042-6CB2-5A64-83374D70C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279238"/>
            <a:ext cx="1782089" cy="54612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996B12E-5ECD-F810-FDCB-DE8E8B11AF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80987" y="304692"/>
            <a:ext cx="1054912" cy="819316"/>
          </a:xfrm>
          <a:prstGeom prst="rect">
            <a:avLst/>
          </a:prstGeom>
        </p:spPr>
      </p:pic>
      <p:pic>
        <p:nvPicPr>
          <p:cNvPr id="3" name="Grafik 2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7B7B9F2D-F335-CFD9-9E76-6696ABE5C4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9" y="5592005"/>
            <a:ext cx="1330191" cy="7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C188715-87DF-7647-7751-A793495383E0}"/>
              </a:ext>
            </a:extLst>
          </p:cNvPr>
          <p:cNvSpPr/>
          <p:nvPr userDrawn="1"/>
        </p:nvSpPr>
        <p:spPr>
          <a:xfrm>
            <a:off x="359999" y="1146399"/>
            <a:ext cx="11569335" cy="362682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 descr="Ein Bild, das Text, Schrift, Logo, Grafiken enthält.&#10;&#10;KI-generierte Inhalte können fehlerhaft sein.">
            <a:extLst>
              <a:ext uri="{FF2B5EF4-FFF2-40B4-BE49-F238E27FC236}">
                <a16:creationId xmlns:a16="http://schemas.microsoft.com/office/drawing/2014/main" id="{2F725183-1042-6CB2-5A64-83374D70C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279238"/>
            <a:ext cx="1782089" cy="546124"/>
          </a:xfrm>
          <a:prstGeom prst="rect">
            <a:avLst/>
          </a:prstGeom>
        </p:spPr>
      </p:pic>
      <p:pic>
        <p:nvPicPr>
          <p:cNvPr id="9" name="Grafik 8" descr="Ein Bild, das Text, Schrift, Grafiken, Logo enthält.&#10;&#10;KI-generierte Inhalte können fehlerhaft sein.">
            <a:extLst>
              <a:ext uri="{FF2B5EF4-FFF2-40B4-BE49-F238E27FC236}">
                <a16:creationId xmlns:a16="http://schemas.microsoft.com/office/drawing/2014/main" id="{6996B12E-5ECD-F810-FDCB-DE8E8B11AF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80987" y="304692"/>
            <a:ext cx="1054912" cy="819316"/>
          </a:xfrm>
          <a:prstGeom prst="rect">
            <a:avLst/>
          </a:prstGeom>
        </p:spPr>
      </p:pic>
      <p:pic>
        <p:nvPicPr>
          <p:cNvPr id="10" name="Grafik 9" descr="Ein Bild, das Text, Visitenkarte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18E2E0F0-E721-AB97-1F4D-D4FAC2B1E28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999" y="4773223"/>
            <a:ext cx="2576700" cy="2097315"/>
          </a:xfrm>
          <a:prstGeom prst="rect">
            <a:avLst/>
          </a:prstGeom>
        </p:spPr>
      </p:pic>
      <p:pic>
        <p:nvPicPr>
          <p:cNvPr id="11" name="Grafik 10" descr="Ein Bild, das Text, Schrift, Screenshot, Design enthält.&#10;&#10;KI-generierte Inhalte können fehlerhaft sein.">
            <a:extLst>
              <a:ext uri="{FF2B5EF4-FFF2-40B4-BE49-F238E27FC236}">
                <a16:creationId xmlns:a16="http://schemas.microsoft.com/office/drawing/2014/main" id="{BFACDE63-ECD2-B8D6-E213-162E01EAED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91323" y="5258829"/>
            <a:ext cx="1667409" cy="920323"/>
          </a:xfrm>
          <a:prstGeom prst="rect">
            <a:avLst/>
          </a:prstGeom>
        </p:spPr>
      </p:pic>
      <p:pic>
        <p:nvPicPr>
          <p:cNvPr id="12" name="Bildplatzhalter 3" descr="Ein Bild, das Grafiken, Schrift, Logo, Screenshot enthält.&#10;&#10;KI-generierte Inhalte können fehlerhaft sein.">
            <a:extLst>
              <a:ext uri="{FF2B5EF4-FFF2-40B4-BE49-F238E27FC236}">
                <a16:creationId xmlns:a16="http://schemas.microsoft.com/office/drawing/2014/main" id="{1B1C56AD-4F4B-D42B-7A40-5DEB9A6E63E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2" r="12"/>
          <a:stretch>
            <a:fillRect/>
          </a:stretch>
        </p:blipFill>
        <p:spPr>
          <a:xfrm>
            <a:off x="3159048" y="5404134"/>
            <a:ext cx="1818399" cy="420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DB6C104-9DAB-8129-85DF-4C7236487E6F}"/>
              </a:ext>
            </a:extLst>
          </p:cNvPr>
          <p:cNvSpPr txBox="1"/>
          <p:nvPr userDrawn="1"/>
        </p:nvSpPr>
        <p:spPr>
          <a:xfrm>
            <a:off x="9287734" y="5706452"/>
            <a:ext cx="26416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www.in-form.de</a:t>
            </a:r>
            <a:endParaRPr lang="de-DE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75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slide" Target="slide3.xml"/><Relationship Id="rId4" Type="http://schemas.openxmlformats.org/officeDocument/2006/relationships/slide" Target="slide2.xml"/><Relationship Id="rId9" Type="http://schemas.openxmlformats.org/officeDocument/2006/relationships/image" Target="../media/image23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" Target="slide3.xml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3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11" Type="http://schemas.openxmlformats.org/officeDocument/2006/relationships/slide" Target="slide17.xml"/><Relationship Id="rId5" Type="http://schemas.openxmlformats.org/officeDocument/2006/relationships/image" Target="../media/image39.png"/><Relationship Id="rId10" Type="http://schemas.openxmlformats.org/officeDocument/2006/relationships/image" Target="../media/image54.png"/><Relationship Id="rId4" Type="http://schemas.openxmlformats.org/officeDocument/2006/relationships/slide" Target="slide20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8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" Target="slide3.xml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3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5.xml"/><Relationship Id="rId26" Type="http://schemas.openxmlformats.org/officeDocument/2006/relationships/image" Target="../media/image15.png"/><Relationship Id="rId3" Type="http://schemas.openxmlformats.org/officeDocument/2006/relationships/image" Target="../media/image31.png"/><Relationship Id="rId21" Type="http://schemas.openxmlformats.org/officeDocument/2006/relationships/slide" Target="slide21.xml"/><Relationship Id="rId7" Type="http://schemas.openxmlformats.org/officeDocument/2006/relationships/slide" Target="slide8.xml"/><Relationship Id="rId12" Type="http://schemas.openxmlformats.org/officeDocument/2006/relationships/slide" Target="slide13.xml"/><Relationship Id="rId17" Type="http://schemas.openxmlformats.org/officeDocument/2006/relationships/slide" Target="slide7.xml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slide" Target="slide19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slide" Target="slide12.xml"/><Relationship Id="rId24" Type="http://schemas.openxmlformats.org/officeDocument/2006/relationships/slide" Target="slide1.xml"/><Relationship Id="rId5" Type="http://schemas.openxmlformats.org/officeDocument/2006/relationships/image" Target="../media/image33.png"/><Relationship Id="rId15" Type="http://schemas.openxmlformats.org/officeDocument/2006/relationships/slide" Target="slide4.xml"/><Relationship Id="rId23" Type="http://schemas.openxmlformats.org/officeDocument/2006/relationships/slide" Target="slide23.xml"/><Relationship Id="rId28" Type="http://schemas.openxmlformats.org/officeDocument/2006/relationships/image" Target="../media/image10.png"/><Relationship Id="rId10" Type="http://schemas.openxmlformats.org/officeDocument/2006/relationships/slide" Target="slide11.xml"/><Relationship Id="rId19" Type="http://schemas.openxmlformats.org/officeDocument/2006/relationships/slide" Target="slide18.xml"/><Relationship Id="rId4" Type="http://schemas.openxmlformats.org/officeDocument/2006/relationships/image" Target="../media/image32.png"/><Relationship Id="rId9" Type="http://schemas.openxmlformats.org/officeDocument/2006/relationships/slide" Target="slide10.xml"/><Relationship Id="rId14" Type="http://schemas.openxmlformats.org/officeDocument/2006/relationships/slide" Target="slide16.xml"/><Relationship Id="rId22" Type="http://schemas.openxmlformats.org/officeDocument/2006/relationships/slide" Target="slide22.xml"/><Relationship Id="rId27" Type="http://schemas.openxmlformats.org/officeDocument/2006/relationships/image" Target="../media/image12.png"/><Relationship Id="rId30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14E162D-A832-F413-B75F-7248F59D8471}"/>
              </a:ext>
            </a:extLst>
          </p:cNvPr>
          <p:cNvSpPr/>
          <p:nvPr/>
        </p:nvSpPr>
        <p:spPr>
          <a:xfrm>
            <a:off x="4273710" y="1647126"/>
            <a:ext cx="5374906" cy="35637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FAA35E7-8202-8821-0716-10FED031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223" y="1420445"/>
            <a:ext cx="1304564" cy="781508"/>
          </a:xfrm>
          <a:prstGeom prst="rect">
            <a:avLst/>
          </a:prstGeom>
        </p:spPr>
      </p:pic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B6F5F439-E217-4F5C-94BF-103F45A49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92369">
            <a:off x="1383106" y="2235511"/>
            <a:ext cx="1619331" cy="16193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0E00278-42EB-47C6-932B-5566BF1CF027}"/>
              </a:ext>
            </a:extLst>
          </p:cNvPr>
          <p:cNvSpPr txBox="1"/>
          <p:nvPr/>
        </p:nvSpPr>
        <p:spPr>
          <a:xfrm>
            <a:off x="780303" y="1541656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 M5-A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CC7E264-6701-47CF-AF7F-5E19515098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DF081E3-B80F-49F5-920D-68DB39E075AE}"/>
              </a:ext>
            </a:extLst>
          </p:cNvPr>
          <p:cNvSpPr txBox="1"/>
          <p:nvPr/>
        </p:nvSpPr>
        <p:spPr>
          <a:xfrm>
            <a:off x="468419" y="4348642"/>
            <a:ext cx="1893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Zu den Spielregeln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640001A-42B7-49BC-9673-1CE53468D4F1}"/>
              </a:ext>
            </a:extLst>
          </p:cNvPr>
          <p:cNvSpPr txBox="1"/>
          <p:nvPr/>
        </p:nvSpPr>
        <p:spPr>
          <a:xfrm>
            <a:off x="2362026" y="5619007"/>
            <a:ext cx="1893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Zum Quiz</a:t>
            </a:r>
          </a:p>
        </p:txBody>
      </p:sp>
      <p:pic>
        <p:nvPicPr>
          <p:cNvPr id="6" name="Grafik 5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5B4391EE-2604-241D-F65D-076C89045B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766">
            <a:off x="311404" y="2869084"/>
            <a:ext cx="1566052" cy="156605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2CE1346-4592-5046-579A-7A424EBF5405}"/>
              </a:ext>
            </a:extLst>
          </p:cNvPr>
          <p:cNvSpPr txBox="1"/>
          <p:nvPr/>
        </p:nvSpPr>
        <p:spPr>
          <a:xfrm>
            <a:off x="4624839" y="2581554"/>
            <a:ext cx="4930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Quiz Time</a:t>
            </a:r>
          </a:p>
        </p:txBody>
      </p:sp>
      <p:pic>
        <p:nvPicPr>
          <p:cNvPr id="27" name="Grafik 26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97566503-B480-3681-0742-B99DCCBF8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283">
            <a:off x="4127713" y="1244688"/>
            <a:ext cx="1053950" cy="1053950"/>
          </a:xfrm>
          <a:prstGeom prst="rect">
            <a:avLst/>
          </a:prstGeom>
        </p:spPr>
      </p:pic>
      <p:pic>
        <p:nvPicPr>
          <p:cNvPr id="29" name="Grafik 28" descr="Ein Bild, das Kreativität, Silhouette enthält.&#10;&#10;KI-generierte Inhalte können fehlerhaft sein.">
            <a:extLst>
              <a:ext uri="{FF2B5EF4-FFF2-40B4-BE49-F238E27FC236}">
                <a16:creationId xmlns:a16="http://schemas.microsoft.com/office/drawing/2014/main" id="{10FAE71D-7D69-098D-E9CA-ACB3CB0D38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7205" y="1837531"/>
            <a:ext cx="990141" cy="1594056"/>
          </a:xfrm>
          <a:prstGeom prst="rect">
            <a:avLst/>
          </a:prstGeom>
        </p:spPr>
      </p:pic>
      <p:pic>
        <p:nvPicPr>
          <p:cNvPr id="31" name="Grafik 30" descr="Ein Bild, das Symbol, Grafiken, Schwarzweiß, Design enthält.&#10;&#10;KI-generierte Inhalte können fehlerhaft sein.">
            <a:extLst>
              <a:ext uri="{FF2B5EF4-FFF2-40B4-BE49-F238E27FC236}">
                <a16:creationId xmlns:a16="http://schemas.microsoft.com/office/drawing/2014/main" id="{5EE64A3D-136C-99C3-910F-C06585AE95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449">
            <a:off x="9399430" y="3374354"/>
            <a:ext cx="873290" cy="1746579"/>
          </a:xfrm>
          <a:prstGeom prst="rect">
            <a:avLst/>
          </a:prstGeom>
        </p:spPr>
      </p:pic>
      <p:pic>
        <p:nvPicPr>
          <p:cNvPr id="32" name="Grafik 31" descr="Ein Bild, das Symbol, Grafiken, Schwarzweiß, Design enthält.&#10;&#10;KI-generierte Inhalte können fehlerhaft sein.">
            <a:extLst>
              <a:ext uri="{FF2B5EF4-FFF2-40B4-BE49-F238E27FC236}">
                <a16:creationId xmlns:a16="http://schemas.microsoft.com/office/drawing/2014/main" id="{7102E989-667D-7FB2-FB4A-11FCCC6660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522">
            <a:off x="3308874" y="2222317"/>
            <a:ext cx="951161" cy="1902321"/>
          </a:xfrm>
          <a:prstGeom prst="rect">
            <a:avLst/>
          </a:prstGeom>
        </p:spPr>
      </p:pic>
      <p:pic>
        <p:nvPicPr>
          <p:cNvPr id="16" name="Grafik 15">
            <a:hlinkClick r:id="rId10" action="ppaction://hlinksldjump"/>
            <a:extLst>
              <a:ext uri="{FF2B5EF4-FFF2-40B4-BE49-F238E27FC236}">
                <a16:creationId xmlns:a16="http://schemas.microsoft.com/office/drawing/2014/main" id="{D025F35D-3FA7-426B-B2E1-0DF4C0ACFF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9080" y="1478713"/>
            <a:ext cx="5758125" cy="3922565"/>
          </a:xfrm>
          <a:prstGeom prst="rect">
            <a:avLst/>
          </a:prstGeom>
        </p:spPr>
      </p:pic>
      <p:pic>
        <p:nvPicPr>
          <p:cNvPr id="11" name="Grafik 10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F1C0B1B9-4C33-5206-030E-083D053BB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41" y="4505929"/>
            <a:ext cx="1790700" cy="17907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D4866E5-15AA-1457-6D65-53502A56C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9540" y="1254460"/>
            <a:ext cx="1702342" cy="1702342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FFAF287-7ECD-0872-2E15-FB752ABF45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r="1282"/>
          <a:stretch>
            <a:fillRect/>
          </a:stretch>
        </p:blipFill>
        <p:spPr>
          <a:xfrm>
            <a:off x="6450660" y="4848526"/>
            <a:ext cx="3231841" cy="1569967"/>
          </a:xfrm>
          <a:prstGeom prst="rect">
            <a:avLst/>
          </a:prstGeom>
        </p:spPr>
      </p:pic>
      <p:pic>
        <p:nvPicPr>
          <p:cNvPr id="25" name="Grafik 24" descr="Ein Bild, das Clipart, Grafiken, Silhouette, Design enthält.&#10;&#10;KI-generierte Inhalte können fehlerhaft sein.">
            <a:extLst>
              <a:ext uri="{FF2B5EF4-FFF2-40B4-BE49-F238E27FC236}">
                <a16:creationId xmlns:a16="http://schemas.microsoft.com/office/drawing/2014/main" id="{4C8F54E9-C379-E4C7-CF37-F82A5B97DA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907" flipH="1">
            <a:off x="5196823" y="4501602"/>
            <a:ext cx="1220412" cy="12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49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520000"/>
            <a:ext cx="8474708" cy="1303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ist beim Preisvergleich am Supermarkt-Regal entscheidend? 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212498"/>
            <a:ext cx="3433666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Der Gesamtpreis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5928049" y="4212498"/>
            <a:ext cx="3433666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Der Kilo- oder Literpreis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272027"/>
            <a:ext cx="3433666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Die Farbe des Preisschilds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5928049" y="5272027"/>
            <a:ext cx="3433666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Der Name der Marke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AD745D-2B6B-4F05-B841-EEDAD6F94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95" y="234907"/>
            <a:ext cx="872538" cy="70508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31EB42D-6EC2-10B0-6A2F-83CFFBCAF035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3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1967516"/>
            <a:ext cx="8187054" cy="24531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Nennt 4 Tricks im Supermarkt, </a:t>
            </a:r>
          </a:p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dazu führen, dass wir mehr Geld ausgeben als wir wollen.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BD1740A-0EAF-686E-4204-C3DA62FF8212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: abgerundete Ecken 5">
            <a:extLst>
              <a:ext uri="{FF2B5EF4-FFF2-40B4-BE49-F238E27FC236}">
                <a16:creationId xmlns:a16="http://schemas.microsoft.com/office/drawing/2014/main" id="{2CEF8DBA-9270-AD48-8C83-CD2CD485E1CC}"/>
              </a:ext>
            </a:extLst>
          </p:cNvPr>
          <p:cNvSpPr/>
          <p:nvPr/>
        </p:nvSpPr>
        <p:spPr>
          <a:xfrm>
            <a:off x="1001754" y="4420701"/>
            <a:ext cx="7088146" cy="20532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</p:txBody>
      </p:sp>
      <p:pic>
        <p:nvPicPr>
          <p:cNvPr id="4" name="Grafik 3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9880604E-07F1-6F79-7C98-D3D34012A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022" y="4211544"/>
            <a:ext cx="1854169" cy="14208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30507F-4723-D2E1-9796-D31AC03C8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1927" y="4999986"/>
            <a:ext cx="1420858" cy="14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520000"/>
            <a:ext cx="8474708" cy="1303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Richtig oder falsch: Dunkles Brot </a:t>
            </a:r>
            <a:b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enthält viel Vollkorn-Getreide. 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1858647" y="4314670"/>
            <a:ext cx="7528422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Richtig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858647" y="5292853"/>
            <a:ext cx="7528422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Falsch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A365ACA-B0DB-38CB-E179-96805A073016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520000"/>
            <a:ext cx="8474708" cy="1303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„ohne Zuckerzusatz“ </a:t>
            </a:r>
            <a:b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 einem Lebensmittel bedeutet: 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281948"/>
            <a:ext cx="4142496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Es enthält keinerlei Zucker.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190859" y="4281948"/>
            <a:ext cx="3926334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Es enthält keinen zusätzlichen Zucker.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368964"/>
            <a:ext cx="4142496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Es kann von Natur aus Zucker enthalten, z.B. aus Rosinen.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190859" y="5368964"/>
            <a:ext cx="3926334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Es ist ein besonders gesundes Lebensmittel.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08EDE19-622F-25B8-44D8-0C2EB129E655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4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hteck: abgerundete Ecken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2275114" y="2520000"/>
            <a:ext cx="8790392" cy="245318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welchem Produkt gehört </a:t>
            </a:r>
            <a:br>
              <a:rPr lang="de-D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Zutatenliste?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F1F7FA6-34FA-4BF1-860E-0243BB8FFF4B}"/>
              </a:ext>
            </a:extLst>
          </p:cNvPr>
          <p:cNvSpPr txBox="1"/>
          <p:nvPr/>
        </p:nvSpPr>
        <p:spPr>
          <a:xfrm>
            <a:off x="7571990" y="5280342"/>
            <a:ext cx="207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 Zutatenliste </a:t>
            </a:r>
          </a:p>
        </p:txBody>
      </p:sp>
      <p:pic>
        <p:nvPicPr>
          <p:cNvPr id="2" name="Grafik 1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E77A4530-9FF9-2482-7DF5-1C8499B08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234" flipH="1">
            <a:off x="7358617" y="3825763"/>
            <a:ext cx="1566052" cy="1566052"/>
          </a:xfrm>
          <a:prstGeom prst="rect">
            <a:avLst/>
          </a:prstGeom>
        </p:spPr>
      </p:pic>
      <p:pic>
        <p:nvPicPr>
          <p:cNvPr id="4" name="Grafik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92E372-E68B-4C88-0982-4761F33DE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97208">
            <a:off x="6557912" y="3980139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C8D9EF7-6DE4-4D88-8A42-05FBD341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5134" y="4685955"/>
            <a:ext cx="1958654" cy="195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072025-DA29-4847-BE34-E0A6C52C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8516" y="4661033"/>
            <a:ext cx="2284856" cy="2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1B8EDEC-CBBC-46F5-AE15-FCD88470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06669" y="4738806"/>
            <a:ext cx="1815234" cy="181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41" y="4807717"/>
            <a:ext cx="1771513" cy="1771513"/>
          </a:xfrm>
          <a:prstGeom prst="rect">
            <a:avLst/>
          </a:prstGeom>
        </p:spPr>
      </p:pic>
      <p:sp>
        <p:nvSpPr>
          <p:cNvPr id="12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2412227" y="1573967"/>
            <a:ext cx="7246414" cy="67404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 welchem Produkt gehört </a:t>
            </a:r>
          </a:p>
          <a:p>
            <a:r>
              <a:rPr lang="de-DE" sz="2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Zutatenliste?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510063" y="2420898"/>
            <a:ext cx="9465220" cy="2284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dirty="0">
                <a:solidFill>
                  <a:schemeClr val="tx2"/>
                </a:solidFill>
              </a:rPr>
              <a:t>61% Vollkorn-HAFERFLOCKEN, 13% Schokolade (Zucker, Kakaomasse, Kakaobutter, Emulgator (Lecithine)), 10% VOLLMILCHSCHOKOLADE (Zucker, VOLLMILCHPULVER, Kakaomasse, Kakaobutter, SÜSSMOLKENPULVER, Emulgator (Lecithine)), Zucker, WEIZENVOLLKORNMEHL, 2,0% karamellisierte und aromatisierte MANDELSTÜCKCHEN (MANDELSTÜCKE, Zucker, Kokosfett, Karamellzucker, Aroma), Reismehl, Sonnenblumenöl, fettarmes Kakaopulver, Glukosesirup, WEIZENMEHL, Cornflakes (Mais, Zucker, Salz, GERSTENMALZEXTRAKT), MAGERMILCHPULVER, </a:t>
            </a:r>
            <a:r>
              <a:rPr lang="de-DE" dirty="0" err="1">
                <a:solidFill>
                  <a:schemeClr val="tx2"/>
                </a:solidFill>
              </a:rPr>
              <a:t>Oligofruktose</a:t>
            </a:r>
            <a:r>
              <a:rPr lang="de-DE" dirty="0">
                <a:solidFill>
                  <a:schemeClr val="tx2"/>
                </a:solidFill>
              </a:rPr>
              <a:t>, Karamellzucker, Salz, Aroma. Kann enthalten: SOJA, weitere SCHALENFRÜCHTE (NÜSSE)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" b="3805"/>
          <a:stretch/>
        </p:blipFill>
        <p:spPr>
          <a:xfrm>
            <a:off x="1534937" y="4777025"/>
            <a:ext cx="1508900" cy="163611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b="1689"/>
          <a:stretch/>
        </p:blipFill>
        <p:spPr>
          <a:xfrm>
            <a:off x="7436168" y="4835684"/>
            <a:ext cx="1454156" cy="148310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b="1689"/>
          <a:stretch/>
        </p:blipFill>
        <p:spPr>
          <a:xfrm>
            <a:off x="3304360" y="4968312"/>
            <a:ext cx="1454156" cy="148310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b="1689"/>
          <a:stretch/>
        </p:blipFill>
        <p:spPr>
          <a:xfrm>
            <a:off x="5228722" y="4951922"/>
            <a:ext cx="1454156" cy="1483105"/>
          </a:xfrm>
          <a:prstGeom prst="rect">
            <a:avLst/>
          </a:prstGeom>
        </p:spPr>
      </p:pic>
      <p:sp>
        <p:nvSpPr>
          <p:cNvPr id="4" name="Ellipse 1">
            <a:extLst>
              <a:ext uri="{FF2B5EF4-FFF2-40B4-BE49-F238E27FC236}">
                <a16:creationId xmlns:a16="http://schemas.microsoft.com/office/drawing/2014/main" id="{66593A2C-C8DB-EC24-69F6-BD730EDBB806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3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7560210" y="4386417"/>
            <a:ext cx="2498016" cy="15443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4848661" y="4386417"/>
            <a:ext cx="2480400" cy="15443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843472" y="5402680"/>
            <a:ext cx="363125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Regional-Fenster</a:t>
            </a:r>
          </a:p>
        </p:txBody>
      </p:sp>
      <p:sp>
        <p:nvSpPr>
          <p:cNvPr id="34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843472" y="3371765"/>
            <a:ext cx="363125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Trade</a:t>
            </a:r>
          </a:p>
        </p:txBody>
      </p:sp>
      <p:sp>
        <p:nvSpPr>
          <p:cNvPr id="35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843472" y="4040396"/>
            <a:ext cx="363125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EU-Bio-Siegel</a:t>
            </a:r>
          </a:p>
        </p:txBody>
      </p:sp>
      <p:sp>
        <p:nvSpPr>
          <p:cNvPr id="36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843472" y="4722812"/>
            <a:ext cx="363125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Deutsches Bio-Siegel</a:t>
            </a:r>
          </a:p>
        </p:txBody>
      </p:sp>
      <p:sp>
        <p:nvSpPr>
          <p:cNvPr id="37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4820179" y="2587908"/>
            <a:ext cx="2480400" cy="15358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7560209" y="2587916"/>
            <a:ext cx="2481905" cy="15371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819F3B1D-0A02-4AF2-B1FD-4B94EA6A75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16923" r="30615" b="16923"/>
          <a:stretch/>
        </p:blipFill>
        <p:spPr>
          <a:xfrm>
            <a:off x="5544908" y="2821850"/>
            <a:ext cx="1235417" cy="1073937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EE9D75FE-697B-4950-A99E-17E1C01800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5600585" y="4579833"/>
            <a:ext cx="1124065" cy="104546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8534326-9A33-497F-AC1B-782F3B11CD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76" y="4620231"/>
            <a:ext cx="1350998" cy="916146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36A476D-6726-4467-9884-3D89742844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56" y="2944254"/>
            <a:ext cx="1332394" cy="749472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1E87E22E-5909-4DB9-B928-87C7131C3AC5}"/>
              </a:ext>
            </a:extLst>
          </p:cNvPr>
          <p:cNvSpPr txBox="1"/>
          <p:nvPr/>
        </p:nvSpPr>
        <p:spPr>
          <a:xfrm>
            <a:off x="5055093" y="2772021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0650137-3485-4DCF-9302-B43148EC3D00}"/>
              </a:ext>
            </a:extLst>
          </p:cNvPr>
          <p:cNvSpPr txBox="1"/>
          <p:nvPr/>
        </p:nvSpPr>
        <p:spPr>
          <a:xfrm>
            <a:off x="7756743" y="2742157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CC59B548-9996-435B-950B-6034C8FC0556}"/>
              </a:ext>
            </a:extLst>
          </p:cNvPr>
          <p:cNvSpPr txBox="1"/>
          <p:nvPr/>
        </p:nvSpPr>
        <p:spPr>
          <a:xfrm>
            <a:off x="5053617" y="4603348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3FC01185-CE12-4983-B3B0-60BB372AC085}"/>
              </a:ext>
            </a:extLst>
          </p:cNvPr>
          <p:cNvSpPr txBox="1"/>
          <p:nvPr/>
        </p:nvSpPr>
        <p:spPr>
          <a:xfrm>
            <a:off x="7784781" y="4569649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47" name="Rechteck: abgerundete Ecken 21">
            <a:extLst>
              <a:ext uri="{FF2B5EF4-FFF2-40B4-BE49-F238E27FC236}">
                <a16:creationId xmlns:a16="http://schemas.microsoft.com/office/drawing/2014/main" id="{A66E5DC3-62E7-4B5A-BAD0-4F1D03F8E073}"/>
              </a:ext>
            </a:extLst>
          </p:cNvPr>
          <p:cNvSpPr/>
          <p:nvPr/>
        </p:nvSpPr>
        <p:spPr>
          <a:xfrm>
            <a:off x="2418951" y="1736760"/>
            <a:ext cx="5953562" cy="6517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heißen die Logos?</a:t>
            </a:r>
          </a:p>
        </p:txBody>
      </p:sp>
      <p:sp>
        <p:nvSpPr>
          <p:cNvPr id="24" name="Rechteck: abgerundete Ecken 21">
            <a:hlinkClick r:id="rId8" action="ppaction://hlinksldjump"/>
            <a:extLst>
              <a:ext uri="{FF2B5EF4-FFF2-40B4-BE49-F238E27FC236}">
                <a16:creationId xmlns:a16="http://schemas.microsoft.com/office/drawing/2014/main" id="{A66E5DC3-62E7-4B5A-BAD0-4F1D03F8E073}"/>
              </a:ext>
            </a:extLst>
          </p:cNvPr>
          <p:cNvSpPr/>
          <p:nvPr/>
        </p:nvSpPr>
        <p:spPr>
          <a:xfrm>
            <a:off x="8243395" y="6123017"/>
            <a:ext cx="1617216" cy="366018"/>
          </a:xfrm>
          <a:custGeom>
            <a:avLst/>
            <a:gdLst>
              <a:gd name="csX0" fmla="*/ 0 w 1617216"/>
              <a:gd name="csY0" fmla="*/ 183009 h 366018"/>
              <a:gd name="csX1" fmla="*/ 183009 w 1617216"/>
              <a:gd name="csY1" fmla="*/ 0 h 366018"/>
              <a:gd name="csX2" fmla="*/ 625099 w 1617216"/>
              <a:gd name="csY2" fmla="*/ 0 h 366018"/>
              <a:gd name="csX3" fmla="*/ 1067189 w 1617216"/>
              <a:gd name="csY3" fmla="*/ 0 h 366018"/>
              <a:gd name="csX4" fmla="*/ 1434207 w 1617216"/>
              <a:gd name="csY4" fmla="*/ 0 h 366018"/>
              <a:gd name="csX5" fmla="*/ 1617216 w 1617216"/>
              <a:gd name="csY5" fmla="*/ 183009 h 366018"/>
              <a:gd name="csX6" fmla="*/ 1617216 w 1617216"/>
              <a:gd name="csY6" fmla="*/ 183009 h 366018"/>
              <a:gd name="csX7" fmla="*/ 1434207 w 1617216"/>
              <a:gd name="csY7" fmla="*/ 366018 h 366018"/>
              <a:gd name="csX8" fmla="*/ 1054677 w 1617216"/>
              <a:gd name="csY8" fmla="*/ 366018 h 366018"/>
              <a:gd name="csX9" fmla="*/ 612587 w 1617216"/>
              <a:gd name="csY9" fmla="*/ 366018 h 366018"/>
              <a:gd name="csX10" fmla="*/ 183009 w 1617216"/>
              <a:gd name="csY10" fmla="*/ 366018 h 366018"/>
              <a:gd name="csX11" fmla="*/ 0 w 1617216"/>
              <a:gd name="csY11" fmla="*/ 183009 h 3660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617216" h="366018" fill="none" extrusionOk="0">
                <a:moveTo>
                  <a:pt x="0" y="183009"/>
                </a:moveTo>
                <a:cubicBezTo>
                  <a:pt x="1665" y="99177"/>
                  <a:pt x="90903" y="13813"/>
                  <a:pt x="183009" y="0"/>
                </a:cubicBezTo>
                <a:cubicBezTo>
                  <a:pt x="284368" y="-23010"/>
                  <a:pt x="533589" y="6046"/>
                  <a:pt x="625099" y="0"/>
                </a:cubicBezTo>
                <a:cubicBezTo>
                  <a:pt x="716609" y="-6046"/>
                  <a:pt x="942899" y="20353"/>
                  <a:pt x="1067189" y="0"/>
                </a:cubicBezTo>
                <a:cubicBezTo>
                  <a:pt x="1191479" y="-20353"/>
                  <a:pt x="1262787" y="41534"/>
                  <a:pt x="1434207" y="0"/>
                </a:cubicBezTo>
                <a:cubicBezTo>
                  <a:pt x="1533221" y="-3078"/>
                  <a:pt x="1614161" y="93436"/>
                  <a:pt x="1617216" y="183009"/>
                </a:cubicBezTo>
                <a:lnTo>
                  <a:pt x="1617216" y="183009"/>
                </a:lnTo>
                <a:cubicBezTo>
                  <a:pt x="1611653" y="267347"/>
                  <a:pt x="1562519" y="360484"/>
                  <a:pt x="1434207" y="366018"/>
                </a:cubicBezTo>
                <a:cubicBezTo>
                  <a:pt x="1249058" y="381117"/>
                  <a:pt x="1201153" y="361203"/>
                  <a:pt x="1054677" y="366018"/>
                </a:cubicBezTo>
                <a:cubicBezTo>
                  <a:pt x="908201" y="370833"/>
                  <a:pt x="813178" y="352487"/>
                  <a:pt x="612587" y="366018"/>
                </a:cubicBezTo>
                <a:cubicBezTo>
                  <a:pt x="411996" y="379549"/>
                  <a:pt x="272455" y="347704"/>
                  <a:pt x="183009" y="366018"/>
                </a:cubicBezTo>
                <a:cubicBezTo>
                  <a:pt x="90798" y="383566"/>
                  <a:pt x="-17190" y="293147"/>
                  <a:pt x="0" y="183009"/>
                </a:cubicBezTo>
                <a:close/>
              </a:path>
              <a:path w="1617216" h="366018" stroke="0" extrusionOk="0">
                <a:moveTo>
                  <a:pt x="0" y="183009"/>
                </a:moveTo>
                <a:cubicBezTo>
                  <a:pt x="-3274" y="79917"/>
                  <a:pt x="63647" y="6864"/>
                  <a:pt x="183009" y="0"/>
                </a:cubicBezTo>
                <a:cubicBezTo>
                  <a:pt x="399777" y="-9526"/>
                  <a:pt x="456995" y="11931"/>
                  <a:pt x="625099" y="0"/>
                </a:cubicBezTo>
                <a:cubicBezTo>
                  <a:pt x="793203" y="-11931"/>
                  <a:pt x="904479" y="10807"/>
                  <a:pt x="1029653" y="0"/>
                </a:cubicBezTo>
                <a:cubicBezTo>
                  <a:pt x="1154827" y="-10807"/>
                  <a:pt x="1241429" y="30281"/>
                  <a:pt x="1434207" y="0"/>
                </a:cubicBezTo>
                <a:cubicBezTo>
                  <a:pt x="1528969" y="-20329"/>
                  <a:pt x="1623957" y="56990"/>
                  <a:pt x="1617216" y="183009"/>
                </a:cubicBezTo>
                <a:lnTo>
                  <a:pt x="1617216" y="183009"/>
                </a:lnTo>
                <a:cubicBezTo>
                  <a:pt x="1593732" y="268684"/>
                  <a:pt x="1544047" y="351750"/>
                  <a:pt x="1434207" y="366018"/>
                </a:cubicBezTo>
                <a:cubicBezTo>
                  <a:pt x="1230580" y="382499"/>
                  <a:pt x="1202795" y="321161"/>
                  <a:pt x="992117" y="366018"/>
                </a:cubicBezTo>
                <a:cubicBezTo>
                  <a:pt x="781439" y="410875"/>
                  <a:pt x="792962" y="351539"/>
                  <a:pt x="600075" y="366018"/>
                </a:cubicBezTo>
                <a:cubicBezTo>
                  <a:pt x="407188" y="380497"/>
                  <a:pt x="323632" y="357374"/>
                  <a:pt x="183009" y="366018"/>
                </a:cubicBezTo>
                <a:cubicBezTo>
                  <a:pt x="101936" y="382374"/>
                  <a:pt x="16253" y="308276"/>
                  <a:pt x="0" y="183009"/>
                </a:cubicBezTo>
                <a:close/>
              </a:path>
            </a:pathLst>
          </a:custGeom>
          <a:solidFill>
            <a:srgbClr val="FFE39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Klicken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9774AE2-DC2B-4484-1517-BDE3713EC12A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: abgerundete Ecken 21">
            <a:hlinkClick r:id="rId8" action="ppaction://hlinksldjump"/>
            <a:extLst>
              <a:ext uri="{FF2B5EF4-FFF2-40B4-BE49-F238E27FC236}">
                <a16:creationId xmlns:a16="http://schemas.microsoft.com/office/drawing/2014/main" id="{82B006CD-945F-131C-6A74-CC82648EE4AA}"/>
              </a:ext>
            </a:extLst>
          </p:cNvPr>
          <p:cNvSpPr/>
          <p:nvPr/>
        </p:nvSpPr>
        <p:spPr>
          <a:xfrm>
            <a:off x="5173196" y="6129388"/>
            <a:ext cx="1835885" cy="366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Auflösung?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4868F1-5370-A625-3768-5979398A2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5148">
            <a:off x="6713110" y="5914513"/>
            <a:ext cx="1566052" cy="7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2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: abgerundete Ecken 21">
            <a:extLst>
              <a:ext uri="{FF2B5EF4-FFF2-40B4-BE49-F238E27FC236}">
                <a16:creationId xmlns:a16="http://schemas.microsoft.com/office/drawing/2014/main" id="{88D82AC8-DD1C-8A5F-6B3D-A15C5D4A149C}"/>
              </a:ext>
            </a:extLst>
          </p:cNvPr>
          <p:cNvSpPr/>
          <p:nvPr/>
        </p:nvSpPr>
        <p:spPr>
          <a:xfrm>
            <a:off x="2418951" y="1736760"/>
            <a:ext cx="5953562" cy="6517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heißen die Logos?</a:t>
            </a:r>
          </a:p>
        </p:txBody>
      </p:sp>
      <p:sp>
        <p:nvSpPr>
          <p:cNvPr id="3" name="Rechteck: abgerundete Ecken 6">
            <a:extLst>
              <a:ext uri="{FF2B5EF4-FFF2-40B4-BE49-F238E27FC236}">
                <a16:creationId xmlns:a16="http://schemas.microsoft.com/office/drawing/2014/main" id="{EC0CEA04-64DF-A6EA-D764-FB8A76517625}"/>
              </a:ext>
            </a:extLst>
          </p:cNvPr>
          <p:cNvSpPr/>
          <p:nvPr/>
        </p:nvSpPr>
        <p:spPr>
          <a:xfrm>
            <a:off x="5971533" y="4527097"/>
            <a:ext cx="2498016" cy="1544383"/>
          </a:xfrm>
          <a:custGeom>
            <a:avLst/>
            <a:gdLst>
              <a:gd name="csX0" fmla="*/ 0 w 2498016"/>
              <a:gd name="csY0" fmla="*/ 772192 h 1544383"/>
              <a:gd name="csX1" fmla="*/ 772192 w 2498016"/>
              <a:gd name="csY1" fmla="*/ 0 h 1544383"/>
              <a:gd name="csX2" fmla="*/ 1268081 w 2498016"/>
              <a:gd name="csY2" fmla="*/ 0 h 1544383"/>
              <a:gd name="csX3" fmla="*/ 1725825 w 2498016"/>
              <a:gd name="csY3" fmla="*/ 0 h 1544383"/>
              <a:gd name="csX4" fmla="*/ 2498017 w 2498016"/>
              <a:gd name="csY4" fmla="*/ 772192 h 1544383"/>
              <a:gd name="csX5" fmla="*/ 2498016 w 2498016"/>
              <a:gd name="csY5" fmla="*/ 772192 h 1544383"/>
              <a:gd name="csX6" fmla="*/ 1725824 w 2498016"/>
              <a:gd name="csY6" fmla="*/ 1544384 h 1544383"/>
              <a:gd name="csX7" fmla="*/ 1229935 w 2498016"/>
              <a:gd name="csY7" fmla="*/ 1544383 h 1544383"/>
              <a:gd name="csX8" fmla="*/ 772192 w 2498016"/>
              <a:gd name="csY8" fmla="*/ 1544383 h 1544383"/>
              <a:gd name="csX9" fmla="*/ 0 w 2498016"/>
              <a:gd name="csY9" fmla="*/ 772191 h 1544383"/>
              <a:gd name="csX10" fmla="*/ 0 w 2498016"/>
              <a:gd name="csY10" fmla="*/ 772192 h 15443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98016" h="1544383" fill="none" extrusionOk="0">
                <a:moveTo>
                  <a:pt x="0" y="772192"/>
                </a:moveTo>
                <a:cubicBezTo>
                  <a:pt x="-2869" y="439689"/>
                  <a:pt x="390746" y="-90836"/>
                  <a:pt x="772192" y="0"/>
                </a:cubicBezTo>
                <a:cubicBezTo>
                  <a:pt x="896314" y="-20005"/>
                  <a:pt x="1133031" y="36462"/>
                  <a:pt x="1268081" y="0"/>
                </a:cubicBezTo>
                <a:cubicBezTo>
                  <a:pt x="1403131" y="-36462"/>
                  <a:pt x="1608874" y="29911"/>
                  <a:pt x="1725825" y="0"/>
                </a:cubicBezTo>
                <a:cubicBezTo>
                  <a:pt x="2236597" y="-80144"/>
                  <a:pt x="2545314" y="238435"/>
                  <a:pt x="2498017" y="772192"/>
                </a:cubicBezTo>
                <a:lnTo>
                  <a:pt x="2498016" y="772192"/>
                </a:lnTo>
                <a:cubicBezTo>
                  <a:pt x="2516510" y="1208615"/>
                  <a:pt x="2229323" y="1613729"/>
                  <a:pt x="1725824" y="1544384"/>
                </a:cubicBezTo>
                <a:cubicBezTo>
                  <a:pt x="1519856" y="1552370"/>
                  <a:pt x="1398574" y="1520563"/>
                  <a:pt x="1229935" y="1544383"/>
                </a:cubicBezTo>
                <a:cubicBezTo>
                  <a:pt x="1061296" y="1568204"/>
                  <a:pt x="940165" y="1537381"/>
                  <a:pt x="772192" y="1544383"/>
                </a:cubicBezTo>
                <a:cubicBezTo>
                  <a:pt x="424836" y="1600878"/>
                  <a:pt x="36198" y="1182628"/>
                  <a:pt x="0" y="772191"/>
                </a:cubicBezTo>
                <a:lnTo>
                  <a:pt x="0" y="772192"/>
                </a:lnTo>
                <a:close/>
              </a:path>
              <a:path w="2498016" h="1544383" stroke="0" extrusionOk="0">
                <a:moveTo>
                  <a:pt x="0" y="772192"/>
                </a:moveTo>
                <a:cubicBezTo>
                  <a:pt x="-27120" y="391884"/>
                  <a:pt x="370973" y="13643"/>
                  <a:pt x="772192" y="0"/>
                </a:cubicBezTo>
                <a:cubicBezTo>
                  <a:pt x="988432" y="-26956"/>
                  <a:pt x="1023213" y="55906"/>
                  <a:pt x="1268081" y="0"/>
                </a:cubicBezTo>
                <a:cubicBezTo>
                  <a:pt x="1512949" y="-55906"/>
                  <a:pt x="1516152" y="1442"/>
                  <a:pt x="1725825" y="0"/>
                </a:cubicBezTo>
                <a:cubicBezTo>
                  <a:pt x="2252348" y="-74150"/>
                  <a:pt x="2469062" y="329376"/>
                  <a:pt x="2498017" y="772192"/>
                </a:cubicBezTo>
                <a:lnTo>
                  <a:pt x="2498016" y="772192"/>
                </a:lnTo>
                <a:cubicBezTo>
                  <a:pt x="2489895" y="1295636"/>
                  <a:pt x="2125416" y="1544779"/>
                  <a:pt x="1725824" y="1544384"/>
                </a:cubicBezTo>
                <a:cubicBezTo>
                  <a:pt x="1532224" y="1591885"/>
                  <a:pt x="1360474" y="1519864"/>
                  <a:pt x="1239472" y="1544383"/>
                </a:cubicBezTo>
                <a:cubicBezTo>
                  <a:pt x="1118470" y="1568902"/>
                  <a:pt x="894903" y="1522656"/>
                  <a:pt x="772192" y="1544383"/>
                </a:cubicBezTo>
                <a:cubicBezTo>
                  <a:pt x="380424" y="1514552"/>
                  <a:pt x="76647" y="1139858"/>
                  <a:pt x="0" y="772191"/>
                </a:cubicBezTo>
                <a:lnTo>
                  <a:pt x="0" y="77219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: abgerundete Ecken 8">
            <a:extLst>
              <a:ext uri="{FF2B5EF4-FFF2-40B4-BE49-F238E27FC236}">
                <a16:creationId xmlns:a16="http://schemas.microsoft.com/office/drawing/2014/main" id="{4B151689-C185-E1CB-E8A5-0506D2ACAD71}"/>
              </a:ext>
            </a:extLst>
          </p:cNvPr>
          <p:cNvSpPr/>
          <p:nvPr/>
        </p:nvSpPr>
        <p:spPr>
          <a:xfrm>
            <a:off x="2099952" y="4527097"/>
            <a:ext cx="2480400" cy="1544383"/>
          </a:xfrm>
          <a:custGeom>
            <a:avLst/>
            <a:gdLst>
              <a:gd name="csX0" fmla="*/ 0 w 2480400"/>
              <a:gd name="csY0" fmla="*/ 772192 h 1544383"/>
              <a:gd name="csX1" fmla="*/ 772192 w 2480400"/>
              <a:gd name="csY1" fmla="*/ 0 h 1544383"/>
              <a:gd name="csX2" fmla="*/ 1258921 w 2480400"/>
              <a:gd name="csY2" fmla="*/ 0 h 1544383"/>
              <a:gd name="csX3" fmla="*/ 1708209 w 2480400"/>
              <a:gd name="csY3" fmla="*/ 0 h 1544383"/>
              <a:gd name="csX4" fmla="*/ 2480401 w 2480400"/>
              <a:gd name="csY4" fmla="*/ 772192 h 1544383"/>
              <a:gd name="csX5" fmla="*/ 2480400 w 2480400"/>
              <a:gd name="csY5" fmla="*/ 772192 h 1544383"/>
              <a:gd name="csX6" fmla="*/ 1708208 w 2480400"/>
              <a:gd name="csY6" fmla="*/ 1544384 h 1544383"/>
              <a:gd name="csX7" fmla="*/ 1221480 w 2480400"/>
              <a:gd name="csY7" fmla="*/ 1544383 h 1544383"/>
              <a:gd name="csX8" fmla="*/ 772192 w 2480400"/>
              <a:gd name="csY8" fmla="*/ 1544383 h 1544383"/>
              <a:gd name="csX9" fmla="*/ 0 w 2480400"/>
              <a:gd name="csY9" fmla="*/ 772191 h 1544383"/>
              <a:gd name="csX10" fmla="*/ 0 w 2480400"/>
              <a:gd name="csY10" fmla="*/ 772192 h 15443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80400" h="1544383" fill="none" extrusionOk="0">
                <a:moveTo>
                  <a:pt x="0" y="772192"/>
                </a:moveTo>
                <a:cubicBezTo>
                  <a:pt x="41517" y="295266"/>
                  <a:pt x="229146" y="-28879"/>
                  <a:pt x="772192" y="0"/>
                </a:cubicBezTo>
                <a:cubicBezTo>
                  <a:pt x="923827" y="-18312"/>
                  <a:pt x="1034464" y="38286"/>
                  <a:pt x="1258921" y="0"/>
                </a:cubicBezTo>
                <a:cubicBezTo>
                  <a:pt x="1483378" y="-38286"/>
                  <a:pt x="1542208" y="38183"/>
                  <a:pt x="1708209" y="0"/>
                </a:cubicBezTo>
                <a:cubicBezTo>
                  <a:pt x="2096597" y="-5389"/>
                  <a:pt x="2395502" y="281398"/>
                  <a:pt x="2480401" y="772192"/>
                </a:cubicBezTo>
                <a:lnTo>
                  <a:pt x="2480400" y="772192"/>
                </a:lnTo>
                <a:cubicBezTo>
                  <a:pt x="2481998" y="1182346"/>
                  <a:pt x="2108807" y="1479984"/>
                  <a:pt x="1708208" y="1544384"/>
                </a:cubicBezTo>
                <a:cubicBezTo>
                  <a:pt x="1573799" y="1552098"/>
                  <a:pt x="1319265" y="1505044"/>
                  <a:pt x="1221480" y="1544383"/>
                </a:cubicBezTo>
                <a:cubicBezTo>
                  <a:pt x="1123695" y="1583722"/>
                  <a:pt x="944613" y="1519787"/>
                  <a:pt x="772192" y="1544383"/>
                </a:cubicBezTo>
                <a:cubicBezTo>
                  <a:pt x="281401" y="1532681"/>
                  <a:pt x="10877" y="1174533"/>
                  <a:pt x="0" y="772191"/>
                </a:cubicBezTo>
                <a:lnTo>
                  <a:pt x="0" y="772192"/>
                </a:lnTo>
                <a:close/>
              </a:path>
              <a:path w="2480400" h="1544383" stroke="0" extrusionOk="0">
                <a:moveTo>
                  <a:pt x="0" y="772192"/>
                </a:moveTo>
                <a:cubicBezTo>
                  <a:pt x="-84542" y="314694"/>
                  <a:pt x="345756" y="-16376"/>
                  <a:pt x="772192" y="0"/>
                </a:cubicBezTo>
                <a:cubicBezTo>
                  <a:pt x="1000621" y="-22546"/>
                  <a:pt x="1037006" y="38623"/>
                  <a:pt x="1258921" y="0"/>
                </a:cubicBezTo>
                <a:cubicBezTo>
                  <a:pt x="1480836" y="-38623"/>
                  <a:pt x="1490743" y="38857"/>
                  <a:pt x="1708209" y="0"/>
                </a:cubicBezTo>
                <a:cubicBezTo>
                  <a:pt x="2209974" y="36228"/>
                  <a:pt x="2559934" y="417278"/>
                  <a:pt x="2480401" y="772192"/>
                </a:cubicBezTo>
                <a:lnTo>
                  <a:pt x="2480400" y="772192"/>
                </a:lnTo>
                <a:cubicBezTo>
                  <a:pt x="2450218" y="1165990"/>
                  <a:pt x="2140981" y="1643818"/>
                  <a:pt x="1708208" y="1544384"/>
                </a:cubicBezTo>
                <a:cubicBezTo>
                  <a:pt x="1598084" y="1579801"/>
                  <a:pt x="1354987" y="1498131"/>
                  <a:pt x="1258920" y="1544384"/>
                </a:cubicBezTo>
                <a:cubicBezTo>
                  <a:pt x="1162853" y="1590637"/>
                  <a:pt x="937909" y="1516097"/>
                  <a:pt x="772192" y="1544383"/>
                </a:cubicBezTo>
                <a:cubicBezTo>
                  <a:pt x="325078" y="1559304"/>
                  <a:pt x="37655" y="1294701"/>
                  <a:pt x="0" y="772191"/>
                </a:cubicBezTo>
                <a:lnTo>
                  <a:pt x="0" y="77219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hteck: abgerundete Ecken 11">
            <a:extLst>
              <a:ext uri="{FF2B5EF4-FFF2-40B4-BE49-F238E27FC236}">
                <a16:creationId xmlns:a16="http://schemas.microsoft.com/office/drawing/2014/main" id="{B0255700-C219-EE38-FC14-3617BCECD0AC}"/>
              </a:ext>
            </a:extLst>
          </p:cNvPr>
          <p:cNvSpPr/>
          <p:nvPr/>
        </p:nvSpPr>
        <p:spPr>
          <a:xfrm>
            <a:off x="5740384" y="5932710"/>
            <a:ext cx="3081414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Regional-Fenster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CED09AD-562F-68EC-9EB4-82409A3EB23D}"/>
              </a:ext>
            </a:extLst>
          </p:cNvPr>
          <p:cNvSpPr/>
          <p:nvPr/>
        </p:nvSpPr>
        <p:spPr>
          <a:xfrm>
            <a:off x="1856054" y="5932710"/>
            <a:ext cx="3081414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Fair Trade</a:t>
            </a:r>
          </a:p>
        </p:txBody>
      </p:sp>
      <p:sp>
        <p:nvSpPr>
          <p:cNvPr id="9" name="Rechteck: abgerundete Ecken 10">
            <a:extLst>
              <a:ext uri="{FF2B5EF4-FFF2-40B4-BE49-F238E27FC236}">
                <a16:creationId xmlns:a16="http://schemas.microsoft.com/office/drawing/2014/main" id="{B0FDB19B-C0D8-10FD-4032-923BACA05597}"/>
              </a:ext>
            </a:extLst>
          </p:cNvPr>
          <p:cNvSpPr/>
          <p:nvPr/>
        </p:nvSpPr>
        <p:spPr>
          <a:xfrm>
            <a:off x="2071470" y="2559773"/>
            <a:ext cx="2480400" cy="1535819"/>
          </a:xfrm>
          <a:custGeom>
            <a:avLst/>
            <a:gdLst>
              <a:gd name="csX0" fmla="*/ 0 w 2480400"/>
              <a:gd name="csY0" fmla="*/ 767910 h 1535819"/>
              <a:gd name="csX1" fmla="*/ 767910 w 2480400"/>
              <a:gd name="csY1" fmla="*/ 0 h 1535819"/>
              <a:gd name="csX2" fmla="*/ 1230755 w 2480400"/>
              <a:gd name="csY2" fmla="*/ 0 h 1535819"/>
              <a:gd name="csX3" fmla="*/ 1712491 w 2480400"/>
              <a:gd name="csY3" fmla="*/ 0 h 1535819"/>
              <a:gd name="csX4" fmla="*/ 2480401 w 2480400"/>
              <a:gd name="csY4" fmla="*/ 767910 h 1535819"/>
              <a:gd name="csX5" fmla="*/ 2480400 w 2480400"/>
              <a:gd name="csY5" fmla="*/ 767910 h 1535819"/>
              <a:gd name="csX6" fmla="*/ 1712490 w 2480400"/>
              <a:gd name="csY6" fmla="*/ 1535820 h 1535819"/>
              <a:gd name="csX7" fmla="*/ 1221308 w 2480400"/>
              <a:gd name="csY7" fmla="*/ 1535819 h 1535819"/>
              <a:gd name="csX8" fmla="*/ 767910 w 2480400"/>
              <a:gd name="csY8" fmla="*/ 1535819 h 1535819"/>
              <a:gd name="csX9" fmla="*/ 0 w 2480400"/>
              <a:gd name="csY9" fmla="*/ 767909 h 1535819"/>
              <a:gd name="csX10" fmla="*/ 0 w 2480400"/>
              <a:gd name="csY10" fmla="*/ 767910 h 1535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80400" h="1535819" fill="none" extrusionOk="0">
                <a:moveTo>
                  <a:pt x="0" y="767910"/>
                </a:moveTo>
                <a:cubicBezTo>
                  <a:pt x="2929" y="423093"/>
                  <a:pt x="390457" y="78297"/>
                  <a:pt x="767910" y="0"/>
                </a:cubicBezTo>
                <a:cubicBezTo>
                  <a:pt x="869468" y="-42459"/>
                  <a:pt x="1020172" y="20540"/>
                  <a:pt x="1230755" y="0"/>
                </a:cubicBezTo>
                <a:cubicBezTo>
                  <a:pt x="1441338" y="-20540"/>
                  <a:pt x="1610802" y="48430"/>
                  <a:pt x="1712491" y="0"/>
                </a:cubicBezTo>
                <a:cubicBezTo>
                  <a:pt x="2201786" y="43617"/>
                  <a:pt x="2472657" y="359084"/>
                  <a:pt x="2480401" y="767910"/>
                </a:cubicBezTo>
                <a:lnTo>
                  <a:pt x="2480400" y="767910"/>
                </a:lnTo>
                <a:cubicBezTo>
                  <a:pt x="2499741" y="1093854"/>
                  <a:pt x="2127704" y="1525853"/>
                  <a:pt x="1712490" y="1535820"/>
                </a:cubicBezTo>
                <a:cubicBezTo>
                  <a:pt x="1565348" y="1585287"/>
                  <a:pt x="1443254" y="1505417"/>
                  <a:pt x="1221308" y="1535819"/>
                </a:cubicBezTo>
                <a:cubicBezTo>
                  <a:pt x="999362" y="1566221"/>
                  <a:pt x="935786" y="1522765"/>
                  <a:pt x="767910" y="1535819"/>
                </a:cubicBezTo>
                <a:cubicBezTo>
                  <a:pt x="372008" y="1483314"/>
                  <a:pt x="-27523" y="1121018"/>
                  <a:pt x="0" y="767909"/>
                </a:cubicBezTo>
                <a:lnTo>
                  <a:pt x="0" y="767910"/>
                </a:lnTo>
                <a:close/>
              </a:path>
              <a:path w="2480400" h="1535819" stroke="0" extrusionOk="0">
                <a:moveTo>
                  <a:pt x="0" y="767910"/>
                </a:moveTo>
                <a:cubicBezTo>
                  <a:pt x="65006" y="361524"/>
                  <a:pt x="372161" y="59080"/>
                  <a:pt x="767910" y="0"/>
                </a:cubicBezTo>
                <a:cubicBezTo>
                  <a:pt x="890209" y="-58577"/>
                  <a:pt x="1061790" y="36488"/>
                  <a:pt x="1259092" y="0"/>
                </a:cubicBezTo>
                <a:cubicBezTo>
                  <a:pt x="1456394" y="-36488"/>
                  <a:pt x="1588716" y="47090"/>
                  <a:pt x="1712491" y="0"/>
                </a:cubicBezTo>
                <a:cubicBezTo>
                  <a:pt x="2189404" y="-44899"/>
                  <a:pt x="2542075" y="299375"/>
                  <a:pt x="2480401" y="767910"/>
                </a:cubicBezTo>
                <a:lnTo>
                  <a:pt x="2480400" y="767910"/>
                </a:lnTo>
                <a:cubicBezTo>
                  <a:pt x="2445786" y="1204555"/>
                  <a:pt x="2034429" y="1519100"/>
                  <a:pt x="1712490" y="1535820"/>
                </a:cubicBezTo>
                <a:cubicBezTo>
                  <a:pt x="1606205" y="1589256"/>
                  <a:pt x="1367572" y="1485335"/>
                  <a:pt x="1240200" y="1535820"/>
                </a:cubicBezTo>
                <a:cubicBezTo>
                  <a:pt x="1112828" y="1586305"/>
                  <a:pt x="964981" y="1529689"/>
                  <a:pt x="767910" y="1535819"/>
                </a:cubicBezTo>
                <a:cubicBezTo>
                  <a:pt x="337942" y="1556994"/>
                  <a:pt x="-26181" y="1201726"/>
                  <a:pt x="0" y="767909"/>
                </a:cubicBezTo>
                <a:lnTo>
                  <a:pt x="0" y="76791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12">
            <a:extLst>
              <a:ext uri="{FF2B5EF4-FFF2-40B4-BE49-F238E27FC236}">
                <a16:creationId xmlns:a16="http://schemas.microsoft.com/office/drawing/2014/main" id="{F1963B2C-4199-C8BF-4C45-173CC35E86EA}"/>
              </a:ext>
            </a:extLst>
          </p:cNvPr>
          <p:cNvSpPr/>
          <p:nvPr/>
        </p:nvSpPr>
        <p:spPr>
          <a:xfrm>
            <a:off x="5971532" y="2559781"/>
            <a:ext cx="2481905" cy="1537199"/>
          </a:xfrm>
          <a:custGeom>
            <a:avLst/>
            <a:gdLst>
              <a:gd name="csX0" fmla="*/ 0 w 2481905"/>
              <a:gd name="csY0" fmla="*/ 768600 h 1537199"/>
              <a:gd name="csX1" fmla="*/ 768600 w 2481905"/>
              <a:gd name="csY1" fmla="*/ 0 h 1537199"/>
              <a:gd name="csX2" fmla="*/ 1240953 w 2481905"/>
              <a:gd name="csY2" fmla="*/ 0 h 1537199"/>
              <a:gd name="csX3" fmla="*/ 1713306 w 2481905"/>
              <a:gd name="csY3" fmla="*/ 0 h 1537199"/>
              <a:gd name="csX4" fmla="*/ 2481906 w 2481905"/>
              <a:gd name="csY4" fmla="*/ 768600 h 1537199"/>
              <a:gd name="csX5" fmla="*/ 2481905 w 2481905"/>
              <a:gd name="csY5" fmla="*/ 768600 h 1537199"/>
              <a:gd name="csX6" fmla="*/ 1713305 w 2481905"/>
              <a:gd name="csY6" fmla="*/ 1537200 h 1537199"/>
              <a:gd name="csX7" fmla="*/ 1231505 w 2481905"/>
              <a:gd name="csY7" fmla="*/ 1537199 h 1537199"/>
              <a:gd name="csX8" fmla="*/ 768600 w 2481905"/>
              <a:gd name="csY8" fmla="*/ 1537199 h 1537199"/>
              <a:gd name="csX9" fmla="*/ 0 w 2481905"/>
              <a:gd name="csY9" fmla="*/ 768599 h 1537199"/>
              <a:gd name="csX10" fmla="*/ 0 w 2481905"/>
              <a:gd name="csY10" fmla="*/ 768600 h 15371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81905" h="1537199" fill="none" extrusionOk="0">
                <a:moveTo>
                  <a:pt x="0" y="768600"/>
                </a:moveTo>
                <a:cubicBezTo>
                  <a:pt x="-86308" y="330154"/>
                  <a:pt x="401905" y="47262"/>
                  <a:pt x="768600" y="0"/>
                </a:cubicBezTo>
                <a:cubicBezTo>
                  <a:pt x="975683" y="-44873"/>
                  <a:pt x="1099031" y="30071"/>
                  <a:pt x="1240953" y="0"/>
                </a:cubicBezTo>
                <a:cubicBezTo>
                  <a:pt x="1382875" y="-30071"/>
                  <a:pt x="1507757" y="1031"/>
                  <a:pt x="1713306" y="0"/>
                </a:cubicBezTo>
                <a:cubicBezTo>
                  <a:pt x="2155000" y="-15066"/>
                  <a:pt x="2486168" y="324067"/>
                  <a:pt x="2481906" y="768600"/>
                </a:cubicBezTo>
                <a:lnTo>
                  <a:pt x="2481905" y="768600"/>
                </a:lnTo>
                <a:cubicBezTo>
                  <a:pt x="2381781" y="1209528"/>
                  <a:pt x="2036784" y="1467507"/>
                  <a:pt x="1713305" y="1537200"/>
                </a:cubicBezTo>
                <a:cubicBezTo>
                  <a:pt x="1508469" y="1590175"/>
                  <a:pt x="1425493" y="1528719"/>
                  <a:pt x="1231505" y="1537199"/>
                </a:cubicBezTo>
                <a:cubicBezTo>
                  <a:pt x="1037517" y="1545679"/>
                  <a:pt x="888931" y="1518265"/>
                  <a:pt x="768600" y="1537199"/>
                </a:cubicBezTo>
                <a:cubicBezTo>
                  <a:pt x="329780" y="1562828"/>
                  <a:pt x="71285" y="1246055"/>
                  <a:pt x="0" y="768599"/>
                </a:cubicBezTo>
                <a:lnTo>
                  <a:pt x="0" y="768600"/>
                </a:lnTo>
                <a:close/>
              </a:path>
              <a:path w="2481905" h="1537199" stroke="0" extrusionOk="0">
                <a:moveTo>
                  <a:pt x="0" y="768600"/>
                </a:moveTo>
                <a:cubicBezTo>
                  <a:pt x="-15196" y="334740"/>
                  <a:pt x="333652" y="3926"/>
                  <a:pt x="768600" y="0"/>
                </a:cubicBezTo>
                <a:cubicBezTo>
                  <a:pt x="970604" y="-42959"/>
                  <a:pt x="1137051" y="45925"/>
                  <a:pt x="1259847" y="0"/>
                </a:cubicBezTo>
                <a:cubicBezTo>
                  <a:pt x="1382643" y="-45925"/>
                  <a:pt x="1601239" y="25344"/>
                  <a:pt x="1713306" y="0"/>
                </a:cubicBezTo>
                <a:cubicBezTo>
                  <a:pt x="2091420" y="-25371"/>
                  <a:pt x="2567763" y="385137"/>
                  <a:pt x="2481906" y="768600"/>
                </a:cubicBezTo>
                <a:lnTo>
                  <a:pt x="2481905" y="768600"/>
                </a:lnTo>
                <a:cubicBezTo>
                  <a:pt x="2542796" y="1200309"/>
                  <a:pt x="2167420" y="1476224"/>
                  <a:pt x="1713305" y="1537200"/>
                </a:cubicBezTo>
                <a:cubicBezTo>
                  <a:pt x="1580841" y="1579814"/>
                  <a:pt x="1465676" y="1528067"/>
                  <a:pt x="1259847" y="1537200"/>
                </a:cubicBezTo>
                <a:cubicBezTo>
                  <a:pt x="1054018" y="1546332"/>
                  <a:pt x="870665" y="1511820"/>
                  <a:pt x="768600" y="1537199"/>
                </a:cubicBezTo>
                <a:cubicBezTo>
                  <a:pt x="433685" y="1587345"/>
                  <a:pt x="51380" y="1205439"/>
                  <a:pt x="0" y="768599"/>
                </a:cubicBezTo>
                <a:lnTo>
                  <a:pt x="0" y="76860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8A6B44E-B9D6-8581-181F-A652AA3D6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16923" r="30615" b="16923"/>
          <a:stretch/>
        </p:blipFill>
        <p:spPr>
          <a:xfrm>
            <a:off x="2796199" y="2779647"/>
            <a:ext cx="1235417" cy="107393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2993FB5-141D-8ACC-BD57-C34100C458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2851876" y="4776784"/>
            <a:ext cx="1124065" cy="10454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FD63BE-6F0C-7681-023A-3F2BF1C681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99" y="4859385"/>
            <a:ext cx="1350998" cy="91614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AF0ADC-5077-98DD-64AB-A32D9452D3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79" y="2887986"/>
            <a:ext cx="1332394" cy="74947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7E23DBA-B545-5692-BAA3-88FB79BB869B}"/>
              </a:ext>
            </a:extLst>
          </p:cNvPr>
          <p:cNvSpPr txBox="1"/>
          <p:nvPr/>
        </p:nvSpPr>
        <p:spPr>
          <a:xfrm>
            <a:off x="2306384" y="2743886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A13EA66-6966-C86E-2FCF-2D4EB4EDC0A8}"/>
              </a:ext>
            </a:extLst>
          </p:cNvPr>
          <p:cNvSpPr txBox="1"/>
          <p:nvPr/>
        </p:nvSpPr>
        <p:spPr>
          <a:xfrm>
            <a:off x="6168066" y="2714022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27203BA-BB12-D175-8909-207001737775}"/>
              </a:ext>
            </a:extLst>
          </p:cNvPr>
          <p:cNvSpPr txBox="1"/>
          <p:nvPr/>
        </p:nvSpPr>
        <p:spPr>
          <a:xfrm>
            <a:off x="2304908" y="4744028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D2E1C51-DADE-20CC-06A9-8488C422B40F}"/>
              </a:ext>
            </a:extLst>
          </p:cNvPr>
          <p:cNvSpPr txBox="1"/>
          <p:nvPr/>
        </p:nvSpPr>
        <p:spPr>
          <a:xfrm>
            <a:off x="6196104" y="4710329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7" name="Rechteck: abgerundete Ecken 7">
            <a:extLst>
              <a:ext uri="{FF2B5EF4-FFF2-40B4-BE49-F238E27FC236}">
                <a16:creationId xmlns:a16="http://schemas.microsoft.com/office/drawing/2014/main" id="{30A14391-8D4C-2F6A-8821-894415CB9F21}"/>
              </a:ext>
            </a:extLst>
          </p:cNvPr>
          <p:cNvSpPr/>
          <p:nvPr/>
        </p:nvSpPr>
        <p:spPr>
          <a:xfrm>
            <a:off x="5711902" y="3845202"/>
            <a:ext cx="3081414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EU-Bio-Siegel</a:t>
            </a:r>
          </a:p>
        </p:txBody>
      </p:sp>
      <p:sp>
        <p:nvSpPr>
          <p:cNvPr id="8" name="Rechteck: abgerundete Ecken 9">
            <a:extLst>
              <a:ext uri="{FF2B5EF4-FFF2-40B4-BE49-F238E27FC236}">
                <a16:creationId xmlns:a16="http://schemas.microsoft.com/office/drawing/2014/main" id="{4D90C99E-9CEC-2F03-4D92-A924F66DDDE5}"/>
              </a:ext>
            </a:extLst>
          </p:cNvPr>
          <p:cNvSpPr/>
          <p:nvPr/>
        </p:nvSpPr>
        <p:spPr>
          <a:xfrm>
            <a:off x="1878564" y="3855865"/>
            <a:ext cx="3081414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Deutsches Bio-Siegel</a:t>
            </a:r>
          </a:p>
        </p:txBody>
      </p:sp>
    </p:spTree>
    <p:extLst>
      <p:ext uri="{BB962C8B-B14F-4D97-AF65-F5344CB8AC3E}">
        <p14:creationId xmlns:p14="http://schemas.microsoft.com/office/powerpoint/2010/main" val="2277423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520000"/>
            <a:ext cx="8474708" cy="111451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Krummes Obst oder Gemüse…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3896367"/>
            <a:ext cx="7771491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… hat eine schlechte Qualität.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41989" y="5546949"/>
            <a:ext cx="7786702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… darf nicht verkauft werden.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858646" y="4721658"/>
            <a:ext cx="7771492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… enthält genauso viele Vitamine und Mineralstoffe wie „normales“.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37F2BFB-3A5C-9BCD-0208-ECF44C710051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826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1553070" y="3532478"/>
            <a:ext cx="2329259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Frühling</a:t>
            </a:r>
          </a:p>
        </p:txBody>
      </p:sp>
      <p:sp>
        <p:nvSpPr>
          <p:cNvPr id="2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4765673" y="5042889"/>
            <a:ext cx="2420051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sp>
        <p:nvSpPr>
          <p:cNvPr id="2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1553070" y="4170252"/>
            <a:ext cx="2329259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Sommer</a:t>
            </a:r>
          </a:p>
        </p:txBody>
      </p:sp>
      <p:sp>
        <p:nvSpPr>
          <p:cNvPr id="2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7941634" y="5104084"/>
            <a:ext cx="1962312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Zucchini</a:t>
            </a:r>
          </a:p>
        </p:txBody>
      </p:sp>
      <p:sp>
        <p:nvSpPr>
          <p:cNvPr id="48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1553070" y="4820172"/>
            <a:ext cx="2329259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</a:p>
        </p:txBody>
      </p:sp>
      <p:sp>
        <p:nvSpPr>
          <p:cNvPr id="49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7181615" y="3684332"/>
            <a:ext cx="1629300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Kürbis</a:t>
            </a:r>
          </a:p>
        </p:txBody>
      </p:sp>
      <p:sp>
        <p:nvSpPr>
          <p:cNvPr id="50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1553071" y="5456027"/>
            <a:ext cx="2329258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51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4333207" y="3684332"/>
            <a:ext cx="2039458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Grünkohl</a:t>
            </a:r>
          </a:p>
        </p:txBody>
      </p:sp>
      <p:sp>
        <p:nvSpPr>
          <p:cNvPr id="52" name="Rechteck: abgerundete Ecken 13">
            <a:extLst>
              <a:ext uri="{FF2B5EF4-FFF2-40B4-BE49-F238E27FC236}">
                <a16:creationId xmlns:a16="http://schemas.microsoft.com/office/drawing/2014/main" id="{79762D39-0548-4F2D-A3E8-7D304C8BC457}"/>
              </a:ext>
            </a:extLst>
          </p:cNvPr>
          <p:cNvSpPr/>
          <p:nvPr/>
        </p:nvSpPr>
        <p:spPr>
          <a:xfrm>
            <a:off x="2200099" y="1773599"/>
            <a:ext cx="6968822" cy="11294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Welches Gemüse hat in Deutschland wann Saison?</a:t>
            </a:r>
          </a:p>
        </p:txBody>
      </p:sp>
      <p:sp>
        <p:nvSpPr>
          <p:cNvPr id="17" name="Rechteck: abgerundete Ecken 21">
            <a:hlinkClick r:id="rId4" action="ppaction://hlinksldjump"/>
            <a:extLst>
              <a:ext uri="{FF2B5EF4-FFF2-40B4-BE49-F238E27FC236}">
                <a16:creationId xmlns:a16="http://schemas.microsoft.com/office/drawing/2014/main" id="{A66E5DC3-62E7-4B5A-BAD0-4F1D03F8E073}"/>
              </a:ext>
            </a:extLst>
          </p:cNvPr>
          <p:cNvSpPr/>
          <p:nvPr/>
        </p:nvSpPr>
        <p:spPr>
          <a:xfrm>
            <a:off x="8246109" y="6146293"/>
            <a:ext cx="1845624" cy="414242"/>
          </a:xfrm>
          <a:custGeom>
            <a:avLst/>
            <a:gdLst>
              <a:gd name="csX0" fmla="*/ 0 w 1845624"/>
              <a:gd name="csY0" fmla="*/ 207121 h 414242"/>
              <a:gd name="csX1" fmla="*/ 207121 w 1845624"/>
              <a:gd name="csY1" fmla="*/ 0 h 414242"/>
              <a:gd name="csX2" fmla="*/ 712876 w 1845624"/>
              <a:gd name="csY2" fmla="*/ 0 h 414242"/>
              <a:gd name="csX3" fmla="*/ 1218631 w 1845624"/>
              <a:gd name="csY3" fmla="*/ 0 h 414242"/>
              <a:gd name="csX4" fmla="*/ 1638503 w 1845624"/>
              <a:gd name="csY4" fmla="*/ 0 h 414242"/>
              <a:gd name="csX5" fmla="*/ 1845624 w 1845624"/>
              <a:gd name="csY5" fmla="*/ 207121 h 414242"/>
              <a:gd name="csX6" fmla="*/ 1845624 w 1845624"/>
              <a:gd name="csY6" fmla="*/ 207121 h 414242"/>
              <a:gd name="csX7" fmla="*/ 1638503 w 1845624"/>
              <a:gd name="csY7" fmla="*/ 414242 h 414242"/>
              <a:gd name="csX8" fmla="*/ 1204317 w 1845624"/>
              <a:gd name="csY8" fmla="*/ 414242 h 414242"/>
              <a:gd name="csX9" fmla="*/ 698562 w 1845624"/>
              <a:gd name="csY9" fmla="*/ 414242 h 414242"/>
              <a:gd name="csX10" fmla="*/ 207121 w 1845624"/>
              <a:gd name="csY10" fmla="*/ 414242 h 414242"/>
              <a:gd name="csX11" fmla="*/ 0 w 1845624"/>
              <a:gd name="csY11" fmla="*/ 207121 h 41424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1845624" h="414242" fill="none" extrusionOk="0">
                <a:moveTo>
                  <a:pt x="0" y="207121"/>
                </a:moveTo>
                <a:cubicBezTo>
                  <a:pt x="1185" y="105007"/>
                  <a:pt x="109533" y="25880"/>
                  <a:pt x="207121" y="0"/>
                </a:cubicBezTo>
                <a:cubicBezTo>
                  <a:pt x="458655" y="-37412"/>
                  <a:pt x="555083" y="25271"/>
                  <a:pt x="712876" y="0"/>
                </a:cubicBezTo>
                <a:cubicBezTo>
                  <a:pt x="870670" y="-25271"/>
                  <a:pt x="994933" y="65"/>
                  <a:pt x="1218631" y="0"/>
                </a:cubicBezTo>
                <a:cubicBezTo>
                  <a:pt x="1442329" y="-65"/>
                  <a:pt x="1550841" y="16042"/>
                  <a:pt x="1638503" y="0"/>
                </a:cubicBezTo>
                <a:cubicBezTo>
                  <a:pt x="1737113" y="-23589"/>
                  <a:pt x="1841838" y="106982"/>
                  <a:pt x="1845624" y="207121"/>
                </a:cubicBezTo>
                <a:lnTo>
                  <a:pt x="1845624" y="207121"/>
                </a:lnTo>
                <a:cubicBezTo>
                  <a:pt x="1838576" y="300309"/>
                  <a:pt x="1760899" y="412615"/>
                  <a:pt x="1638503" y="414242"/>
                </a:cubicBezTo>
                <a:cubicBezTo>
                  <a:pt x="1492454" y="463864"/>
                  <a:pt x="1357991" y="410822"/>
                  <a:pt x="1204317" y="414242"/>
                </a:cubicBezTo>
                <a:cubicBezTo>
                  <a:pt x="1050643" y="417662"/>
                  <a:pt x="836146" y="376501"/>
                  <a:pt x="698562" y="414242"/>
                </a:cubicBezTo>
                <a:cubicBezTo>
                  <a:pt x="560978" y="451983"/>
                  <a:pt x="324950" y="356630"/>
                  <a:pt x="207121" y="414242"/>
                </a:cubicBezTo>
                <a:cubicBezTo>
                  <a:pt x="100704" y="430029"/>
                  <a:pt x="-19091" y="331579"/>
                  <a:pt x="0" y="207121"/>
                </a:cubicBezTo>
                <a:close/>
              </a:path>
              <a:path w="1845624" h="414242" stroke="0" extrusionOk="0">
                <a:moveTo>
                  <a:pt x="0" y="207121"/>
                </a:moveTo>
                <a:cubicBezTo>
                  <a:pt x="-4129" y="90184"/>
                  <a:pt x="70392" y="8384"/>
                  <a:pt x="207121" y="0"/>
                </a:cubicBezTo>
                <a:cubicBezTo>
                  <a:pt x="320832" y="-19392"/>
                  <a:pt x="488240" y="48074"/>
                  <a:pt x="712876" y="0"/>
                </a:cubicBezTo>
                <a:cubicBezTo>
                  <a:pt x="937512" y="-48074"/>
                  <a:pt x="1008054" y="19438"/>
                  <a:pt x="1175689" y="0"/>
                </a:cubicBezTo>
                <a:cubicBezTo>
                  <a:pt x="1343324" y="-19438"/>
                  <a:pt x="1544674" y="51007"/>
                  <a:pt x="1638503" y="0"/>
                </a:cubicBezTo>
                <a:cubicBezTo>
                  <a:pt x="1749213" y="-11853"/>
                  <a:pt x="1853439" y="63810"/>
                  <a:pt x="1845624" y="207121"/>
                </a:cubicBezTo>
                <a:lnTo>
                  <a:pt x="1845624" y="207121"/>
                </a:lnTo>
                <a:cubicBezTo>
                  <a:pt x="1826799" y="309168"/>
                  <a:pt x="1769859" y="386632"/>
                  <a:pt x="1638503" y="414242"/>
                </a:cubicBezTo>
                <a:cubicBezTo>
                  <a:pt x="1431483" y="460730"/>
                  <a:pt x="1369646" y="398143"/>
                  <a:pt x="1132748" y="414242"/>
                </a:cubicBezTo>
                <a:cubicBezTo>
                  <a:pt x="895851" y="430341"/>
                  <a:pt x="907580" y="412442"/>
                  <a:pt x="684248" y="414242"/>
                </a:cubicBezTo>
                <a:cubicBezTo>
                  <a:pt x="460916" y="416042"/>
                  <a:pt x="327925" y="401995"/>
                  <a:pt x="207121" y="414242"/>
                </a:cubicBezTo>
                <a:cubicBezTo>
                  <a:pt x="112609" y="430499"/>
                  <a:pt x="16807" y="346530"/>
                  <a:pt x="0" y="207121"/>
                </a:cubicBezTo>
                <a:close/>
              </a:path>
            </a:pathLst>
          </a:custGeom>
          <a:solidFill>
            <a:srgbClr val="FFE39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Klicken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3498730-2421-43FB-9B77-CE8C5C6BE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95" y="234907"/>
            <a:ext cx="872538" cy="70508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62CFCB6-232A-8036-7789-123FA2227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5148">
            <a:off x="6713110" y="5914513"/>
            <a:ext cx="1566052" cy="783026"/>
          </a:xfrm>
          <a:prstGeom prst="rect">
            <a:avLst/>
          </a:prstGeom>
        </p:spPr>
      </p:pic>
      <p:sp>
        <p:nvSpPr>
          <p:cNvPr id="7" name="Ellipse 1">
            <a:extLst>
              <a:ext uri="{FF2B5EF4-FFF2-40B4-BE49-F238E27FC236}">
                <a16:creationId xmlns:a16="http://schemas.microsoft.com/office/drawing/2014/main" id="{727135FF-E033-DC0B-199D-0A2FD57EFE0E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13" descr="Ein Bild, das Gemüse, Kreuzblütlergemüse, Blattgemüse, Gemüsekohl enthält.&#10;&#10;KI-generierte Inhalte können fehlerhaft sein.">
            <a:extLst>
              <a:ext uri="{FF2B5EF4-FFF2-40B4-BE49-F238E27FC236}">
                <a16:creationId xmlns:a16="http://schemas.microsoft.com/office/drawing/2014/main" id="{7821FDB3-70B8-EA3C-2D82-7981E39C1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72" y="2933136"/>
            <a:ext cx="1292856" cy="1660028"/>
          </a:xfrm>
          <a:prstGeom prst="rect">
            <a:avLst/>
          </a:prstGeom>
        </p:spPr>
      </p:pic>
      <p:pic>
        <p:nvPicPr>
          <p:cNvPr id="18" name="Grafik 17" descr="Ein Bild, das Spargel, Gemüse, Essen enthält.&#10;&#10;KI-generierte Inhalte können fehlerhaft sein.">
            <a:extLst>
              <a:ext uri="{FF2B5EF4-FFF2-40B4-BE49-F238E27FC236}">
                <a16:creationId xmlns:a16="http://schemas.microsoft.com/office/drawing/2014/main" id="{33DEFF5C-9F01-8F11-00A2-765BE40B8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441" y="4255909"/>
            <a:ext cx="1313170" cy="1759648"/>
          </a:xfrm>
          <a:prstGeom prst="rect">
            <a:avLst/>
          </a:prstGeom>
        </p:spPr>
      </p:pic>
      <p:pic>
        <p:nvPicPr>
          <p:cNvPr id="20" name="Grafik 19" descr="Ein Bild, das Naturkost, Produkt, Lokale Speisen, Frucht enthält.&#10;&#10;KI-generierte Inhalte können fehlerhaft sein.">
            <a:extLst>
              <a:ext uri="{FF2B5EF4-FFF2-40B4-BE49-F238E27FC236}">
                <a16:creationId xmlns:a16="http://schemas.microsoft.com/office/drawing/2014/main" id="{AA184F07-43C6-D6DD-50D5-5A4B699D1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76" y="2997708"/>
            <a:ext cx="1629301" cy="1629301"/>
          </a:xfrm>
          <a:prstGeom prst="rect">
            <a:avLst/>
          </a:prstGeom>
        </p:spPr>
      </p:pic>
      <p:pic>
        <p:nvPicPr>
          <p:cNvPr id="34" name="Grafik 33" descr="Ein Bild, das Gemüse, Produkt, Naturkost, vegane Ernährung enthält.&#10;&#10;KI-generierte Inhalte können fehlerhaft sein.">
            <a:extLst>
              <a:ext uri="{FF2B5EF4-FFF2-40B4-BE49-F238E27FC236}">
                <a16:creationId xmlns:a16="http://schemas.microsoft.com/office/drawing/2014/main" id="{AD34FEF5-D4C7-03B5-B1B1-7F9D42FA0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54" y="4523290"/>
            <a:ext cx="1174726" cy="1140267"/>
          </a:xfrm>
          <a:prstGeom prst="rect">
            <a:avLst/>
          </a:prstGeom>
        </p:spPr>
      </p:pic>
      <p:sp>
        <p:nvSpPr>
          <p:cNvPr id="2" name="Rechteck: abgerundete Ecken 21">
            <a:hlinkClick r:id="rId11" action="ppaction://hlinksldjump"/>
            <a:extLst>
              <a:ext uri="{FF2B5EF4-FFF2-40B4-BE49-F238E27FC236}">
                <a16:creationId xmlns:a16="http://schemas.microsoft.com/office/drawing/2014/main" id="{1D476D48-1BC1-9E3F-2714-FFFA7AA7F21D}"/>
              </a:ext>
            </a:extLst>
          </p:cNvPr>
          <p:cNvSpPr/>
          <p:nvPr/>
        </p:nvSpPr>
        <p:spPr>
          <a:xfrm>
            <a:off x="5173196" y="6129388"/>
            <a:ext cx="1835885" cy="36601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Auflösung?</a:t>
            </a:r>
          </a:p>
        </p:txBody>
      </p:sp>
    </p:spTree>
    <p:extLst>
      <p:ext uri="{BB962C8B-B14F-4D97-AF65-F5344CB8AC3E}">
        <p14:creationId xmlns:p14="http://schemas.microsoft.com/office/powerpoint/2010/main" val="26822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F8A084DC-AFA6-CF3F-BB10-209A34702D7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826593" y="1971219"/>
            <a:ext cx="1495000" cy="474454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D42C462-6BBB-C487-08F8-52156713C28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768209" y="2252085"/>
            <a:ext cx="3038284" cy="561730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2148A72-9C4D-A58A-3CBD-A8FEC99C0A9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864950" y="350048"/>
            <a:ext cx="1868592" cy="4116193"/>
          </a:xfrm>
          <a:prstGeom prst="rect">
            <a:avLst/>
          </a:prstGeom>
        </p:spPr>
      </p:pic>
      <p:pic>
        <p:nvPicPr>
          <p:cNvPr id="16" name="Grafik 15">
            <a:hlinkClick r:id="rId4" action="ppaction://hlinksldjump"/>
            <a:extLst>
              <a:ext uri="{FF2B5EF4-FFF2-40B4-BE49-F238E27FC236}">
                <a16:creationId xmlns:a16="http://schemas.microsoft.com/office/drawing/2014/main" id="{D025F35D-3FA7-426B-B2E1-0DF4C0ACF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593" y="1198287"/>
            <a:ext cx="2518450" cy="1715625"/>
          </a:xfrm>
          <a:prstGeom prst="rect">
            <a:avLst/>
          </a:prstGeom>
        </p:spPr>
      </p:pic>
      <p:pic>
        <p:nvPicPr>
          <p:cNvPr id="10" name="Grafik 9">
            <a:hlinkClick r:id="rId6" action="ppaction://hlinksldjump"/>
            <a:extLst>
              <a:ext uri="{FF2B5EF4-FFF2-40B4-BE49-F238E27FC236}">
                <a16:creationId xmlns:a16="http://schemas.microsoft.com/office/drawing/2014/main" id="{B6F5F439-E217-4F5C-94BF-103F45A49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37019">
            <a:off x="1198703" y="1442159"/>
            <a:ext cx="1487258" cy="778216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89649" y="2838352"/>
            <a:ext cx="1552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Zur Startseite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22879E7-E7D0-4AC2-8DFD-67A2B9C51628}"/>
              </a:ext>
            </a:extLst>
          </p:cNvPr>
          <p:cNvSpPr txBox="1"/>
          <p:nvPr/>
        </p:nvSpPr>
        <p:spPr>
          <a:xfrm>
            <a:off x="705394" y="4263808"/>
            <a:ext cx="5810910" cy="241604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4400">
              <a:spcAft>
                <a:spcPts val="600"/>
              </a:spcAft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1 Team wählt Kategorie + Punktzahl</a:t>
            </a:r>
            <a:endParaRPr lang="de-DE" sz="1200" dirty="0">
              <a:solidFill>
                <a:schemeClr val="tx2"/>
              </a:solidFill>
              <a:cs typeface="Calibri"/>
            </a:endParaRPr>
          </a:p>
          <a:p>
            <a:pPr marL="285750" indent="-284400">
              <a:spcAft>
                <a:spcPts val="600"/>
              </a:spcAft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Antwortzeit je nach Schwierigkeit (10–40 Sek.)</a:t>
            </a:r>
            <a:endParaRPr lang="de-DE" sz="1200" dirty="0">
              <a:solidFill>
                <a:schemeClr val="tx2"/>
              </a:solidFill>
              <a:cs typeface="Calibri"/>
            </a:endParaRPr>
          </a:p>
          <a:p>
            <a:pPr marL="285750" indent="-284400">
              <a:spcAft>
                <a:spcPts val="600"/>
              </a:spcAft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Falsche oder keine Antwort → andere Teams </a:t>
            </a:r>
            <a:br>
              <a:rPr lang="de-DE" dirty="0">
                <a:solidFill>
                  <a:schemeClr val="tx2"/>
                </a:solidFill>
                <a:cs typeface="Calibri"/>
              </a:rPr>
            </a:br>
            <a:r>
              <a:rPr lang="de-DE" dirty="0">
                <a:solidFill>
                  <a:schemeClr val="tx2"/>
                </a:solidFill>
                <a:cs typeface="Calibri"/>
              </a:rPr>
              <a:t>dürfen </a:t>
            </a:r>
            <a:r>
              <a:rPr lang="de-DE" dirty="0" err="1">
                <a:solidFill>
                  <a:schemeClr val="tx2"/>
                </a:solidFill>
                <a:cs typeface="Calibri"/>
              </a:rPr>
              <a:t>buzzern</a:t>
            </a:r>
            <a:r>
              <a:rPr lang="de-DE" dirty="0">
                <a:solidFill>
                  <a:schemeClr val="tx2"/>
                </a:solidFill>
                <a:cs typeface="Calibri"/>
              </a:rPr>
              <a:t> → wer zuerst </a:t>
            </a:r>
            <a:r>
              <a:rPr lang="de-DE" dirty="0" err="1">
                <a:solidFill>
                  <a:schemeClr val="tx2"/>
                </a:solidFill>
                <a:cs typeface="Calibri"/>
              </a:rPr>
              <a:t>buzzert</a:t>
            </a:r>
            <a:r>
              <a:rPr lang="de-DE" dirty="0">
                <a:solidFill>
                  <a:schemeClr val="tx2"/>
                </a:solidFill>
                <a:cs typeface="Calibri"/>
              </a:rPr>
              <a:t>, darf </a:t>
            </a:r>
            <a:br>
              <a:rPr lang="de-DE" dirty="0">
                <a:solidFill>
                  <a:schemeClr val="tx2"/>
                </a:solidFill>
                <a:cs typeface="Calibri"/>
              </a:rPr>
            </a:br>
            <a:r>
              <a:rPr lang="de-DE" dirty="0">
                <a:solidFill>
                  <a:schemeClr val="tx2"/>
                </a:solidFill>
                <a:cs typeface="Calibri"/>
              </a:rPr>
              <a:t>antworten und sich die Punkte sichern</a:t>
            </a:r>
            <a:endParaRPr lang="de-DE" sz="1200" dirty="0">
              <a:solidFill>
                <a:schemeClr val="tx2"/>
              </a:solidFill>
              <a:cs typeface="Calibri"/>
            </a:endParaRPr>
          </a:p>
          <a:p>
            <a:pPr marL="285750" indent="-284400">
              <a:spcAft>
                <a:spcPts val="600"/>
              </a:spcAft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Nächste Frage wird reihum ausgewählt</a:t>
            </a:r>
          </a:p>
          <a:p>
            <a:pPr marL="285750" indent="-284400" algn="ctr">
              <a:spcAft>
                <a:spcPts val="600"/>
              </a:spcAft>
              <a:buFont typeface="Symbol" pitchFamily="2" charset="2"/>
              <a:buChar char="-"/>
            </a:pPr>
            <a:endParaRPr lang="de-DE" dirty="0">
              <a:solidFill>
                <a:schemeClr val="tx2"/>
              </a:solidFill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68E89A0-0F38-459D-BE20-4CE520EB51BC}"/>
              </a:ext>
            </a:extLst>
          </p:cNvPr>
          <p:cNvSpPr txBox="1"/>
          <p:nvPr/>
        </p:nvSpPr>
        <p:spPr>
          <a:xfrm>
            <a:off x="6201819" y="4891988"/>
            <a:ext cx="5043266" cy="1687890"/>
          </a:xfrm>
          <a:prstGeom prst="round2DiagRect">
            <a:avLst>
              <a:gd name="adj1" fmla="val 50000"/>
              <a:gd name="adj2" fmla="val 0"/>
            </a:avLst>
          </a:prstGeom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tx2"/>
                </a:solidFill>
                <a:cs typeface="Calibri"/>
              </a:rPr>
              <a:t>Hinweise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Zum Teil sind mehrere Antworten richtig!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Je schwerer die Frage, desto mehr Zeit habt ihr zum Antworten!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E27F85B-30BB-4A98-AA9F-61FCDAB36436}"/>
              </a:ext>
            </a:extLst>
          </p:cNvPr>
          <p:cNvSpPr txBox="1"/>
          <p:nvPr/>
        </p:nvSpPr>
        <p:spPr>
          <a:xfrm>
            <a:off x="6396075" y="4189420"/>
            <a:ext cx="4356157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chemeClr val="tx2"/>
                </a:solidFill>
                <a:cs typeface="Calibri"/>
              </a:rPr>
              <a:t>Das Team mit den meisten Punkten gewinnt.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831486" y="2192387"/>
            <a:ext cx="389285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4 Kategorien, jeweils 4 Fragen</a:t>
            </a:r>
          </a:p>
          <a:p>
            <a:pPr marL="285750" indent="-285750">
              <a:spcAft>
                <a:spcPts val="600"/>
              </a:spcAft>
              <a:buFont typeface="Symbol" pitchFamily="2" charset="2"/>
              <a:buChar char="-"/>
            </a:pPr>
            <a:r>
              <a:rPr lang="de-DE" dirty="0">
                <a:solidFill>
                  <a:schemeClr val="tx2"/>
                </a:solidFill>
                <a:cs typeface="Calibri"/>
              </a:rPr>
              <a:t>Schwierigkeit steigt mit Punktzahl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BDA36EC-CB79-464D-9829-AB0B0DCC24AC}"/>
              </a:ext>
            </a:extLst>
          </p:cNvPr>
          <p:cNvSpPr txBox="1"/>
          <p:nvPr/>
        </p:nvSpPr>
        <p:spPr>
          <a:xfrm>
            <a:off x="6909934" y="2150408"/>
            <a:ext cx="191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Zum Quiz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990EE6E-2302-E80A-9F43-25FD70823D77}"/>
              </a:ext>
            </a:extLst>
          </p:cNvPr>
          <p:cNvSpPr txBox="1"/>
          <p:nvPr/>
        </p:nvSpPr>
        <p:spPr>
          <a:xfrm>
            <a:off x="705394" y="3768745"/>
            <a:ext cx="206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Spielablauf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06B51FE-E577-12C9-7EC4-4B93A4C8E904}"/>
              </a:ext>
            </a:extLst>
          </p:cNvPr>
          <p:cNvSpPr txBox="1"/>
          <p:nvPr/>
        </p:nvSpPr>
        <p:spPr>
          <a:xfrm>
            <a:off x="6396076" y="3720909"/>
            <a:ext cx="206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Ziel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9FFF679-3B07-3C8B-BC02-70FC78209303}"/>
              </a:ext>
            </a:extLst>
          </p:cNvPr>
          <p:cNvSpPr txBox="1"/>
          <p:nvPr/>
        </p:nvSpPr>
        <p:spPr>
          <a:xfrm>
            <a:off x="2939618" y="1669432"/>
            <a:ext cx="206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Aufbau</a:t>
            </a:r>
          </a:p>
        </p:txBody>
      </p:sp>
      <p:pic>
        <p:nvPicPr>
          <p:cNvPr id="30" name="Grafik 29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6B62F005-5CF6-B586-155E-0D3682858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755">
            <a:off x="119785" y="1692328"/>
            <a:ext cx="1566052" cy="1566052"/>
          </a:xfrm>
          <a:prstGeom prst="rect">
            <a:avLst/>
          </a:prstGeom>
        </p:spPr>
      </p:pic>
      <p:pic>
        <p:nvPicPr>
          <p:cNvPr id="19" name="Grafik 18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725A1357-C9DE-C699-00BE-CFAD0D8270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27" y="1306850"/>
            <a:ext cx="1790700" cy="17907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F89A044-C51A-8966-21B1-A17C995C66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17263" flipH="1">
            <a:off x="7459669" y="3022832"/>
            <a:ext cx="1077898" cy="986808"/>
          </a:xfrm>
          <a:prstGeom prst="rect">
            <a:avLst/>
          </a:prstGeom>
        </p:spPr>
      </p:pic>
      <p:pic>
        <p:nvPicPr>
          <p:cNvPr id="29" name="Grafik 28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BC718898-A8C7-0297-8AFD-90D6C11CDD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283">
            <a:off x="10856943" y="5798860"/>
            <a:ext cx="776285" cy="77628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DB6B8577-0B91-161D-2CF8-32BA0D60EA7C}"/>
              </a:ext>
            </a:extLst>
          </p:cNvPr>
          <p:cNvSpPr txBox="1"/>
          <p:nvPr/>
        </p:nvSpPr>
        <p:spPr>
          <a:xfrm>
            <a:off x="9149383" y="1596525"/>
            <a:ext cx="27682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800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Quiz Time</a:t>
            </a:r>
          </a:p>
        </p:txBody>
      </p:sp>
      <p:pic>
        <p:nvPicPr>
          <p:cNvPr id="32" name="Grafik 31" descr="Ein Bild, das Symbol, Grafiken, Schwarzweiß, Design enthält.&#10;&#10;KI-generierte Inhalte können fehlerhaft sein.">
            <a:extLst>
              <a:ext uri="{FF2B5EF4-FFF2-40B4-BE49-F238E27FC236}">
                <a16:creationId xmlns:a16="http://schemas.microsoft.com/office/drawing/2014/main" id="{4DAC8505-FE65-DDD2-1FEF-DD2857AADD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888">
            <a:off x="11176232" y="1668200"/>
            <a:ext cx="670384" cy="134076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BCD5CDD0-2B19-6DEB-EAE3-69FDCC5996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309" y="2111148"/>
            <a:ext cx="1231119" cy="123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3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hteck: abgerundete Ecken 14">
            <a:extLst>
              <a:ext uri="{FF2B5EF4-FFF2-40B4-BE49-F238E27FC236}">
                <a16:creationId xmlns:a16="http://schemas.microsoft.com/office/drawing/2014/main" id="{C0A8F192-8BB7-46DA-BF69-3F34733D8990}"/>
              </a:ext>
            </a:extLst>
          </p:cNvPr>
          <p:cNvSpPr/>
          <p:nvPr/>
        </p:nvSpPr>
        <p:spPr>
          <a:xfrm>
            <a:off x="2408507" y="1742462"/>
            <a:ext cx="6934200" cy="7213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Welches Gemüse hat </a:t>
            </a:r>
            <a:b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Deutschland wann Saison?</a:t>
            </a:r>
          </a:p>
        </p:txBody>
      </p:sp>
      <p:sp>
        <p:nvSpPr>
          <p:cNvPr id="2" name="Rechteck: abgerundete Ecken 5">
            <a:extLst>
              <a:ext uri="{FF2B5EF4-FFF2-40B4-BE49-F238E27FC236}">
                <a16:creationId xmlns:a16="http://schemas.microsoft.com/office/drawing/2014/main" id="{B2B6004C-0FEB-6E91-0234-C4E387E56B92}"/>
              </a:ext>
            </a:extLst>
          </p:cNvPr>
          <p:cNvSpPr/>
          <p:nvPr/>
        </p:nvSpPr>
        <p:spPr>
          <a:xfrm>
            <a:off x="2408507" y="3072766"/>
            <a:ext cx="2329259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Frühling</a:t>
            </a:r>
          </a:p>
        </p:txBody>
      </p:sp>
      <p:sp>
        <p:nvSpPr>
          <p:cNvPr id="3" name="Rechteck: abgerundete Ecken 7">
            <a:extLst>
              <a:ext uri="{FF2B5EF4-FFF2-40B4-BE49-F238E27FC236}">
                <a16:creationId xmlns:a16="http://schemas.microsoft.com/office/drawing/2014/main" id="{B0AB2A5B-96DA-9A66-16A9-7A9B3E5EBAAE}"/>
              </a:ext>
            </a:extLst>
          </p:cNvPr>
          <p:cNvSpPr/>
          <p:nvPr/>
        </p:nvSpPr>
        <p:spPr>
          <a:xfrm>
            <a:off x="2408507" y="3945171"/>
            <a:ext cx="2329259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Sommer</a:t>
            </a:r>
          </a:p>
        </p:txBody>
      </p:sp>
      <p:sp>
        <p:nvSpPr>
          <p:cNvPr id="4" name="Rechteck: abgerundete Ecken 9">
            <a:extLst>
              <a:ext uri="{FF2B5EF4-FFF2-40B4-BE49-F238E27FC236}">
                <a16:creationId xmlns:a16="http://schemas.microsoft.com/office/drawing/2014/main" id="{06B4EF52-7A70-34FB-4052-9ADC591BB1E3}"/>
              </a:ext>
            </a:extLst>
          </p:cNvPr>
          <p:cNvSpPr/>
          <p:nvPr/>
        </p:nvSpPr>
        <p:spPr>
          <a:xfrm>
            <a:off x="2422575" y="4824385"/>
            <a:ext cx="2329259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</a:p>
        </p:txBody>
      </p:sp>
      <p:sp>
        <p:nvSpPr>
          <p:cNvPr id="5" name="Rechteck: abgerundete Ecken 11">
            <a:extLst>
              <a:ext uri="{FF2B5EF4-FFF2-40B4-BE49-F238E27FC236}">
                <a16:creationId xmlns:a16="http://schemas.microsoft.com/office/drawing/2014/main" id="{8565847B-3BDD-72B5-069A-73AB182BFF0C}"/>
              </a:ext>
            </a:extLst>
          </p:cNvPr>
          <p:cNvSpPr/>
          <p:nvPr/>
        </p:nvSpPr>
        <p:spPr>
          <a:xfrm>
            <a:off x="2408507" y="5695535"/>
            <a:ext cx="2329258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6" name="Rechteck: abgerundete Ecken 6">
            <a:extLst>
              <a:ext uri="{FF2B5EF4-FFF2-40B4-BE49-F238E27FC236}">
                <a16:creationId xmlns:a16="http://schemas.microsoft.com/office/drawing/2014/main" id="{74A1408F-381C-41E4-B938-00813810FE47}"/>
              </a:ext>
            </a:extLst>
          </p:cNvPr>
          <p:cNvSpPr/>
          <p:nvPr/>
        </p:nvSpPr>
        <p:spPr>
          <a:xfrm>
            <a:off x="5790737" y="3072766"/>
            <a:ext cx="2420051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sp>
        <p:nvSpPr>
          <p:cNvPr id="7" name="Rechteck: abgerundete Ecken 8">
            <a:extLst>
              <a:ext uri="{FF2B5EF4-FFF2-40B4-BE49-F238E27FC236}">
                <a16:creationId xmlns:a16="http://schemas.microsoft.com/office/drawing/2014/main" id="{C72FF6B8-83B6-AF8F-E5CB-327F29A7EE0D}"/>
              </a:ext>
            </a:extLst>
          </p:cNvPr>
          <p:cNvSpPr/>
          <p:nvPr/>
        </p:nvSpPr>
        <p:spPr>
          <a:xfrm>
            <a:off x="6936432" y="3945171"/>
            <a:ext cx="2548712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Zucchini</a:t>
            </a:r>
          </a:p>
        </p:txBody>
      </p:sp>
      <p:sp>
        <p:nvSpPr>
          <p:cNvPr id="8" name="Rechteck: abgerundete Ecken 10">
            <a:extLst>
              <a:ext uri="{FF2B5EF4-FFF2-40B4-BE49-F238E27FC236}">
                <a16:creationId xmlns:a16="http://schemas.microsoft.com/office/drawing/2014/main" id="{A52DB48B-E080-05BE-9F7E-9FF4600A3CB4}"/>
              </a:ext>
            </a:extLst>
          </p:cNvPr>
          <p:cNvSpPr/>
          <p:nvPr/>
        </p:nvSpPr>
        <p:spPr>
          <a:xfrm>
            <a:off x="5790737" y="4824385"/>
            <a:ext cx="2548712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Kürbis</a:t>
            </a:r>
          </a:p>
        </p:txBody>
      </p:sp>
      <p:sp>
        <p:nvSpPr>
          <p:cNvPr id="9" name="Rechteck: abgerundete Ecken 12">
            <a:extLst>
              <a:ext uri="{FF2B5EF4-FFF2-40B4-BE49-F238E27FC236}">
                <a16:creationId xmlns:a16="http://schemas.microsoft.com/office/drawing/2014/main" id="{A2BD4D1C-DEAA-A43A-F0DA-D1009661139B}"/>
              </a:ext>
            </a:extLst>
          </p:cNvPr>
          <p:cNvSpPr/>
          <p:nvPr/>
        </p:nvSpPr>
        <p:spPr>
          <a:xfrm>
            <a:off x="6936432" y="5695535"/>
            <a:ext cx="2548712" cy="5010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Grünkohl</a:t>
            </a:r>
          </a:p>
        </p:txBody>
      </p:sp>
      <p:pic>
        <p:nvPicPr>
          <p:cNvPr id="10" name="Grafik 9" descr="Ein Bild, das Gemüse, Kreuzblütlergemüse, Blattgemüse, Gemüsekohl enthält.&#10;&#10;KI-generierte Inhalte können fehlerhaft sein.">
            <a:extLst>
              <a:ext uri="{FF2B5EF4-FFF2-40B4-BE49-F238E27FC236}">
                <a16:creationId xmlns:a16="http://schemas.microsoft.com/office/drawing/2014/main" id="{A6554BF8-5100-DB1D-4A92-2C43F46C1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12" y="5363976"/>
            <a:ext cx="860969" cy="1105485"/>
          </a:xfrm>
          <a:prstGeom prst="rect">
            <a:avLst/>
          </a:prstGeom>
        </p:spPr>
      </p:pic>
      <p:pic>
        <p:nvPicPr>
          <p:cNvPr id="12" name="Grafik 11" descr="Ein Bild, das Spargel, Gemüse, Essen enthält.&#10;&#10;KI-generierte Inhalte können fehlerhaft sein.">
            <a:extLst>
              <a:ext uri="{FF2B5EF4-FFF2-40B4-BE49-F238E27FC236}">
                <a16:creationId xmlns:a16="http://schemas.microsoft.com/office/drawing/2014/main" id="{3ABD9C94-C40B-1109-FA8F-C20396E0A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94" y="2747405"/>
            <a:ext cx="800627" cy="1072840"/>
          </a:xfrm>
          <a:prstGeom prst="rect">
            <a:avLst/>
          </a:prstGeom>
        </p:spPr>
      </p:pic>
      <p:pic>
        <p:nvPicPr>
          <p:cNvPr id="14" name="Grafik 13" descr="Ein Bild, das Naturkost, Produkt, Lokale Speisen, Frucht enthält.&#10;&#10;KI-generierte Inhalte können fehlerhaft sein.">
            <a:extLst>
              <a:ext uri="{FF2B5EF4-FFF2-40B4-BE49-F238E27FC236}">
                <a16:creationId xmlns:a16="http://schemas.microsoft.com/office/drawing/2014/main" id="{3A35D47D-AEF4-0FA4-A9D8-46D3BA172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94" y="4482954"/>
            <a:ext cx="1071683" cy="1071683"/>
          </a:xfrm>
          <a:prstGeom prst="rect">
            <a:avLst/>
          </a:prstGeom>
        </p:spPr>
      </p:pic>
      <p:pic>
        <p:nvPicPr>
          <p:cNvPr id="29" name="Grafik 28" descr="Ein Bild, das Gemüse, Produkt, Naturkost, vegane Ernährung enthält.&#10;&#10;KI-generierte Inhalte können fehlerhaft sein.">
            <a:extLst>
              <a:ext uri="{FF2B5EF4-FFF2-40B4-BE49-F238E27FC236}">
                <a16:creationId xmlns:a16="http://schemas.microsoft.com/office/drawing/2014/main" id="{3FC6FE3B-6FBC-C7AB-B04B-F1985B5477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06" y="3728491"/>
            <a:ext cx="925110" cy="897973"/>
          </a:xfrm>
          <a:prstGeom prst="rect">
            <a:avLst/>
          </a:prstGeom>
        </p:spPr>
      </p:pic>
      <p:pic>
        <p:nvPicPr>
          <p:cNvPr id="36" name="Grafik 35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174604FC-D1B6-FB71-FF71-0906B3F95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6" y="3058623"/>
            <a:ext cx="1451376" cy="721394"/>
          </a:xfrm>
          <a:prstGeom prst="rect">
            <a:avLst/>
          </a:prstGeom>
        </p:spPr>
      </p:pic>
      <p:pic>
        <p:nvPicPr>
          <p:cNvPr id="40" name="Grafik 39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409B8C14-9DD9-3A1C-DD31-2B121CC9B4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983">
            <a:off x="4630397" y="3666221"/>
            <a:ext cx="1999946" cy="999974"/>
          </a:xfrm>
          <a:prstGeom prst="rect">
            <a:avLst/>
          </a:prstGeom>
        </p:spPr>
      </p:pic>
      <p:pic>
        <p:nvPicPr>
          <p:cNvPr id="41" name="Grafik 40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9431DB06-56A1-0DDE-DA41-52732DB5A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983">
            <a:off x="4605259" y="5384795"/>
            <a:ext cx="1999946" cy="999974"/>
          </a:xfrm>
          <a:prstGeom prst="rect">
            <a:avLst/>
          </a:prstGeom>
        </p:spPr>
      </p:pic>
      <p:pic>
        <p:nvPicPr>
          <p:cNvPr id="42" name="Grafik 41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B039D39E-1CE1-813A-2508-474CC8A541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6" y="4789095"/>
            <a:ext cx="1451376" cy="7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31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7600" y="2520000"/>
            <a:ext cx="8474708" cy="909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bedeutet „saisonal essen“?</a:t>
            </a:r>
          </a:p>
        </p:txBody>
      </p:sp>
      <p:sp>
        <p:nvSpPr>
          <p:cNvPr id="29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084730"/>
            <a:ext cx="3608954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Immer das Gleiche essen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5868874" y="4084730"/>
            <a:ext cx="3608954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Lebensmittel essen, wenn sie bei uns wachsen</a:t>
            </a:r>
          </a:p>
        </p:txBody>
      </p:sp>
      <p:sp>
        <p:nvSpPr>
          <p:cNvPr id="31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171746"/>
            <a:ext cx="3608954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Essen, das gerade </a:t>
            </a:r>
          </a:p>
          <a:p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Angebot ist</a:t>
            </a:r>
          </a:p>
        </p:txBody>
      </p:sp>
      <p:sp>
        <p:nvSpPr>
          <p:cNvPr id="32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5868874" y="5171746"/>
            <a:ext cx="3608954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Essen, das man im Urlaub gegessen hat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835E344-5536-C3E5-1958-2807716A3C78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8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826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826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449661"/>
            <a:ext cx="8555584" cy="16159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Nennt 4 Tipps, wie ihr </a:t>
            </a:r>
          </a:p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klimafreundlich einkaufen könnt. </a:t>
            </a:r>
          </a:p>
        </p:txBody>
      </p:sp>
      <p:sp>
        <p:nvSpPr>
          <p:cNvPr id="3" name="Ellipse 1">
            <a:extLst>
              <a:ext uri="{FF2B5EF4-FFF2-40B4-BE49-F238E27FC236}">
                <a16:creationId xmlns:a16="http://schemas.microsoft.com/office/drawing/2014/main" id="{E89932E6-5413-4BF2-3130-A5B8EB15C97A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: abgerundete Ecken 5">
            <a:extLst>
              <a:ext uri="{FF2B5EF4-FFF2-40B4-BE49-F238E27FC236}">
                <a16:creationId xmlns:a16="http://schemas.microsoft.com/office/drawing/2014/main" id="{E2810D79-61EA-A9E8-57C9-8BF280A122DB}"/>
              </a:ext>
            </a:extLst>
          </p:cNvPr>
          <p:cNvSpPr/>
          <p:nvPr/>
        </p:nvSpPr>
        <p:spPr>
          <a:xfrm>
            <a:off x="1001754" y="4203432"/>
            <a:ext cx="7088146" cy="20532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</p:txBody>
      </p:sp>
      <p:pic>
        <p:nvPicPr>
          <p:cNvPr id="5" name="Grafik 4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77F8E0E2-710F-14B5-359C-A9C52C6AE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022" y="3994132"/>
            <a:ext cx="1854169" cy="14208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75980C9-F463-F3D7-C5D7-ED3FBC826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1927" y="4782574"/>
            <a:ext cx="1420858" cy="14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hlinkClick r:id="rId3" action="ppaction://hlinksldjump"/>
            <a:extLst>
              <a:ext uri="{FF2B5EF4-FFF2-40B4-BE49-F238E27FC236}">
                <a16:creationId xmlns:a16="http://schemas.microsoft.com/office/drawing/2014/main" id="{27EFB076-74C4-416E-8D10-A48E6239EB65}"/>
              </a:ext>
            </a:extLst>
          </p:cNvPr>
          <p:cNvSpPr txBox="1"/>
          <p:nvPr/>
        </p:nvSpPr>
        <p:spPr>
          <a:xfrm>
            <a:off x="2226457" y="2131169"/>
            <a:ext cx="7739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dirty="0"/>
              <a:t>Danke für eure Teilnahme!</a:t>
            </a:r>
          </a:p>
        </p:txBody>
      </p:sp>
      <p:pic>
        <p:nvPicPr>
          <p:cNvPr id="2" name="Grafik 1" descr="Ein Bild, das Fastfood, Essen, Backwaren, Snack enthält.&#10;&#10;KI-generierte Inhalte können fehlerhaft sein.">
            <a:extLst>
              <a:ext uri="{FF2B5EF4-FFF2-40B4-BE49-F238E27FC236}">
                <a16:creationId xmlns:a16="http://schemas.microsoft.com/office/drawing/2014/main" id="{9E1ECE73-5C28-C1BE-39FB-D19AE0CCB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69" y="2903529"/>
            <a:ext cx="1582712" cy="18065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8ACF6F-62ED-4154-7344-E21839F63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35100" y="1770733"/>
            <a:ext cx="1582713" cy="29393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FBBB339-22C8-ED30-0125-D8C4F077F7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3616" y="2892111"/>
            <a:ext cx="1764890" cy="17648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E74BBF-C24E-EC49-2A8B-63FC422ADB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r="1282"/>
          <a:stretch>
            <a:fillRect/>
          </a:stretch>
        </p:blipFill>
        <p:spPr>
          <a:xfrm>
            <a:off x="8561543" y="3240395"/>
            <a:ext cx="2808000" cy="1364073"/>
          </a:xfrm>
          <a:prstGeom prst="rect">
            <a:avLst/>
          </a:prstGeom>
        </p:spPr>
      </p:pic>
      <p:pic>
        <p:nvPicPr>
          <p:cNvPr id="9" name="Grafik 8" descr="Ein Bild, das Clipart, Grafiken, Silhouette, Design enthält.&#10;&#10;KI-generierte Inhalte können fehlerhaft sein.">
            <a:extLst>
              <a:ext uri="{FF2B5EF4-FFF2-40B4-BE49-F238E27FC236}">
                <a16:creationId xmlns:a16="http://schemas.microsoft.com/office/drawing/2014/main" id="{DC087E72-02AC-3D83-875B-7989C66DB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907" flipH="1">
            <a:off x="9231062" y="1550735"/>
            <a:ext cx="1031920" cy="1031920"/>
          </a:xfrm>
          <a:prstGeom prst="rect">
            <a:avLst/>
          </a:prstGeom>
        </p:spPr>
      </p:pic>
      <p:pic>
        <p:nvPicPr>
          <p:cNvPr id="11" name="Grafik 10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FF001E32-3F71-90BF-495D-EB33560A0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283">
            <a:off x="558337" y="1539720"/>
            <a:ext cx="1053950" cy="1053950"/>
          </a:xfrm>
          <a:prstGeom prst="rect">
            <a:avLst/>
          </a:prstGeom>
        </p:spPr>
      </p:pic>
      <p:pic>
        <p:nvPicPr>
          <p:cNvPr id="12" name="Grafik 11" descr="Ein Bild, das Kreativität, Silhouette enthält.&#10;&#10;KI-generierte Inhalte können fehlerhaft sein.">
            <a:extLst>
              <a:ext uri="{FF2B5EF4-FFF2-40B4-BE49-F238E27FC236}">
                <a16:creationId xmlns:a16="http://schemas.microsoft.com/office/drawing/2014/main" id="{F21081D1-C3E5-9E26-FBDC-2BBB891C30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1618" y="1646339"/>
            <a:ext cx="990141" cy="159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32E2C2A2-263C-C1E1-8EED-F0D44EC032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8553" y="1338440"/>
            <a:ext cx="2773172" cy="498744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6FD6AB2-5B6C-E65D-5BB3-057869F6365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965" y="1338440"/>
            <a:ext cx="2773172" cy="498744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A98B62C-F974-1A1F-897A-EDEF17AF8EB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1925" y="1351140"/>
            <a:ext cx="2773172" cy="4987440"/>
          </a:xfrm>
          <a:prstGeom prst="rect">
            <a:avLst/>
          </a:prstGeom>
        </p:spPr>
      </p:pic>
      <p:pic>
        <p:nvPicPr>
          <p:cNvPr id="13" name="Grafik 12" descr="Ein Bild, das Rechteck, Bilderrahmen, Quadrat, Rahmen enthält.&#10;&#10;KI-generierte Inhalte können fehlerhaft sein.">
            <a:extLst>
              <a:ext uri="{FF2B5EF4-FFF2-40B4-BE49-F238E27FC236}">
                <a16:creationId xmlns:a16="http://schemas.microsoft.com/office/drawing/2014/main" id="{60D2F24C-9715-D095-D9BE-255137021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2" y="1338440"/>
            <a:ext cx="2766237" cy="4987440"/>
          </a:xfrm>
          <a:prstGeom prst="rect">
            <a:avLst/>
          </a:prstGeom>
        </p:spPr>
      </p:pic>
      <p:sp>
        <p:nvSpPr>
          <p:cNvPr id="41" name="Rechteck: abgerundete Ecken 40">
            <a:hlinkClick r:id="rId7" action="ppaction://hlinksldjump" tooltip="1"/>
            <a:extLst>
              <a:ext uri="{FF2B5EF4-FFF2-40B4-BE49-F238E27FC236}">
                <a16:creationId xmlns:a16="http://schemas.microsoft.com/office/drawing/2014/main" id="{F42D337A-CA16-4E92-88E2-CFC4302A8E2D}"/>
              </a:ext>
            </a:extLst>
          </p:cNvPr>
          <p:cNvSpPr>
            <a:spLocks noChangeAspect="1"/>
          </p:cNvSpPr>
          <p:nvPr/>
        </p:nvSpPr>
        <p:spPr>
          <a:xfrm>
            <a:off x="3559068" y="2707501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915095 w 2291024"/>
              <a:gd name="csY2" fmla="*/ 0 h 720000"/>
              <a:gd name="csX3" fmla="*/ 1470190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54480 w 2291024"/>
              <a:gd name="csY8" fmla="*/ 720000 h 720000"/>
              <a:gd name="csX9" fmla="*/ 899385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1169" y="173286"/>
                  <a:pt x="181610" y="31474"/>
                  <a:pt x="360000" y="0"/>
                </a:cubicBezTo>
                <a:cubicBezTo>
                  <a:pt x="627870" y="-13516"/>
                  <a:pt x="676201" y="9621"/>
                  <a:pt x="915095" y="0"/>
                </a:cubicBezTo>
                <a:cubicBezTo>
                  <a:pt x="1153990" y="-9621"/>
                  <a:pt x="1204998" y="6195"/>
                  <a:pt x="1470190" y="0"/>
                </a:cubicBezTo>
                <a:cubicBezTo>
                  <a:pt x="1735383" y="-6195"/>
                  <a:pt x="1834644" y="10008"/>
                  <a:pt x="1931024" y="0"/>
                </a:cubicBezTo>
                <a:cubicBezTo>
                  <a:pt x="2111290" y="-27741"/>
                  <a:pt x="2281750" y="196089"/>
                  <a:pt x="2291024" y="360000"/>
                </a:cubicBezTo>
                <a:lnTo>
                  <a:pt x="2291024" y="360000"/>
                </a:lnTo>
                <a:cubicBezTo>
                  <a:pt x="2280929" y="528454"/>
                  <a:pt x="2147633" y="716387"/>
                  <a:pt x="1931024" y="720000"/>
                </a:cubicBezTo>
                <a:cubicBezTo>
                  <a:pt x="1754800" y="737970"/>
                  <a:pt x="1619516" y="698244"/>
                  <a:pt x="1454480" y="720000"/>
                </a:cubicBezTo>
                <a:cubicBezTo>
                  <a:pt x="1289444" y="741756"/>
                  <a:pt x="1079119" y="721491"/>
                  <a:pt x="899385" y="720000"/>
                </a:cubicBezTo>
                <a:cubicBezTo>
                  <a:pt x="719651" y="718509"/>
                  <a:pt x="493828" y="740013"/>
                  <a:pt x="360000" y="720000"/>
                </a:cubicBezTo>
                <a:cubicBezTo>
                  <a:pt x="172148" y="741723"/>
                  <a:pt x="-9727" y="563952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27474" y="-8510"/>
                  <a:pt x="762822" y="-27750"/>
                  <a:pt x="915095" y="0"/>
                </a:cubicBezTo>
                <a:cubicBezTo>
                  <a:pt x="1067369" y="27750"/>
                  <a:pt x="1173940" y="22083"/>
                  <a:pt x="1423060" y="0"/>
                </a:cubicBezTo>
                <a:cubicBezTo>
                  <a:pt x="1672181" y="-22083"/>
                  <a:pt x="1699541" y="4526"/>
                  <a:pt x="1931024" y="0"/>
                </a:cubicBezTo>
                <a:cubicBezTo>
                  <a:pt x="2124618" y="-16843"/>
                  <a:pt x="2300903" y="124621"/>
                  <a:pt x="2291024" y="360000"/>
                </a:cubicBezTo>
                <a:lnTo>
                  <a:pt x="2291024" y="360000"/>
                </a:lnTo>
                <a:cubicBezTo>
                  <a:pt x="2269742" y="544869"/>
                  <a:pt x="2143253" y="698184"/>
                  <a:pt x="1931024" y="720000"/>
                </a:cubicBezTo>
                <a:cubicBezTo>
                  <a:pt x="1776526" y="716398"/>
                  <a:pt x="1555635" y="721850"/>
                  <a:pt x="1375929" y="720000"/>
                </a:cubicBezTo>
                <a:cubicBezTo>
                  <a:pt x="1196223" y="718150"/>
                  <a:pt x="1005146" y="732132"/>
                  <a:pt x="883675" y="720000"/>
                </a:cubicBezTo>
                <a:cubicBezTo>
                  <a:pt x="762204" y="707868"/>
                  <a:pt x="595902" y="742418"/>
                  <a:pt x="360000" y="720000"/>
                </a:cubicBezTo>
                <a:cubicBezTo>
                  <a:pt x="168677" y="726134"/>
                  <a:pt x="27637" y="599964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49" name="Rechteck: abgerundete Ecken 48">
            <a:hlinkClick r:id="rId8" action="ppaction://hlinksldjump" tooltip="1"/>
            <a:extLst>
              <a:ext uri="{FF2B5EF4-FFF2-40B4-BE49-F238E27FC236}">
                <a16:creationId xmlns:a16="http://schemas.microsoft.com/office/drawing/2014/main" id="{F19F2A0A-B28A-4C79-A8B7-E634CE66A8CD}"/>
              </a:ext>
            </a:extLst>
          </p:cNvPr>
          <p:cNvSpPr/>
          <p:nvPr/>
        </p:nvSpPr>
        <p:spPr>
          <a:xfrm>
            <a:off x="3559068" y="3551700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99385 w 2291024"/>
              <a:gd name="csY2" fmla="*/ 0 h 720000"/>
              <a:gd name="csX3" fmla="*/ 1407349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38770 w 2291024"/>
              <a:gd name="csY8" fmla="*/ 720000 h 720000"/>
              <a:gd name="csX9" fmla="*/ 962226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11768" y="157486"/>
                  <a:pt x="141390" y="-10581"/>
                  <a:pt x="360000" y="0"/>
                </a:cubicBezTo>
                <a:cubicBezTo>
                  <a:pt x="489560" y="-14800"/>
                  <a:pt x="775075" y="12850"/>
                  <a:pt x="899385" y="0"/>
                </a:cubicBezTo>
                <a:cubicBezTo>
                  <a:pt x="1023696" y="-12850"/>
                  <a:pt x="1218227" y="-154"/>
                  <a:pt x="1407349" y="0"/>
                </a:cubicBezTo>
                <a:cubicBezTo>
                  <a:pt x="1596471" y="154"/>
                  <a:pt x="1738435" y="8086"/>
                  <a:pt x="1931024" y="0"/>
                </a:cubicBezTo>
                <a:cubicBezTo>
                  <a:pt x="2115564" y="28889"/>
                  <a:pt x="2275822" y="170147"/>
                  <a:pt x="2291024" y="360000"/>
                </a:cubicBezTo>
                <a:lnTo>
                  <a:pt x="2291024" y="360000"/>
                </a:lnTo>
                <a:cubicBezTo>
                  <a:pt x="2302028" y="556486"/>
                  <a:pt x="2134967" y="723640"/>
                  <a:pt x="1931024" y="720000"/>
                </a:cubicBezTo>
                <a:cubicBezTo>
                  <a:pt x="1698556" y="699414"/>
                  <a:pt x="1669055" y="723196"/>
                  <a:pt x="1438770" y="720000"/>
                </a:cubicBezTo>
                <a:cubicBezTo>
                  <a:pt x="1208485" y="716804"/>
                  <a:pt x="1088276" y="730847"/>
                  <a:pt x="962226" y="720000"/>
                </a:cubicBezTo>
                <a:cubicBezTo>
                  <a:pt x="836176" y="709153"/>
                  <a:pt x="524309" y="720319"/>
                  <a:pt x="360000" y="720000"/>
                </a:cubicBezTo>
                <a:cubicBezTo>
                  <a:pt x="153513" y="719214"/>
                  <a:pt x="-13575" y="565641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18109" y="163327"/>
                  <a:pt x="138933" y="-29928"/>
                  <a:pt x="360000" y="0"/>
                </a:cubicBezTo>
                <a:cubicBezTo>
                  <a:pt x="482773" y="-3392"/>
                  <a:pt x="719284" y="-12202"/>
                  <a:pt x="852254" y="0"/>
                </a:cubicBezTo>
                <a:cubicBezTo>
                  <a:pt x="985224" y="12202"/>
                  <a:pt x="1208623" y="-16684"/>
                  <a:pt x="1360219" y="0"/>
                </a:cubicBezTo>
                <a:cubicBezTo>
                  <a:pt x="1511815" y="16684"/>
                  <a:pt x="1744892" y="22629"/>
                  <a:pt x="1931024" y="0"/>
                </a:cubicBezTo>
                <a:cubicBezTo>
                  <a:pt x="2144625" y="44957"/>
                  <a:pt x="2292541" y="206114"/>
                  <a:pt x="2291024" y="360000"/>
                </a:cubicBezTo>
                <a:lnTo>
                  <a:pt x="2291024" y="360000"/>
                </a:lnTo>
                <a:cubicBezTo>
                  <a:pt x="2297791" y="585332"/>
                  <a:pt x="2137535" y="724950"/>
                  <a:pt x="1931024" y="720000"/>
                </a:cubicBezTo>
                <a:cubicBezTo>
                  <a:pt x="1797315" y="712138"/>
                  <a:pt x="1588094" y="721656"/>
                  <a:pt x="1375929" y="720000"/>
                </a:cubicBezTo>
                <a:cubicBezTo>
                  <a:pt x="1163765" y="718344"/>
                  <a:pt x="1009382" y="742658"/>
                  <a:pt x="836544" y="720000"/>
                </a:cubicBezTo>
                <a:cubicBezTo>
                  <a:pt x="663707" y="697342"/>
                  <a:pt x="563775" y="697394"/>
                  <a:pt x="360000" y="720000"/>
                </a:cubicBezTo>
                <a:cubicBezTo>
                  <a:pt x="148184" y="719026"/>
                  <a:pt x="-538" y="527832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21418858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50" name="Rechteck: abgerundete Ecken 49">
            <a:hlinkClick r:id="rId9" action="ppaction://hlinksldjump" tooltip="1"/>
            <a:extLst>
              <a:ext uri="{FF2B5EF4-FFF2-40B4-BE49-F238E27FC236}">
                <a16:creationId xmlns:a16="http://schemas.microsoft.com/office/drawing/2014/main" id="{CFAB128E-430D-40A0-8673-A726DF30909F}"/>
              </a:ext>
            </a:extLst>
          </p:cNvPr>
          <p:cNvSpPr/>
          <p:nvPr/>
        </p:nvSpPr>
        <p:spPr>
          <a:xfrm>
            <a:off x="3559068" y="4425794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52254 w 2291024"/>
              <a:gd name="csY2" fmla="*/ 0 h 720000"/>
              <a:gd name="csX3" fmla="*/ 1328798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54480 w 2291024"/>
              <a:gd name="csY8" fmla="*/ 720000 h 720000"/>
              <a:gd name="csX9" fmla="*/ 962226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5705" y="156208"/>
                  <a:pt x="134295" y="-21667"/>
                  <a:pt x="360000" y="0"/>
                </a:cubicBezTo>
                <a:cubicBezTo>
                  <a:pt x="537785" y="-1993"/>
                  <a:pt x="612361" y="16151"/>
                  <a:pt x="852254" y="0"/>
                </a:cubicBezTo>
                <a:cubicBezTo>
                  <a:pt x="1092147" y="-16151"/>
                  <a:pt x="1125539" y="-23510"/>
                  <a:pt x="1328798" y="0"/>
                </a:cubicBezTo>
                <a:cubicBezTo>
                  <a:pt x="1532057" y="23510"/>
                  <a:pt x="1633305" y="17613"/>
                  <a:pt x="1931024" y="0"/>
                </a:cubicBezTo>
                <a:cubicBezTo>
                  <a:pt x="2143179" y="8617"/>
                  <a:pt x="2256083" y="167719"/>
                  <a:pt x="2291024" y="360000"/>
                </a:cubicBezTo>
                <a:lnTo>
                  <a:pt x="2291024" y="360000"/>
                </a:lnTo>
                <a:cubicBezTo>
                  <a:pt x="2296704" y="555486"/>
                  <a:pt x="2111121" y="691642"/>
                  <a:pt x="1931024" y="720000"/>
                </a:cubicBezTo>
                <a:cubicBezTo>
                  <a:pt x="1814252" y="731023"/>
                  <a:pt x="1596939" y="739601"/>
                  <a:pt x="1454480" y="720000"/>
                </a:cubicBezTo>
                <a:cubicBezTo>
                  <a:pt x="1312021" y="700399"/>
                  <a:pt x="1067577" y="711066"/>
                  <a:pt x="962226" y="720000"/>
                </a:cubicBezTo>
                <a:cubicBezTo>
                  <a:pt x="856875" y="728934"/>
                  <a:pt x="596414" y="699160"/>
                  <a:pt x="360000" y="720000"/>
                </a:cubicBezTo>
                <a:cubicBezTo>
                  <a:pt x="149198" y="699946"/>
                  <a:pt x="-840" y="523936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13528" y="161622"/>
                  <a:pt x="145994" y="-6225"/>
                  <a:pt x="360000" y="0"/>
                </a:cubicBezTo>
                <a:cubicBezTo>
                  <a:pt x="549376" y="-1605"/>
                  <a:pt x="673839" y="14558"/>
                  <a:pt x="852254" y="0"/>
                </a:cubicBezTo>
                <a:cubicBezTo>
                  <a:pt x="1030669" y="-14558"/>
                  <a:pt x="1290280" y="-281"/>
                  <a:pt x="1407349" y="0"/>
                </a:cubicBezTo>
                <a:cubicBezTo>
                  <a:pt x="1524419" y="281"/>
                  <a:pt x="1695015" y="16868"/>
                  <a:pt x="1931024" y="0"/>
                </a:cubicBezTo>
                <a:cubicBezTo>
                  <a:pt x="2122614" y="-7006"/>
                  <a:pt x="2339926" y="156285"/>
                  <a:pt x="2291024" y="360000"/>
                </a:cubicBezTo>
                <a:lnTo>
                  <a:pt x="2291024" y="360000"/>
                </a:lnTo>
                <a:cubicBezTo>
                  <a:pt x="2311129" y="555773"/>
                  <a:pt x="2113014" y="715532"/>
                  <a:pt x="1931024" y="720000"/>
                </a:cubicBezTo>
                <a:cubicBezTo>
                  <a:pt x="1804154" y="716500"/>
                  <a:pt x="1554411" y="736879"/>
                  <a:pt x="1375929" y="720000"/>
                </a:cubicBezTo>
                <a:cubicBezTo>
                  <a:pt x="1197448" y="703121"/>
                  <a:pt x="976231" y="724959"/>
                  <a:pt x="867964" y="720000"/>
                </a:cubicBezTo>
                <a:cubicBezTo>
                  <a:pt x="759698" y="715041"/>
                  <a:pt x="513883" y="728196"/>
                  <a:pt x="360000" y="720000"/>
                </a:cubicBezTo>
                <a:cubicBezTo>
                  <a:pt x="132398" y="724115"/>
                  <a:pt x="11828" y="562019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0582365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51" name="Rechteck: abgerundete Ecken 50">
            <a:hlinkClick r:id="rId10" action="ppaction://hlinksldjump" tooltip="1"/>
            <a:extLst>
              <a:ext uri="{FF2B5EF4-FFF2-40B4-BE49-F238E27FC236}">
                <a16:creationId xmlns:a16="http://schemas.microsoft.com/office/drawing/2014/main" id="{9869270C-967E-454C-9F15-F96768E6AC49}"/>
              </a:ext>
            </a:extLst>
          </p:cNvPr>
          <p:cNvSpPr/>
          <p:nvPr/>
        </p:nvSpPr>
        <p:spPr>
          <a:xfrm>
            <a:off x="3559067" y="5267540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36544 w 2291024"/>
              <a:gd name="csY2" fmla="*/ 0 h 720000"/>
              <a:gd name="csX3" fmla="*/ 1360219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375929 w 2291024"/>
              <a:gd name="csY8" fmla="*/ 720000 h 720000"/>
              <a:gd name="csX9" fmla="*/ 883675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18515" y="167090"/>
                  <a:pt x="125505" y="-1983"/>
                  <a:pt x="360000" y="0"/>
                </a:cubicBezTo>
                <a:cubicBezTo>
                  <a:pt x="578463" y="-11847"/>
                  <a:pt x="601600" y="11189"/>
                  <a:pt x="836544" y="0"/>
                </a:cubicBezTo>
                <a:cubicBezTo>
                  <a:pt x="1071488" y="-11189"/>
                  <a:pt x="1125566" y="62"/>
                  <a:pt x="1360219" y="0"/>
                </a:cubicBezTo>
                <a:cubicBezTo>
                  <a:pt x="1594873" y="-62"/>
                  <a:pt x="1732544" y="10728"/>
                  <a:pt x="1931024" y="0"/>
                </a:cubicBezTo>
                <a:cubicBezTo>
                  <a:pt x="2125510" y="-9749"/>
                  <a:pt x="2299851" y="145969"/>
                  <a:pt x="2291024" y="360000"/>
                </a:cubicBezTo>
                <a:lnTo>
                  <a:pt x="2291024" y="360000"/>
                </a:lnTo>
                <a:cubicBezTo>
                  <a:pt x="2299590" y="550143"/>
                  <a:pt x="2143874" y="744701"/>
                  <a:pt x="1931024" y="720000"/>
                </a:cubicBezTo>
                <a:cubicBezTo>
                  <a:pt x="1680040" y="708892"/>
                  <a:pt x="1647229" y="705221"/>
                  <a:pt x="1375929" y="720000"/>
                </a:cubicBezTo>
                <a:cubicBezTo>
                  <a:pt x="1104630" y="734779"/>
                  <a:pt x="1126081" y="718453"/>
                  <a:pt x="883675" y="720000"/>
                </a:cubicBezTo>
                <a:cubicBezTo>
                  <a:pt x="641269" y="721547"/>
                  <a:pt x="469280" y="736688"/>
                  <a:pt x="360000" y="720000"/>
                </a:cubicBezTo>
                <a:cubicBezTo>
                  <a:pt x="175195" y="708475"/>
                  <a:pt x="-7567" y="564129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5466" y="157514"/>
                  <a:pt x="147333" y="33386"/>
                  <a:pt x="360000" y="0"/>
                </a:cubicBezTo>
                <a:cubicBezTo>
                  <a:pt x="549460" y="20830"/>
                  <a:pt x="761010" y="-1771"/>
                  <a:pt x="867964" y="0"/>
                </a:cubicBezTo>
                <a:cubicBezTo>
                  <a:pt x="974918" y="1771"/>
                  <a:pt x="1278906" y="5178"/>
                  <a:pt x="1423060" y="0"/>
                </a:cubicBezTo>
                <a:cubicBezTo>
                  <a:pt x="1567214" y="-5178"/>
                  <a:pt x="1749611" y="-12157"/>
                  <a:pt x="1931024" y="0"/>
                </a:cubicBezTo>
                <a:cubicBezTo>
                  <a:pt x="2122742" y="-37444"/>
                  <a:pt x="2308066" y="203847"/>
                  <a:pt x="2291024" y="360000"/>
                </a:cubicBezTo>
                <a:lnTo>
                  <a:pt x="2291024" y="360000"/>
                </a:lnTo>
                <a:cubicBezTo>
                  <a:pt x="2270864" y="561581"/>
                  <a:pt x="2125044" y="709703"/>
                  <a:pt x="1931024" y="720000"/>
                </a:cubicBezTo>
                <a:cubicBezTo>
                  <a:pt x="1819564" y="716753"/>
                  <a:pt x="1602583" y="698455"/>
                  <a:pt x="1407349" y="720000"/>
                </a:cubicBezTo>
                <a:cubicBezTo>
                  <a:pt x="1212115" y="741545"/>
                  <a:pt x="1061064" y="722893"/>
                  <a:pt x="883675" y="720000"/>
                </a:cubicBezTo>
                <a:cubicBezTo>
                  <a:pt x="706286" y="717107"/>
                  <a:pt x="572087" y="696801"/>
                  <a:pt x="360000" y="720000"/>
                </a:cubicBezTo>
                <a:cubicBezTo>
                  <a:pt x="155963" y="764091"/>
                  <a:pt x="-29613" y="569547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 w="12700"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363628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2" name="Rechteck: abgerundete Ecken 41">
            <a:hlinkClick r:id="rId11" action="ppaction://hlinksldjump" tooltip="1"/>
            <a:extLst>
              <a:ext uri="{FF2B5EF4-FFF2-40B4-BE49-F238E27FC236}">
                <a16:creationId xmlns:a16="http://schemas.microsoft.com/office/drawing/2014/main" id="{D0414B4D-6A16-488C-BF92-488F734E41E6}"/>
              </a:ext>
            </a:extLst>
          </p:cNvPr>
          <p:cNvSpPr/>
          <p:nvPr/>
        </p:nvSpPr>
        <p:spPr>
          <a:xfrm>
            <a:off x="6384606" y="2683222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52254 w 2291024"/>
              <a:gd name="csY2" fmla="*/ 0 h 720000"/>
              <a:gd name="csX3" fmla="*/ 1391639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07349 w 2291024"/>
              <a:gd name="csY8" fmla="*/ 720000 h 720000"/>
              <a:gd name="csX9" fmla="*/ 852254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34766" y="147294"/>
                  <a:pt x="159365" y="-14366"/>
                  <a:pt x="360000" y="0"/>
                </a:cubicBezTo>
                <a:cubicBezTo>
                  <a:pt x="585641" y="-6411"/>
                  <a:pt x="655160" y="16894"/>
                  <a:pt x="852254" y="0"/>
                </a:cubicBezTo>
                <a:cubicBezTo>
                  <a:pt x="1049348" y="-16894"/>
                  <a:pt x="1180275" y="9505"/>
                  <a:pt x="1391639" y="0"/>
                </a:cubicBezTo>
                <a:cubicBezTo>
                  <a:pt x="1603004" y="-9505"/>
                  <a:pt x="1752459" y="19392"/>
                  <a:pt x="1931024" y="0"/>
                </a:cubicBezTo>
                <a:cubicBezTo>
                  <a:pt x="2160787" y="29858"/>
                  <a:pt x="2298688" y="177819"/>
                  <a:pt x="2291024" y="360000"/>
                </a:cubicBezTo>
                <a:lnTo>
                  <a:pt x="2291024" y="360000"/>
                </a:lnTo>
                <a:cubicBezTo>
                  <a:pt x="2266687" y="519407"/>
                  <a:pt x="2161679" y="753194"/>
                  <a:pt x="1931024" y="720000"/>
                </a:cubicBezTo>
                <a:cubicBezTo>
                  <a:pt x="1676908" y="725900"/>
                  <a:pt x="1655907" y="713619"/>
                  <a:pt x="1407349" y="720000"/>
                </a:cubicBezTo>
                <a:cubicBezTo>
                  <a:pt x="1158792" y="726381"/>
                  <a:pt x="1125532" y="696770"/>
                  <a:pt x="852254" y="720000"/>
                </a:cubicBezTo>
                <a:cubicBezTo>
                  <a:pt x="578977" y="743230"/>
                  <a:pt x="501704" y="738666"/>
                  <a:pt x="360000" y="720000"/>
                </a:cubicBezTo>
                <a:cubicBezTo>
                  <a:pt x="161763" y="726673"/>
                  <a:pt x="9297" y="564963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-14776" y="193825"/>
                  <a:pt x="171548" y="-22757"/>
                  <a:pt x="360000" y="0"/>
                </a:cubicBezTo>
                <a:cubicBezTo>
                  <a:pt x="559690" y="21013"/>
                  <a:pt x="619775" y="15728"/>
                  <a:pt x="836544" y="0"/>
                </a:cubicBezTo>
                <a:cubicBezTo>
                  <a:pt x="1053313" y="-15728"/>
                  <a:pt x="1128659" y="-22134"/>
                  <a:pt x="1375929" y="0"/>
                </a:cubicBezTo>
                <a:cubicBezTo>
                  <a:pt x="1623199" y="22134"/>
                  <a:pt x="1704375" y="5912"/>
                  <a:pt x="1931024" y="0"/>
                </a:cubicBezTo>
                <a:cubicBezTo>
                  <a:pt x="2144981" y="6444"/>
                  <a:pt x="2286877" y="179521"/>
                  <a:pt x="2291024" y="360000"/>
                </a:cubicBezTo>
                <a:lnTo>
                  <a:pt x="2291024" y="360000"/>
                </a:lnTo>
                <a:cubicBezTo>
                  <a:pt x="2279124" y="552425"/>
                  <a:pt x="2146091" y="693625"/>
                  <a:pt x="1931024" y="720000"/>
                </a:cubicBezTo>
                <a:cubicBezTo>
                  <a:pt x="1758983" y="738218"/>
                  <a:pt x="1631165" y="716013"/>
                  <a:pt x="1423060" y="720000"/>
                </a:cubicBezTo>
                <a:cubicBezTo>
                  <a:pt x="1214955" y="723987"/>
                  <a:pt x="1078641" y="697325"/>
                  <a:pt x="915095" y="720000"/>
                </a:cubicBezTo>
                <a:cubicBezTo>
                  <a:pt x="751549" y="742675"/>
                  <a:pt x="497142" y="718544"/>
                  <a:pt x="360000" y="720000"/>
                </a:cubicBezTo>
                <a:cubicBezTo>
                  <a:pt x="185875" y="755219"/>
                  <a:pt x="6192" y="586230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56268124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53" name="Rechteck: abgerundete Ecken 52">
            <a:hlinkClick r:id="rId12" action="ppaction://hlinksldjump" tooltip="1"/>
            <a:extLst>
              <a:ext uri="{FF2B5EF4-FFF2-40B4-BE49-F238E27FC236}">
                <a16:creationId xmlns:a16="http://schemas.microsoft.com/office/drawing/2014/main" id="{8BF2AA13-7657-432B-9C9F-0F2B722AE55E}"/>
              </a:ext>
            </a:extLst>
          </p:cNvPr>
          <p:cNvSpPr/>
          <p:nvPr/>
        </p:nvSpPr>
        <p:spPr>
          <a:xfrm>
            <a:off x="6384605" y="3551700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67964 w 2291024"/>
              <a:gd name="csY2" fmla="*/ 0 h 720000"/>
              <a:gd name="csX3" fmla="*/ 1360219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38770 w 2291024"/>
              <a:gd name="csY8" fmla="*/ 720000 h 720000"/>
              <a:gd name="csX9" fmla="*/ 883675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15052" y="146526"/>
                  <a:pt x="182298" y="1339"/>
                  <a:pt x="360000" y="0"/>
                </a:cubicBezTo>
                <a:cubicBezTo>
                  <a:pt x="476168" y="-5264"/>
                  <a:pt x="665083" y="-19543"/>
                  <a:pt x="867964" y="0"/>
                </a:cubicBezTo>
                <a:cubicBezTo>
                  <a:pt x="1070845" y="19543"/>
                  <a:pt x="1140250" y="13505"/>
                  <a:pt x="1360219" y="0"/>
                </a:cubicBezTo>
                <a:cubicBezTo>
                  <a:pt x="1580189" y="-13505"/>
                  <a:pt x="1666090" y="-12649"/>
                  <a:pt x="1931024" y="0"/>
                </a:cubicBezTo>
                <a:cubicBezTo>
                  <a:pt x="2121641" y="4646"/>
                  <a:pt x="2278996" y="140922"/>
                  <a:pt x="2291024" y="360000"/>
                </a:cubicBezTo>
                <a:lnTo>
                  <a:pt x="2291024" y="360000"/>
                </a:lnTo>
                <a:cubicBezTo>
                  <a:pt x="2304753" y="568927"/>
                  <a:pt x="2170767" y="734793"/>
                  <a:pt x="1931024" y="720000"/>
                </a:cubicBezTo>
                <a:cubicBezTo>
                  <a:pt x="1777745" y="697507"/>
                  <a:pt x="1563353" y="719242"/>
                  <a:pt x="1438770" y="720000"/>
                </a:cubicBezTo>
                <a:cubicBezTo>
                  <a:pt x="1314187" y="720758"/>
                  <a:pt x="1084007" y="702118"/>
                  <a:pt x="883675" y="720000"/>
                </a:cubicBezTo>
                <a:cubicBezTo>
                  <a:pt x="683344" y="737882"/>
                  <a:pt x="529510" y="726514"/>
                  <a:pt x="360000" y="720000"/>
                </a:cubicBezTo>
                <a:cubicBezTo>
                  <a:pt x="159332" y="729651"/>
                  <a:pt x="-19321" y="539285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3348" y="168269"/>
                  <a:pt x="148203" y="33890"/>
                  <a:pt x="360000" y="0"/>
                </a:cubicBezTo>
                <a:cubicBezTo>
                  <a:pt x="526324" y="-17381"/>
                  <a:pt x="737457" y="-16744"/>
                  <a:pt x="836544" y="0"/>
                </a:cubicBezTo>
                <a:cubicBezTo>
                  <a:pt x="935631" y="16744"/>
                  <a:pt x="1206875" y="24248"/>
                  <a:pt x="1328798" y="0"/>
                </a:cubicBezTo>
                <a:cubicBezTo>
                  <a:pt x="1450721" y="-24248"/>
                  <a:pt x="1638373" y="2953"/>
                  <a:pt x="1931024" y="0"/>
                </a:cubicBezTo>
                <a:cubicBezTo>
                  <a:pt x="2145345" y="-37177"/>
                  <a:pt x="2265153" y="202690"/>
                  <a:pt x="2291024" y="360000"/>
                </a:cubicBezTo>
                <a:lnTo>
                  <a:pt x="2291024" y="360000"/>
                </a:lnTo>
                <a:cubicBezTo>
                  <a:pt x="2298110" y="567744"/>
                  <a:pt x="2094550" y="692556"/>
                  <a:pt x="1931024" y="720000"/>
                </a:cubicBezTo>
                <a:cubicBezTo>
                  <a:pt x="1746810" y="738466"/>
                  <a:pt x="1645226" y="739097"/>
                  <a:pt x="1407349" y="720000"/>
                </a:cubicBezTo>
                <a:cubicBezTo>
                  <a:pt x="1169473" y="700903"/>
                  <a:pt x="1101107" y="703983"/>
                  <a:pt x="852254" y="720000"/>
                </a:cubicBezTo>
                <a:cubicBezTo>
                  <a:pt x="603401" y="736017"/>
                  <a:pt x="552899" y="719384"/>
                  <a:pt x="360000" y="720000"/>
                </a:cubicBezTo>
                <a:cubicBezTo>
                  <a:pt x="141303" y="742264"/>
                  <a:pt x="-2062" y="553394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78143139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54" name="Rechteck: abgerundete Ecken 53">
            <a:hlinkClick r:id="rId13" action="ppaction://hlinksldjump" tooltip="1"/>
            <a:extLst>
              <a:ext uri="{FF2B5EF4-FFF2-40B4-BE49-F238E27FC236}">
                <a16:creationId xmlns:a16="http://schemas.microsoft.com/office/drawing/2014/main" id="{4F1941E9-4503-42A3-B40F-E709DC3CAE2E}"/>
              </a:ext>
            </a:extLst>
          </p:cNvPr>
          <p:cNvSpPr/>
          <p:nvPr/>
        </p:nvSpPr>
        <p:spPr>
          <a:xfrm>
            <a:off x="6384605" y="4425794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99385 w 2291024"/>
              <a:gd name="csY2" fmla="*/ 0 h 720000"/>
              <a:gd name="csX3" fmla="*/ 1423060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23060 w 2291024"/>
              <a:gd name="csY8" fmla="*/ 720000 h 720000"/>
              <a:gd name="csX9" fmla="*/ 930805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36856" y="141302"/>
                  <a:pt x="168943" y="-13274"/>
                  <a:pt x="360000" y="0"/>
                </a:cubicBezTo>
                <a:cubicBezTo>
                  <a:pt x="511930" y="-26695"/>
                  <a:pt x="656572" y="-21906"/>
                  <a:pt x="899385" y="0"/>
                </a:cubicBezTo>
                <a:cubicBezTo>
                  <a:pt x="1142199" y="21906"/>
                  <a:pt x="1313663" y="-23782"/>
                  <a:pt x="1423060" y="0"/>
                </a:cubicBezTo>
                <a:cubicBezTo>
                  <a:pt x="1532458" y="23782"/>
                  <a:pt x="1753225" y="19780"/>
                  <a:pt x="1931024" y="0"/>
                </a:cubicBezTo>
                <a:cubicBezTo>
                  <a:pt x="2132433" y="9774"/>
                  <a:pt x="2276842" y="139650"/>
                  <a:pt x="2291024" y="360000"/>
                </a:cubicBezTo>
                <a:lnTo>
                  <a:pt x="2291024" y="360000"/>
                </a:lnTo>
                <a:cubicBezTo>
                  <a:pt x="2283947" y="565950"/>
                  <a:pt x="2120201" y="727825"/>
                  <a:pt x="1931024" y="720000"/>
                </a:cubicBezTo>
                <a:cubicBezTo>
                  <a:pt x="1808542" y="706677"/>
                  <a:pt x="1638558" y="708605"/>
                  <a:pt x="1423060" y="720000"/>
                </a:cubicBezTo>
                <a:cubicBezTo>
                  <a:pt x="1207562" y="731395"/>
                  <a:pt x="1152916" y="726982"/>
                  <a:pt x="930805" y="720000"/>
                </a:cubicBezTo>
                <a:cubicBezTo>
                  <a:pt x="708695" y="713018"/>
                  <a:pt x="604621" y="734184"/>
                  <a:pt x="360000" y="720000"/>
                </a:cubicBezTo>
                <a:cubicBezTo>
                  <a:pt x="168723" y="720297"/>
                  <a:pt x="20100" y="521703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11118" y="150871"/>
                  <a:pt x="155492" y="-30373"/>
                  <a:pt x="360000" y="0"/>
                </a:cubicBezTo>
                <a:cubicBezTo>
                  <a:pt x="484360" y="6613"/>
                  <a:pt x="728544" y="13747"/>
                  <a:pt x="899385" y="0"/>
                </a:cubicBezTo>
                <a:cubicBezTo>
                  <a:pt x="1070227" y="-13747"/>
                  <a:pt x="1209664" y="-21539"/>
                  <a:pt x="1438770" y="0"/>
                </a:cubicBezTo>
                <a:cubicBezTo>
                  <a:pt x="1667877" y="21539"/>
                  <a:pt x="1707869" y="3461"/>
                  <a:pt x="1931024" y="0"/>
                </a:cubicBezTo>
                <a:cubicBezTo>
                  <a:pt x="2133277" y="7708"/>
                  <a:pt x="2309959" y="159991"/>
                  <a:pt x="2291024" y="360000"/>
                </a:cubicBezTo>
                <a:lnTo>
                  <a:pt x="2291024" y="360000"/>
                </a:lnTo>
                <a:cubicBezTo>
                  <a:pt x="2296633" y="536231"/>
                  <a:pt x="2138882" y="671525"/>
                  <a:pt x="1931024" y="720000"/>
                </a:cubicBezTo>
                <a:cubicBezTo>
                  <a:pt x="1751339" y="709319"/>
                  <a:pt x="1571101" y="715507"/>
                  <a:pt x="1438770" y="720000"/>
                </a:cubicBezTo>
                <a:cubicBezTo>
                  <a:pt x="1306439" y="724493"/>
                  <a:pt x="1153786" y="704013"/>
                  <a:pt x="899385" y="720000"/>
                </a:cubicBezTo>
                <a:cubicBezTo>
                  <a:pt x="644984" y="735987"/>
                  <a:pt x="549508" y="698408"/>
                  <a:pt x="360000" y="720000"/>
                </a:cubicBezTo>
                <a:cubicBezTo>
                  <a:pt x="197487" y="740964"/>
                  <a:pt x="1787" y="564861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99042368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55" name="Rechteck: abgerundete Ecken 54">
            <a:hlinkClick r:id="rId14" action="ppaction://hlinksldjump" tooltip="1"/>
            <a:extLst>
              <a:ext uri="{FF2B5EF4-FFF2-40B4-BE49-F238E27FC236}">
                <a16:creationId xmlns:a16="http://schemas.microsoft.com/office/drawing/2014/main" id="{BAFDADB7-6C08-408A-877B-2E7955DE3427}"/>
              </a:ext>
            </a:extLst>
          </p:cNvPr>
          <p:cNvSpPr/>
          <p:nvPr/>
        </p:nvSpPr>
        <p:spPr>
          <a:xfrm>
            <a:off x="6384605" y="5267540"/>
            <a:ext cx="2291024" cy="720000"/>
          </a:xfrm>
          <a:custGeom>
            <a:avLst/>
            <a:gdLst>
              <a:gd name="csX0" fmla="*/ 0 w 2291024"/>
              <a:gd name="csY0" fmla="*/ 360000 h 720000"/>
              <a:gd name="csX1" fmla="*/ 360000 w 2291024"/>
              <a:gd name="csY1" fmla="*/ 0 h 720000"/>
              <a:gd name="csX2" fmla="*/ 852254 w 2291024"/>
              <a:gd name="csY2" fmla="*/ 0 h 720000"/>
              <a:gd name="csX3" fmla="*/ 1375929 w 2291024"/>
              <a:gd name="csY3" fmla="*/ 0 h 720000"/>
              <a:gd name="csX4" fmla="*/ 1931024 w 2291024"/>
              <a:gd name="csY4" fmla="*/ 0 h 720000"/>
              <a:gd name="csX5" fmla="*/ 2291024 w 2291024"/>
              <a:gd name="csY5" fmla="*/ 360000 h 720000"/>
              <a:gd name="csX6" fmla="*/ 2291024 w 2291024"/>
              <a:gd name="csY6" fmla="*/ 360000 h 720000"/>
              <a:gd name="csX7" fmla="*/ 1931024 w 2291024"/>
              <a:gd name="csY7" fmla="*/ 720000 h 720000"/>
              <a:gd name="csX8" fmla="*/ 1454480 w 2291024"/>
              <a:gd name="csY8" fmla="*/ 720000 h 720000"/>
              <a:gd name="csX9" fmla="*/ 962226 w 2291024"/>
              <a:gd name="csY9" fmla="*/ 720000 h 720000"/>
              <a:gd name="csX10" fmla="*/ 360000 w 2291024"/>
              <a:gd name="csY10" fmla="*/ 720000 h 720000"/>
              <a:gd name="csX11" fmla="*/ 0 w 22910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1024" h="720000" fill="none" extrusionOk="0">
                <a:moveTo>
                  <a:pt x="0" y="360000"/>
                </a:moveTo>
                <a:cubicBezTo>
                  <a:pt x="-25017" y="119246"/>
                  <a:pt x="172609" y="-18261"/>
                  <a:pt x="360000" y="0"/>
                </a:cubicBezTo>
                <a:cubicBezTo>
                  <a:pt x="591880" y="23850"/>
                  <a:pt x="650563" y="10485"/>
                  <a:pt x="852254" y="0"/>
                </a:cubicBezTo>
                <a:cubicBezTo>
                  <a:pt x="1053945" y="-10485"/>
                  <a:pt x="1199048" y="12647"/>
                  <a:pt x="1375929" y="0"/>
                </a:cubicBezTo>
                <a:cubicBezTo>
                  <a:pt x="1552811" y="-12647"/>
                  <a:pt x="1728977" y="19470"/>
                  <a:pt x="1931024" y="0"/>
                </a:cubicBezTo>
                <a:cubicBezTo>
                  <a:pt x="2161218" y="-27397"/>
                  <a:pt x="2292909" y="183661"/>
                  <a:pt x="2291024" y="360000"/>
                </a:cubicBezTo>
                <a:lnTo>
                  <a:pt x="2291024" y="360000"/>
                </a:lnTo>
                <a:cubicBezTo>
                  <a:pt x="2284652" y="575021"/>
                  <a:pt x="2123730" y="744595"/>
                  <a:pt x="1931024" y="720000"/>
                </a:cubicBezTo>
                <a:cubicBezTo>
                  <a:pt x="1791292" y="733675"/>
                  <a:pt x="1609656" y="730979"/>
                  <a:pt x="1454480" y="720000"/>
                </a:cubicBezTo>
                <a:cubicBezTo>
                  <a:pt x="1299304" y="709021"/>
                  <a:pt x="1143248" y="708037"/>
                  <a:pt x="962226" y="720000"/>
                </a:cubicBezTo>
                <a:cubicBezTo>
                  <a:pt x="781204" y="731963"/>
                  <a:pt x="523585" y="722144"/>
                  <a:pt x="360000" y="720000"/>
                </a:cubicBezTo>
                <a:cubicBezTo>
                  <a:pt x="187451" y="703111"/>
                  <a:pt x="8057" y="569633"/>
                  <a:pt x="0" y="360000"/>
                </a:cubicBezTo>
                <a:close/>
              </a:path>
              <a:path w="2291024" h="720000" stroke="0" extrusionOk="0">
                <a:moveTo>
                  <a:pt x="0" y="360000"/>
                </a:moveTo>
                <a:cubicBezTo>
                  <a:pt x="2304" y="165155"/>
                  <a:pt x="147412" y="26499"/>
                  <a:pt x="360000" y="0"/>
                </a:cubicBezTo>
                <a:cubicBezTo>
                  <a:pt x="572138" y="17300"/>
                  <a:pt x="639695" y="680"/>
                  <a:pt x="867964" y="0"/>
                </a:cubicBezTo>
                <a:cubicBezTo>
                  <a:pt x="1096233" y="-680"/>
                  <a:pt x="1253756" y="25729"/>
                  <a:pt x="1391639" y="0"/>
                </a:cubicBezTo>
                <a:cubicBezTo>
                  <a:pt x="1529522" y="-25729"/>
                  <a:pt x="1703049" y="-7941"/>
                  <a:pt x="1931024" y="0"/>
                </a:cubicBezTo>
                <a:cubicBezTo>
                  <a:pt x="2135625" y="23184"/>
                  <a:pt x="2284573" y="167699"/>
                  <a:pt x="2291024" y="360000"/>
                </a:cubicBezTo>
                <a:lnTo>
                  <a:pt x="2291024" y="360000"/>
                </a:lnTo>
                <a:cubicBezTo>
                  <a:pt x="2296973" y="583139"/>
                  <a:pt x="2136277" y="701923"/>
                  <a:pt x="1931024" y="720000"/>
                </a:cubicBezTo>
                <a:cubicBezTo>
                  <a:pt x="1680216" y="743034"/>
                  <a:pt x="1526182" y="730952"/>
                  <a:pt x="1423060" y="720000"/>
                </a:cubicBezTo>
                <a:cubicBezTo>
                  <a:pt x="1319938" y="709048"/>
                  <a:pt x="1047112" y="720124"/>
                  <a:pt x="867964" y="720000"/>
                </a:cubicBezTo>
                <a:cubicBezTo>
                  <a:pt x="688816" y="719876"/>
                  <a:pt x="484350" y="714182"/>
                  <a:pt x="360000" y="720000"/>
                </a:cubicBezTo>
                <a:cubicBezTo>
                  <a:pt x="167037" y="707431"/>
                  <a:pt x="-25154" y="550075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51438429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7" name="Rechteck: abgerundete Ecken 6">
            <a:hlinkClick r:id="rId15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762492" y="2683222"/>
            <a:ext cx="2187404" cy="720000"/>
          </a:xfrm>
          <a:custGeom>
            <a:avLst/>
            <a:gdLst>
              <a:gd name="csX0" fmla="*/ 0 w 2187404"/>
              <a:gd name="csY0" fmla="*/ 360000 h 720000"/>
              <a:gd name="csX1" fmla="*/ 360000 w 2187404"/>
              <a:gd name="csY1" fmla="*/ 0 h 720000"/>
              <a:gd name="csX2" fmla="*/ 878483 w 2187404"/>
              <a:gd name="csY2" fmla="*/ 0 h 720000"/>
              <a:gd name="csX3" fmla="*/ 1396965 w 2187404"/>
              <a:gd name="csY3" fmla="*/ 0 h 720000"/>
              <a:gd name="csX4" fmla="*/ 1827404 w 2187404"/>
              <a:gd name="csY4" fmla="*/ 0 h 720000"/>
              <a:gd name="csX5" fmla="*/ 2187404 w 2187404"/>
              <a:gd name="csY5" fmla="*/ 360000 h 720000"/>
              <a:gd name="csX6" fmla="*/ 2187404 w 2187404"/>
              <a:gd name="csY6" fmla="*/ 360000 h 720000"/>
              <a:gd name="csX7" fmla="*/ 1827404 w 2187404"/>
              <a:gd name="csY7" fmla="*/ 720000 h 720000"/>
              <a:gd name="csX8" fmla="*/ 1382291 w 2187404"/>
              <a:gd name="csY8" fmla="*/ 720000 h 720000"/>
              <a:gd name="csX9" fmla="*/ 863809 w 2187404"/>
              <a:gd name="csY9" fmla="*/ 720000 h 720000"/>
              <a:gd name="csX10" fmla="*/ 360000 w 2187404"/>
              <a:gd name="csY10" fmla="*/ 720000 h 720000"/>
              <a:gd name="csX11" fmla="*/ 0 w 218740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187404" h="720000" fill="none" extrusionOk="0">
                <a:moveTo>
                  <a:pt x="0" y="360000"/>
                </a:moveTo>
                <a:cubicBezTo>
                  <a:pt x="1169" y="173286"/>
                  <a:pt x="181610" y="31474"/>
                  <a:pt x="360000" y="0"/>
                </a:cubicBezTo>
                <a:cubicBezTo>
                  <a:pt x="586016" y="-13210"/>
                  <a:pt x="767117" y="9540"/>
                  <a:pt x="878483" y="0"/>
                </a:cubicBezTo>
                <a:cubicBezTo>
                  <a:pt x="989849" y="-9540"/>
                  <a:pt x="1290241" y="15301"/>
                  <a:pt x="1396965" y="0"/>
                </a:cubicBezTo>
                <a:cubicBezTo>
                  <a:pt x="1503689" y="-15301"/>
                  <a:pt x="1686717" y="17989"/>
                  <a:pt x="1827404" y="0"/>
                </a:cubicBezTo>
                <a:cubicBezTo>
                  <a:pt x="2007670" y="-27741"/>
                  <a:pt x="2178130" y="196089"/>
                  <a:pt x="2187404" y="360000"/>
                </a:cubicBezTo>
                <a:lnTo>
                  <a:pt x="2187404" y="360000"/>
                </a:lnTo>
                <a:cubicBezTo>
                  <a:pt x="2177309" y="528454"/>
                  <a:pt x="2044013" y="716387"/>
                  <a:pt x="1827404" y="720000"/>
                </a:cubicBezTo>
                <a:cubicBezTo>
                  <a:pt x="1618784" y="714845"/>
                  <a:pt x="1504030" y="712519"/>
                  <a:pt x="1382291" y="720000"/>
                </a:cubicBezTo>
                <a:cubicBezTo>
                  <a:pt x="1260552" y="727481"/>
                  <a:pt x="1060274" y="709669"/>
                  <a:pt x="863809" y="720000"/>
                </a:cubicBezTo>
                <a:cubicBezTo>
                  <a:pt x="667344" y="730331"/>
                  <a:pt x="514917" y="700969"/>
                  <a:pt x="360000" y="720000"/>
                </a:cubicBezTo>
                <a:cubicBezTo>
                  <a:pt x="172148" y="741723"/>
                  <a:pt x="-9727" y="563952"/>
                  <a:pt x="0" y="360000"/>
                </a:cubicBezTo>
                <a:close/>
              </a:path>
              <a:path w="218740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09093" y="-17182"/>
                  <a:pt x="620241" y="3674"/>
                  <a:pt x="878483" y="0"/>
                </a:cubicBezTo>
                <a:cubicBezTo>
                  <a:pt x="1136725" y="-3674"/>
                  <a:pt x="1148645" y="11425"/>
                  <a:pt x="1352943" y="0"/>
                </a:cubicBezTo>
                <a:cubicBezTo>
                  <a:pt x="1557241" y="-11425"/>
                  <a:pt x="1604539" y="6575"/>
                  <a:pt x="1827404" y="0"/>
                </a:cubicBezTo>
                <a:cubicBezTo>
                  <a:pt x="2020998" y="-16843"/>
                  <a:pt x="2197283" y="124621"/>
                  <a:pt x="2187404" y="360000"/>
                </a:cubicBezTo>
                <a:lnTo>
                  <a:pt x="2187404" y="360000"/>
                </a:lnTo>
                <a:cubicBezTo>
                  <a:pt x="2166122" y="544869"/>
                  <a:pt x="2039633" y="698184"/>
                  <a:pt x="1827404" y="720000"/>
                </a:cubicBezTo>
                <a:cubicBezTo>
                  <a:pt x="1705528" y="694773"/>
                  <a:pt x="1496109" y="695447"/>
                  <a:pt x="1308921" y="720000"/>
                </a:cubicBezTo>
                <a:cubicBezTo>
                  <a:pt x="1121733" y="744553"/>
                  <a:pt x="1000651" y="736004"/>
                  <a:pt x="849135" y="720000"/>
                </a:cubicBezTo>
                <a:cubicBezTo>
                  <a:pt x="697619" y="703996"/>
                  <a:pt x="539496" y="726712"/>
                  <a:pt x="360000" y="720000"/>
                </a:cubicBezTo>
                <a:cubicBezTo>
                  <a:pt x="168677" y="726134"/>
                  <a:pt x="27637" y="599964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hteck: abgerundete Ecken 45">
            <a:hlinkClick r:id="rId16" action="ppaction://hlinksldjump" tooltip="1"/>
            <a:extLst>
              <a:ext uri="{FF2B5EF4-FFF2-40B4-BE49-F238E27FC236}">
                <a16:creationId xmlns:a16="http://schemas.microsoft.com/office/drawing/2014/main" id="{C721E72A-B7F4-43AD-BB10-9EC011EA159E}"/>
              </a:ext>
            </a:extLst>
          </p:cNvPr>
          <p:cNvSpPr/>
          <p:nvPr/>
        </p:nvSpPr>
        <p:spPr>
          <a:xfrm>
            <a:off x="762491" y="4425794"/>
            <a:ext cx="2187405" cy="720000"/>
          </a:xfrm>
          <a:custGeom>
            <a:avLst/>
            <a:gdLst>
              <a:gd name="csX0" fmla="*/ 0 w 2187405"/>
              <a:gd name="csY0" fmla="*/ 360000 h 720000"/>
              <a:gd name="csX1" fmla="*/ 360000 w 2187405"/>
              <a:gd name="csY1" fmla="*/ 0 h 720000"/>
              <a:gd name="csX2" fmla="*/ 834461 w 2187405"/>
              <a:gd name="csY2" fmla="*/ 0 h 720000"/>
              <a:gd name="csX3" fmla="*/ 1294248 w 2187405"/>
              <a:gd name="csY3" fmla="*/ 0 h 720000"/>
              <a:gd name="csX4" fmla="*/ 1827405 w 2187405"/>
              <a:gd name="csY4" fmla="*/ 0 h 720000"/>
              <a:gd name="csX5" fmla="*/ 2187405 w 2187405"/>
              <a:gd name="csY5" fmla="*/ 360000 h 720000"/>
              <a:gd name="csX6" fmla="*/ 2187405 w 2187405"/>
              <a:gd name="csY6" fmla="*/ 360000 h 720000"/>
              <a:gd name="csX7" fmla="*/ 1827405 w 2187405"/>
              <a:gd name="csY7" fmla="*/ 720000 h 720000"/>
              <a:gd name="csX8" fmla="*/ 1308922 w 2187405"/>
              <a:gd name="csY8" fmla="*/ 720000 h 720000"/>
              <a:gd name="csX9" fmla="*/ 834461 w 2187405"/>
              <a:gd name="csY9" fmla="*/ 720000 h 720000"/>
              <a:gd name="csX10" fmla="*/ 360000 w 2187405"/>
              <a:gd name="csY10" fmla="*/ 720000 h 720000"/>
              <a:gd name="csX11" fmla="*/ 0 w 2187405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187405" h="720000" fill="none" extrusionOk="0">
                <a:moveTo>
                  <a:pt x="0" y="360000"/>
                </a:moveTo>
                <a:cubicBezTo>
                  <a:pt x="31947" y="158699"/>
                  <a:pt x="149348" y="854"/>
                  <a:pt x="360000" y="0"/>
                </a:cubicBezTo>
                <a:cubicBezTo>
                  <a:pt x="565507" y="-5078"/>
                  <a:pt x="631749" y="-11170"/>
                  <a:pt x="834461" y="0"/>
                </a:cubicBezTo>
                <a:cubicBezTo>
                  <a:pt x="1037173" y="11170"/>
                  <a:pt x="1165021" y="5160"/>
                  <a:pt x="1294248" y="0"/>
                </a:cubicBezTo>
                <a:cubicBezTo>
                  <a:pt x="1423475" y="-5160"/>
                  <a:pt x="1632502" y="-3545"/>
                  <a:pt x="1827405" y="0"/>
                </a:cubicBezTo>
                <a:cubicBezTo>
                  <a:pt x="2032661" y="-1904"/>
                  <a:pt x="2173786" y="170879"/>
                  <a:pt x="2187405" y="360000"/>
                </a:cubicBezTo>
                <a:lnTo>
                  <a:pt x="2187405" y="360000"/>
                </a:lnTo>
                <a:cubicBezTo>
                  <a:pt x="2229542" y="553086"/>
                  <a:pt x="1990263" y="691264"/>
                  <a:pt x="1827405" y="720000"/>
                </a:cubicBezTo>
                <a:cubicBezTo>
                  <a:pt x="1650472" y="738937"/>
                  <a:pt x="1524014" y="719080"/>
                  <a:pt x="1308922" y="720000"/>
                </a:cubicBezTo>
                <a:cubicBezTo>
                  <a:pt x="1093830" y="720920"/>
                  <a:pt x="954934" y="711026"/>
                  <a:pt x="834461" y="720000"/>
                </a:cubicBezTo>
                <a:cubicBezTo>
                  <a:pt x="713988" y="728974"/>
                  <a:pt x="571098" y="731191"/>
                  <a:pt x="360000" y="720000"/>
                </a:cubicBezTo>
                <a:cubicBezTo>
                  <a:pt x="173307" y="704643"/>
                  <a:pt x="261" y="511247"/>
                  <a:pt x="0" y="360000"/>
                </a:cubicBezTo>
                <a:close/>
              </a:path>
              <a:path w="2187405" h="720000" stroke="0" extrusionOk="0">
                <a:moveTo>
                  <a:pt x="0" y="360000"/>
                </a:moveTo>
                <a:cubicBezTo>
                  <a:pt x="33058" y="144742"/>
                  <a:pt x="144077" y="-10899"/>
                  <a:pt x="360000" y="0"/>
                </a:cubicBezTo>
                <a:cubicBezTo>
                  <a:pt x="591329" y="2095"/>
                  <a:pt x="605677" y="14825"/>
                  <a:pt x="849135" y="0"/>
                </a:cubicBezTo>
                <a:cubicBezTo>
                  <a:pt x="1092593" y="-14825"/>
                  <a:pt x="1245885" y="8966"/>
                  <a:pt x="1367618" y="0"/>
                </a:cubicBezTo>
                <a:cubicBezTo>
                  <a:pt x="1489351" y="-8966"/>
                  <a:pt x="1637572" y="-5181"/>
                  <a:pt x="1827405" y="0"/>
                </a:cubicBezTo>
                <a:cubicBezTo>
                  <a:pt x="2046553" y="6207"/>
                  <a:pt x="2166797" y="153714"/>
                  <a:pt x="2187405" y="360000"/>
                </a:cubicBezTo>
                <a:lnTo>
                  <a:pt x="2187405" y="360000"/>
                </a:lnTo>
                <a:cubicBezTo>
                  <a:pt x="2190943" y="521855"/>
                  <a:pt x="2038434" y="718234"/>
                  <a:pt x="1827405" y="720000"/>
                </a:cubicBezTo>
                <a:cubicBezTo>
                  <a:pt x="1659083" y="726074"/>
                  <a:pt x="1497172" y="696040"/>
                  <a:pt x="1323596" y="720000"/>
                </a:cubicBezTo>
                <a:cubicBezTo>
                  <a:pt x="1150020" y="743960"/>
                  <a:pt x="1033589" y="739376"/>
                  <a:pt x="849135" y="720000"/>
                </a:cubicBezTo>
                <a:cubicBezTo>
                  <a:pt x="664681" y="700624"/>
                  <a:pt x="512126" y="695803"/>
                  <a:pt x="360000" y="720000"/>
                </a:cubicBezTo>
                <a:cubicBezTo>
                  <a:pt x="155315" y="723561"/>
                  <a:pt x="11234" y="542456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469283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7" name="Rechteck: abgerundete Ecken 46">
            <a:hlinkClick r:id="rId17" action="ppaction://hlinksldjump" tooltip="1"/>
            <a:extLst>
              <a:ext uri="{FF2B5EF4-FFF2-40B4-BE49-F238E27FC236}">
                <a16:creationId xmlns:a16="http://schemas.microsoft.com/office/drawing/2014/main" id="{C4410943-CB7F-4210-B680-E1187F3B4FD7}"/>
              </a:ext>
            </a:extLst>
          </p:cNvPr>
          <p:cNvSpPr/>
          <p:nvPr/>
        </p:nvSpPr>
        <p:spPr>
          <a:xfrm>
            <a:off x="744931" y="5268535"/>
            <a:ext cx="2204963" cy="720000"/>
          </a:xfrm>
          <a:custGeom>
            <a:avLst/>
            <a:gdLst>
              <a:gd name="csX0" fmla="*/ 0 w 2204963"/>
              <a:gd name="csY0" fmla="*/ 360000 h 720000"/>
              <a:gd name="csX1" fmla="*/ 360000 w 2204963"/>
              <a:gd name="csY1" fmla="*/ 0 h 720000"/>
              <a:gd name="csX2" fmla="*/ 854988 w 2204963"/>
              <a:gd name="csY2" fmla="*/ 0 h 720000"/>
              <a:gd name="csX3" fmla="*/ 1379675 w 2204963"/>
              <a:gd name="csY3" fmla="*/ 0 h 720000"/>
              <a:gd name="csX4" fmla="*/ 1844963 w 2204963"/>
              <a:gd name="csY4" fmla="*/ 0 h 720000"/>
              <a:gd name="csX5" fmla="*/ 2204963 w 2204963"/>
              <a:gd name="csY5" fmla="*/ 360000 h 720000"/>
              <a:gd name="csX6" fmla="*/ 2204963 w 2204963"/>
              <a:gd name="csY6" fmla="*/ 360000 h 720000"/>
              <a:gd name="csX7" fmla="*/ 1844963 w 2204963"/>
              <a:gd name="csY7" fmla="*/ 720000 h 720000"/>
              <a:gd name="csX8" fmla="*/ 1394524 w 2204963"/>
              <a:gd name="csY8" fmla="*/ 720000 h 720000"/>
              <a:gd name="csX9" fmla="*/ 914386 w 2204963"/>
              <a:gd name="csY9" fmla="*/ 720000 h 720000"/>
              <a:gd name="csX10" fmla="*/ 360000 w 2204963"/>
              <a:gd name="csY10" fmla="*/ 720000 h 720000"/>
              <a:gd name="csX11" fmla="*/ 0 w 2204963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04963" h="720000" fill="none" extrusionOk="0">
                <a:moveTo>
                  <a:pt x="0" y="360000"/>
                </a:moveTo>
                <a:cubicBezTo>
                  <a:pt x="3941" y="165196"/>
                  <a:pt x="171298" y="-1282"/>
                  <a:pt x="360000" y="0"/>
                </a:cubicBezTo>
                <a:cubicBezTo>
                  <a:pt x="474600" y="12577"/>
                  <a:pt x="693616" y="-16010"/>
                  <a:pt x="854988" y="0"/>
                </a:cubicBezTo>
                <a:cubicBezTo>
                  <a:pt x="1016360" y="16010"/>
                  <a:pt x="1129037" y="22852"/>
                  <a:pt x="1379675" y="0"/>
                </a:cubicBezTo>
                <a:cubicBezTo>
                  <a:pt x="1630313" y="-22852"/>
                  <a:pt x="1692363" y="-22177"/>
                  <a:pt x="1844963" y="0"/>
                </a:cubicBezTo>
                <a:cubicBezTo>
                  <a:pt x="2057455" y="-31464"/>
                  <a:pt x="2221315" y="189164"/>
                  <a:pt x="2204963" y="360000"/>
                </a:cubicBezTo>
                <a:lnTo>
                  <a:pt x="2204963" y="360000"/>
                </a:lnTo>
                <a:cubicBezTo>
                  <a:pt x="2181122" y="576999"/>
                  <a:pt x="2042795" y="727214"/>
                  <a:pt x="1844963" y="720000"/>
                </a:cubicBezTo>
                <a:cubicBezTo>
                  <a:pt x="1694988" y="732859"/>
                  <a:pt x="1618749" y="700118"/>
                  <a:pt x="1394524" y="720000"/>
                </a:cubicBezTo>
                <a:cubicBezTo>
                  <a:pt x="1170299" y="739882"/>
                  <a:pt x="1095096" y="724552"/>
                  <a:pt x="914386" y="720000"/>
                </a:cubicBezTo>
                <a:cubicBezTo>
                  <a:pt x="733676" y="715448"/>
                  <a:pt x="505713" y="736425"/>
                  <a:pt x="360000" y="720000"/>
                </a:cubicBezTo>
                <a:cubicBezTo>
                  <a:pt x="154284" y="695758"/>
                  <a:pt x="-22490" y="601193"/>
                  <a:pt x="0" y="360000"/>
                </a:cubicBezTo>
                <a:close/>
              </a:path>
              <a:path w="2204963" h="720000" stroke="0" extrusionOk="0">
                <a:moveTo>
                  <a:pt x="0" y="360000"/>
                </a:moveTo>
                <a:cubicBezTo>
                  <a:pt x="-3217" y="150230"/>
                  <a:pt x="170807" y="8922"/>
                  <a:pt x="360000" y="0"/>
                </a:cubicBezTo>
                <a:cubicBezTo>
                  <a:pt x="537623" y="21397"/>
                  <a:pt x="646579" y="-14711"/>
                  <a:pt x="825288" y="0"/>
                </a:cubicBezTo>
                <a:cubicBezTo>
                  <a:pt x="1003997" y="14711"/>
                  <a:pt x="1101035" y="-11911"/>
                  <a:pt x="1335126" y="0"/>
                </a:cubicBezTo>
                <a:cubicBezTo>
                  <a:pt x="1569217" y="11911"/>
                  <a:pt x="1610838" y="21868"/>
                  <a:pt x="1844963" y="0"/>
                </a:cubicBezTo>
                <a:cubicBezTo>
                  <a:pt x="2015570" y="-21171"/>
                  <a:pt x="2204822" y="155694"/>
                  <a:pt x="2204963" y="360000"/>
                </a:cubicBezTo>
                <a:lnTo>
                  <a:pt x="2204963" y="360000"/>
                </a:lnTo>
                <a:cubicBezTo>
                  <a:pt x="2175063" y="597518"/>
                  <a:pt x="2014345" y="726825"/>
                  <a:pt x="1844963" y="720000"/>
                </a:cubicBezTo>
                <a:cubicBezTo>
                  <a:pt x="1695497" y="728984"/>
                  <a:pt x="1503035" y="699809"/>
                  <a:pt x="1320276" y="720000"/>
                </a:cubicBezTo>
                <a:cubicBezTo>
                  <a:pt x="1137517" y="740191"/>
                  <a:pt x="1033313" y="698423"/>
                  <a:pt x="840138" y="720000"/>
                </a:cubicBezTo>
                <a:cubicBezTo>
                  <a:pt x="646963" y="741577"/>
                  <a:pt x="482928" y="739584"/>
                  <a:pt x="360000" y="720000"/>
                </a:cubicBezTo>
                <a:cubicBezTo>
                  <a:pt x="149780" y="713520"/>
                  <a:pt x="9386" y="572395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348389661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33" name="Rechteck: abgerundete Ecken 32">
            <a:hlinkClick r:id="rId18" action="ppaction://hlinksldjump" tooltip="1"/>
            <a:extLst>
              <a:ext uri="{FF2B5EF4-FFF2-40B4-BE49-F238E27FC236}">
                <a16:creationId xmlns:a16="http://schemas.microsoft.com/office/drawing/2014/main" id="{078F21E6-C071-46CA-831A-E23C1C4ED576}"/>
              </a:ext>
            </a:extLst>
          </p:cNvPr>
          <p:cNvSpPr/>
          <p:nvPr/>
        </p:nvSpPr>
        <p:spPr>
          <a:xfrm>
            <a:off x="762491" y="3544993"/>
            <a:ext cx="2187405" cy="720000"/>
          </a:xfrm>
          <a:custGeom>
            <a:avLst/>
            <a:gdLst>
              <a:gd name="csX0" fmla="*/ 0 w 2187405"/>
              <a:gd name="csY0" fmla="*/ 360000 h 720000"/>
              <a:gd name="csX1" fmla="*/ 360000 w 2187405"/>
              <a:gd name="csY1" fmla="*/ 0 h 720000"/>
              <a:gd name="csX2" fmla="*/ 834461 w 2187405"/>
              <a:gd name="csY2" fmla="*/ 0 h 720000"/>
              <a:gd name="csX3" fmla="*/ 1352944 w 2187405"/>
              <a:gd name="csY3" fmla="*/ 0 h 720000"/>
              <a:gd name="csX4" fmla="*/ 1827405 w 2187405"/>
              <a:gd name="csY4" fmla="*/ 0 h 720000"/>
              <a:gd name="csX5" fmla="*/ 2187405 w 2187405"/>
              <a:gd name="csY5" fmla="*/ 360000 h 720000"/>
              <a:gd name="csX6" fmla="*/ 2187405 w 2187405"/>
              <a:gd name="csY6" fmla="*/ 360000 h 720000"/>
              <a:gd name="csX7" fmla="*/ 1827405 w 2187405"/>
              <a:gd name="csY7" fmla="*/ 720000 h 720000"/>
              <a:gd name="csX8" fmla="*/ 1367618 w 2187405"/>
              <a:gd name="csY8" fmla="*/ 720000 h 720000"/>
              <a:gd name="csX9" fmla="*/ 907831 w 2187405"/>
              <a:gd name="csY9" fmla="*/ 720000 h 720000"/>
              <a:gd name="csX10" fmla="*/ 360000 w 2187405"/>
              <a:gd name="csY10" fmla="*/ 720000 h 720000"/>
              <a:gd name="csX11" fmla="*/ 0 w 2187405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187405" h="720000" fill="none" extrusionOk="0">
                <a:moveTo>
                  <a:pt x="0" y="360000"/>
                </a:moveTo>
                <a:cubicBezTo>
                  <a:pt x="-918" y="166147"/>
                  <a:pt x="165824" y="25902"/>
                  <a:pt x="360000" y="0"/>
                </a:cubicBezTo>
                <a:cubicBezTo>
                  <a:pt x="594943" y="-21974"/>
                  <a:pt x="673774" y="21636"/>
                  <a:pt x="834461" y="0"/>
                </a:cubicBezTo>
                <a:cubicBezTo>
                  <a:pt x="995148" y="-21636"/>
                  <a:pt x="1198827" y="-20182"/>
                  <a:pt x="1352944" y="0"/>
                </a:cubicBezTo>
                <a:cubicBezTo>
                  <a:pt x="1507061" y="20182"/>
                  <a:pt x="1670944" y="21373"/>
                  <a:pt x="1827405" y="0"/>
                </a:cubicBezTo>
                <a:cubicBezTo>
                  <a:pt x="2016146" y="1772"/>
                  <a:pt x="2158993" y="172745"/>
                  <a:pt x="2187405" y="360000"/>
                </a:cubicBezTo>
                <a:lnTo>
                  <a:pt x="2187405" y="360000"/>
                </a:lnTo>
                <a:cubicBezTo>
                  <a:pt x="2225773" y="568145"/>
                  <a:pt x="2034484" y="709431"/>
                  <a:pt x="1827405" y="720000"/>
                </a:cubicBezTo>
                <a:cubicBezTo>
                  <a:pt x="1651930" y="718665"/>
                  <a:pt x="1595391" y="705727"/>
                  <a:pt x="1367618" y="720000"/>
                </a:cubicBezTo>
                <a:cubicBezTo>
                  <a:pt x="1139845" y="734273"/>
                  <a:pt x="1110162" y="707474"/>
                  <a:pt x="907831" y="720000"/>
                </a:cubicBezTo>
                <a:cubicBezTo>
                  <a:pt x="705500" y="732526"/>
                  <a:pt x="565509" y="724573"/>
                  <a:pt x="360000" y="720000"/>
                </a:cubicBezTo>
                <a:cubicBezTo>
                  <a:pt x="151170" y="744393"/>
                  <a:pt x="11324" y="551852"/>
                  <a:pt x="0" y="360000"/>
                </a:cubicBezTo>
                <a:close/>
              </a:path>
              <a:path w="2187405" h="720000" stroke="0" extrusionOk="0">
                <a:moveTo>
                  <a:pt x="0" y="360000"/>
                </a:moveTo>
                <a:cubicBezTo>
                  <a:pt x="-40358" y="137978"/>
                  <a:pt x="162468" y="-39511"/>
                  <a:pt x="360000" y="0"/>
                </a:cubicBezTo>
                <a:cubicBezTo>
                  <a:pt x="486547" y="-5216"/>
                  <a:pt x="712025" y="2308"/>
                  <a:pt x="878483" y="0"/>
                </a:cubicBezTo>
                <a:cubicBezTo>
                  <a:pt x="1044941" y="-2308"/>
                  <a:pt x="1264754" y="-4260"/>
                  <a:pt x="1396966" y="0"/>
                </a:cubicBezTo>
                <a:cubicBezTo>
                  <a:pt x="1529178" y="4260"/>
                  <a:pt x="1614032" y="-2940"/>
                  <a:pt x="1827405" y="0"/>
                </a:cubicBezTo>
                <a:cubicBezTo>
                  <a:pt x="1999043" y="-37338"/>
                  <a:pt x="2152739" y="142702"/>
                  <a:pt x="2187405" y="360000"/>
                </a:cubicBezTo>
                <a:lnTo>
                  <a:pt x="2187405" y="360000"/>
                </a:lnTo>
                <a:cubicBezTo>
                  <a:pt x="2190257" y="546498"/>
                  <a:pt x="2006027" y="732035"/>
                  <a:pt x="1827405" y="720000"/>
                </a:cubicBezTo>
                <a:cubicBezTo>
                  <a:pt x="1666017" y="715983"/>
                  <a:pt x="1523799" y="734011"/>
                  <a:pt x="1352944" y="720000"/>
                </a:cubicBezTo>
                <a:cubicBezTo>
                  <a:pt x="1182089" y="705989"/>
                  <a:pt x="1071644" y="729400"/>
                  <a:pt x="849135" y="720000"/>
                </a:cubicBezTo>
                <a:cubicBezTo>
                  <a:pt x="626626" y="710600"/>
                  <a:pt x="514325" y="704862"/>
                  <a:pt x="360000" y="720000"/>
                </a:cubicBezTo>
                <a:cubicBezTo>
                  <a:pt x="187003" y="747041"/>
                  <a:pt x="43395" y="563288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782294884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hteck: abgerundete Ecken 6"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733531" y="1537957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Wissens-</a:t>
            </a:r>
          </a:p>
          <a:p>
            <a:pPr algn="ctr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happen</a:t>
            </a:r>
          </a:p>
        </p:txBody>
      </p:sp>
      <p:sp>
        <p:nvSpPr>
          <p:cNvPr id="24" name="Rechteck: abgerundete Ecken 41">
            <a:hlinkClick r:id="rId19" action="ppaction://hlinksldjump" tooltip="1"/>
            <a:extLst>
              <a:ext uri="{FF2B5EF4-FFF2-40B4-BE49-F238E27FC236}">
                <a16:creationId xmlns:a16="http://schemas.microsoft.com/office/drawing/2014/main" id="{D0414B4D-6A16-488C-BF92-488F734E41E6}"/>
              </a:ext>
            </a:extLst>
          </p:cNvPr>
          <p:cNvSpPr/>
          <p:nvPr/>
        </p:nvSpPr>
        <p:spPr>
          <a:xfrm>
            <a:off x="9284802" y="2678216"/>
            <a:ext cx="2294524" cy="720000"/>
          </a:xfrm>
          <a:custGeom>
            <a:avLst/>
            <a:gdLst>
              <a:gd name="csX0" fmla="*/ 0 w 2294524"/>
              <a:gd name="csY0" fmla="*/ 360000 h 720000"/>
              <a:gd name="csX1" fmla="*/ 360000 w 2294524"/>
              <a:gd name="csY1" fmla="*/ 0 h 720000"/>
              <a:gd name="csX2" fmla="*/ 900587 w 2294524"/>
              <a:gd name="csY2" fmla="*/ 0 h 720000"/>
              <a:gd name="csX3" fmla="*/ 1378192 w 2294524"/>
              <a:gd name="csY3" fmla="*/ 0 h 720000"/>
              <a:gd name="csX4" fmla="*/ 1934524 w 2294524"/>
              <a:gd name="csY4" fmla="*/ 0 h 720000"/>
              <a:gd name="csX5" fmla="*/ 2294524 w 2294524"/>
              <a:gd name="csY5" fmla="*/ 360000 h 720000"/>
              <a:gd name="csX6" fmla="*/ 2294524 w 2294524"/>
              <a:gd name="csY6" fmla="*/ 360000 h 720000"/>
              <a:gd name="csX7" fmla="*/ 1934524 w 2294524"/>
              <a:gd name="csY7" fmla="*/ 720000 h 720000"/>
              <a:gd name="csX8" fmla="*/ 1378192 w 2294524"/>
              <a:gd name="csY8" fmla="*/ 720000 h 720000"/>
              <a:gd name="csX9" fmla="*/ 821860 w 2294524"/>
              <a:gd name="csY9" fmla="*/ 720000 h 720000"/>
              <a:gd name="csX10" fmla="*/ 360000 w 2294524"/>
              <a:gd name="csY10" fmla="*/ 720000 h 720000"/>
              <a:gd name="csX11" fmla="*/ 0 w 22945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4524" h="720000" fill="none" extrusionOk="0">
                <a:moveTo>
                  <a:pt x="0" y="360000"/>
                </a:moveTo>
                <a:cubicBezTo>
                  <a:pt x="9359" y="140458"/>
                  <a:pt x="174545" y="13209"/>
                  <a:pt x="360000" y="0"/>
                </a:cubicBezTo>
                <a:cubicBezTo>
                  <a:pt x="600993" y="-24602"/>
                  <a:pt x="789106" y="-18342"/>
                  <a:pt x="900587" y="0"/>
                </a:cubicBezTo>
                <a:cubicBezTo>
                  <a:pt x="1012068" y="18342"/>
                  <a:pt x="1228594" y="-16862"/>
                  <a:pt x="1378192" y="0"/>
                </a:cubicBezTo>
                <a:cubicBezTo>
                  <a:pt x="1527791" y="16862"/>
                  <a:pt x="1813702" y="-13514"/>
                  <a:pt x="1934524" y="0"/>
                </a:cubicBezTo>
                <a:cubicBezTo>
                  <a:pt x="2147115" y="-5108"/>
                  <a:pt x="2290631" y="151430"/>
                  <a:pt x="2294524" y="360000"/>
                </a:cubicBezTo>
                <a:lnTo>
                  <a:pt x="2294524" y="360000"/>
                </a:lnTo>
                <a:cubicBezTo>
                  <a:pt x="2315065" y="530989"/>
                  <a:pt x="2139945" y="705273"/>
                  <a:pt x="1934524" y="720000"/>
                </a:cubicBezTo>
                <a:cubicBezTo>
                  <a:pt x="1740417" y="739939"/>
                  <a:pt x="1605203" y="723930"/>
                  <a:pt x="1378192" y="720000"/>
                </a:cubicBezTo>
                <a:cubicBezTo>
                  <a:pt x="1151181" y="716070"/>
                  <a:pt x="1086572" y="739502"/>
                  <a:pt x="821860" y="720000"/>
                </a:cubicBezTo>
                <a:cubicBezTo>
                  <a:pt x="557148" y="700498"/>
                  <a:pt x="563605" y="743003"/>
                  <a:pt x="360000" y="720000"/>
                </a:cubicBezTo>
                <a:cubicBezTo>
                  <a:pt x="140871" y="764863"/>
                  <a:pt x="-20444" y="554709"/>
                  <a:pt x="0" y="360000"/>
                </a:cubicBezTo>
                <a:close/>
              </a:path>
              <a:path w="2294524" h="720000" stroke="0" extrusionOk="0">
                <a:moveTo>
                  <a:pt x="0" y="360000"/>
                </a:moveTo>
                <a:cubicBezTo>
                  <a:pt x="32224" y="172029"/>
                  <a:pt x="167845" y="4547"/>
                  <a:pt x="360000" y="0"/>
                </a:cubicBezTo>
                <a:cubicBezTo>
                  <a:pt x="482621" y="24848"/>
                  <a:pt x="735383" y="12446"/>
                  <a:pt x="900587" y="0"/>
                </a:cubicBezTo>
                <a:cubicBezTo>
                  <a:pt x="1065791" y="-12446"/>
                  <a:pt x="1166131" y="-24252"/>
                  <a:pt x="1409683" y="0"/>
                </a:cubicBezTo>
                <a:cubicBezTo>
                  <a:pt x="1653235" y="24252"/>
                  <a:pt x="1790433" y="-9232"/>
                  <a:pt x="1934524" y="0"/>
                </a:cubicBezTo>
                <a:cubicBezTo>
                  <a:pt x="2117982" y="-6181"/>
                  <a:pt x="2285856" y="161412"/>
                  <a:pt x="2294524" y="360000"/>
                </a:cubicBezTo>
                <a:lnTo>
                  <a:pt x="2294524" y="360000"/>
                </a:lnTo>
                <a:cubicBezTo>
                  <a:pt x="2303260" y="595390"/>
                  <a:pt x="2140242" y="716838"/>
                  <a:pt x="1934524" y="720000"/>
                </a:cubicBezTo>
                <a:cubicBezTo>
                  <a:pt x="1727847" y="742336"/>
                  <a:pt x="1684892" y="697924"/>
                  <a:pt x="1456918" y="720000"/>
                </a:cubicBezTo>
                <a:cubicBezTo>
                  <a:pt x="1228944" y="742076"/>
                  <a:pt x="1108177" y="741618"/>
                  <a:pt x="900587" y="720000"/>
                </a:cubicBezTo>
                <a:cubicBezTo>
                  <a:pt x="692997" y="698382"/>
                  <a:pt x="554715" y="715957"/>
                  <a:pt x="360000" y="720000"/>
                </a:cubicBezTo>
                <a:cubicBezTo>
                  <a:pt x="148708" y="754568"/>
                  <a:pt x="14936" y="527432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87945084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5" name="Rechteck: abgerundete Ecken 52">
            <a:hlinkClick r:id="rId20" action="ppaction://hlinksldjump" tooltip="1"/>
            <a:extLst>
              <a:ext uri="{FF2B5EF4-FFF2-40B4-BE49-F238E27FC236}">
                <a16:creationId xmlns:a16="http://schemas.microsoft.com/office/drawing/2014/main" id="{8BF2AA13-7657-432B-9C9F-0F2B722AE55E}"/>
              </a:ext>
            </a:extLst>
          </p:cNvPr>
          <p:cNvSpPr/>
          <p:nvPr/>
        </p:nvSpPr>
        <p:spPr>
          <a:xfrm>
            <a:off x="9284802" y="3534981"/>
            <a:ext cx="2294524" cy="720000"/>
          </a:xfrm>
          <a:custGeom>
            <a:avLst/>
            <a:gdLst>
              <a:gd name="csX0" fmla="*/ 0 w 2294524"/>
              <a:gd name="csY0" fmla="*/ 360000 h 720000"/>
              <a:gd name="csX1" fmla="*/ 360000 w 2294524"/>
              <a:gd name="csY1" fmla="*/ 0 h 720000"/>
              <a:gd name="csX2" fmla="*/ 916332 w 2294524"/>
              <a:gd name="csY2" fmla="*/ 0 h 720000"/>
              <a:gd name="csX3" fmla="*/ 1456918 w 2294524"/>
              <a:gd name="csY3" fmla="*/ 0 h 720000"/>
              <a:gd name="csX4" fmla="*/ 1934524 w 2294524"/>
              <a:gd name="csY4" fmla="*/ 0 h 720000"/>
              <a:gd name="csX5" fmla="*/ 2294524 w 2294524"/>
              <a:gd name="csY5" fmla="*/ 360000 h 720000"/>
              <a:gd name="csX6" fmla="*/ 2294524 w 2294524"/>
              <a:gd name="csY6" fmla="*/ 360000 h 720000"/>
              <a:gd name="csX7" fmla="*/ 1934524 w 2294524"/>
              <a:gd name="csY7" fmla="*/ 720000 h 720000"/>
              <a:gd name="csX8" fmla="*/ 1378192 w 2294524"/>
              <a:gd name="csY8" fmla="*/ 720000 h 720000"/>
              <a:gd name="csX9" fmla="*/ 837606 w 2294524"/>
              <a:gd name="csY9" fmla="*/ 720000 h 720000"/>
              <a:gd name="csX10" fmla="*/ 360000 w 2294524"/>
              <a:gd name="csY10" fmla="*/ 720000 h 720000"/>
              <a:gd name="csX11" fmla="*/ 0 w 22945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4524" h="720000" fill="none" extrusionOk="0">
                <a:moveTo>
                  <a:pt x="0" y="360000"/>
                </a:moveTo>
                <a:cubicBezTo>
                  <a:pt x="-7222" y="151781"/>
                  <a:pt x="201954" y="25814"/>
                  <a:pt x="360000" y="0"/>
                </a:cubicBezTo>
                <a:cubicBezTo>
                  <a:pt x="538503" y="-12711"/>
                  <a:pt x="696296" y="3594"/>
                  <a:pt x="916332" y="0"/>
                </a:cubicBezTo>
                <a:cubicBezTo>
                  <a:pt x="1136368" y="-3594"/>
                  <a:pt x="1208825" y="17335"/>
                  <a:pt x="1456918" y="0"/>
                </a:cubicBezTo>
                <a:cubicBezTo>
                  <a:pt x="1705011" y="-17335"/>
                  <a:pt x="1748049" y="-7407"/>
                  <a:pt x="1934524" y="0"/>
                </a:cubicBezTo>
                <a:cubicBezTo>
                  <a:pt x="2101385" y="2881"/>
                  <a:pt x="2297537" y="199014"/>
                  <a:pt x="2294524" y="360000"/>
                </a:cubicBezTo>
                <a:lnTo>
                  <a:pt x="2294524" y="360000"/>
                </a:lnTo>
                <a:cubicBezTo>
                  <a:pt x="2249820" y="558320"/>
                  <a:pt x="2169012" y="735988"/>
                  <a:pt x="1934524" y="720000"/>
                </a:cubicBezTo>
                <a:cubicBezTo>
                  <a:pt x="1732756" y="705022"/>
                  <a:pt x="1627696" y="741110"/>
                  <a:pt x="1378192" y="720000"/>
                </a:cubicBezTo>
                <a:cubicBezTo>
                  <a:pt x="1128688" y="698890"/>
                  <a:pt x="980819" y="732340"/>
                  <a:pt x="837606" y="720000"/>
                </a:cubicBezTo>
                <a:cubicBezTo>
                  <a:pt x="694393" y="707660"/>
                  <a:pt x="586266" y="713315"/>
                  <a:pt x="360000" y="720000"/>
                </a:cubicBezTo>
                <a:cubicBezTo>
                  <a:pt x="160631" y="708329"/>
                  <a:pt x="-25699" y="526868"/>
                  <a:pt x="0" y="360000"/>
                </a:cubicBezTo>
                <a:close/>
              </a:path>
              <a:path w="2294524" h="720000" stroke="0" extrusionOk="0">
                <a:moveTo>
                  <a:pt x="0" y="360000"/>
                </a:moveTo>
                <a:cubicBezTo>
                  <a:pt x="-8242" y="156308"/>
                  <a:pt x="155694" y="-17539"/>
                  <a:pt x="360000" y="0"/>
                </a:cubicBezTo>
                <a:cubicBezTo>
                  <a:pt x="541780" y="-5830"/>
                  <a:pt x="674380" y="-22695"/>
                  <a:pt x="853351" y="0"/>
                </a:cubicBezTo>
                <a:cubicBezTo>
                  <a:pt x="1032322" y="22695"/>
                  <a:pt x="1217395" y="24222"/>
                  <a:pt x="1409683" y="0"/>
                </a:cubicBezTo>
                <a:cubicBezTo>
                  <a:pt x="1601971" y="-24222"/>
                  <a:pt x="1795011" y="6868"/>
                  <a:pt x="1934524" y="0"/>
                </a:cubicBezTo>
                <a:cubicBezTo>
                  <a:pt x="2120480" y="-9165"/>
                  <a:pt x="2339391" y="168621"/>
                  <a:pt x="2294524" y="360000"/>
                </a:cubicBezTo>
                <a:lnTo>
                  <a:pt x="2294524" y="360000"/>
                </a:lnTo>
                <a:cubicBezTo>
                  <a:pt x="2251573" y="546483"/>
                  <a:pt x="2125930" y="727574"/>
                  <a:pt x="1934524" y="720000"/>
                </a:cubicBezTo>
                <a:cubicBezTo>
                  <a:pt x="1723500" y="732442"/>
                  <a:pt x="1552019" y="734940"/>
                  <a:pt x="1409683" y="720000"/>
                </a:cubicBezTo>
                <a:cubicBezTo>
                  <a:pt x="1267347" y="705060"/>
                  <a:pt x="1046411" y="720469"/>
                  <a:pt x="932077" y="720000"/>
                </a:cubicBezTo>
                <a:cubicBezTo>
                  <a:pt x="817743" y="719531"/>
                  <a:pt x="604792" y="696088"/>
                  <a:pt x="360000" y="720000"/>
                </a:cubicBezTo>
                <a:cubicBezTo>
                  <a:pt x="143720" y="685754"/>
                  <a:pt x="14573" y="596059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1380315473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sp>
        <p:nvSpPr>
          <p:cNvPr id="26" name="Rechteck: abgerundete Ecken 53">
            <a:hlinkClick r:id="rId21" action="ppaction://hlinksldjump" tooltip="1"/>
            <a:extLst>
              <a:ext uri="{FF2B5EF4-FFF2-40B4-BE49-F238E27FC236}">
                <a16:creationId xmlns:a16="http://schemas.microsoft.com/office/drawing/2014/main" id="{4F1941E9-4503-42A3-B40F-E709DC3CAE2E}"/>
              </a:ext>
            </a:extLst>
          </p:cNvPr>
          <p:cNvSpPr/>
          <p:nvPr/>
        </p:nvSpPr>
        <p:spPr>
          <a:xfrm>
            <a:off x="9284802" y="4425794"/>
            <a:ext cx="2294524" cy="720000"/>
          </a:xfrm>
          <a:custGeom>
            <a:avLst/>
            <a:gdLst>
              <a:gd name="csX0" fmla="*/ 0 w 2294524"/>
              <a:gd name="csY0" fmla="*/ 360000 h 720000"/>
              <a:gd name="csX1" fmla="*/ 360000 w 2294524"/>
              <a:gd name="csY1" fmla="*/ 0 h 720000"/>
              <a:gd name="csX2" fmla="*/ 900587 w 2294524"/>
              <a:gd name="csY2" fmla="*/ 0 h 720000"/>
              <a:gd name="csX3" fmla="*/ 1409683 w 2294524"/>
              <a:gd name="csY3" fmla="*/ 0 h 720000"/>
              <a:gd name="csX4" fmla="*/ 1934524 w 2294524"/>
              <a:gd name="csY4" fmla="*/ 0 h 720000"/>
              <a:gd name="csX5" fmla="*/ 2294524 w 2294524"/>
              <a:gd name="csY5" fmla="*/ 360000 h 720000"/>
              <a:gd name="csX6" fmla="*/ 2294524 w 2294524"/>
              <a:gd name="csY6" fmla="*/ 360000 h 720000"/>
              <a:gd name="csX7" fmla="*/ 1934524 w 2294524"/>
              <a:gd name="csY7" fmla="*/ 720000 h 720000"/>
              <a:gd name="csX8" fmla="*/ 1409683 w 2294524"/>
              <a:gd name="csY8" fmla="*/ 720000 h 720000"/>
              <a:gd name="csX9" fmla="*/ 932077 w 2294524"/>
              <a:gd name="csY9" fmla="*/ 720000 h 720000"/>
              <a:gd name="csX10" fmla="*/ 360000 w 2294524"/>
              <a:gd name="csY10" fmla="*/ 720000 h 720000"/>
              <a:gd name="csX11" fmla="*/ 0 w 22945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4524" h="720000" fill="none" extrusionOk="0">
                <a:moveTo>
                  <a:pt x="0" y="360000"/>
                </a:moveTo>
                <a:cubicBezTo>
                  <a:pt x="22818" y="196891"/>
                  <a:pt x="201108" y="-12973"/>
                  <a:pt x="360000" y="0"/>
                </a:cubicBezTo>
                <a:cubicBezTo>
                  <a:pt x="473518" y="-126"/>
                  <a:pt x="787370" y="22488"/>
                  <a:pt x="900587" y="0"/>
                </a:cubicBezTo>
                <a:cubicBezTo>
                  <a:pt x="1013804" y="-22488"/>
                  <a:pt x="1265837" y="-16297"/>
                  <a:pt x="1409683" y="0"/>
                </a:cubicBezTo>
                <a:cubicBezTo>
                  <a:pt x="1553529" y="16297"/>
                  <a:pt x="1798323" y="17086"/>
                  <a:pt x="1934524" y="0"/>
                </a:cubicBezTo>
                <a:cubicBezTo>
                  <a:pt x="2145314" y="-11356"/>
                  <a:pt x="2258759" y="150966"/>
                  <a:pt x="2294524" y="360000"/>
                </a:cubicBezTo>
                <a:lnTo>
                  <a:pt x="2294524" y="360000"/>
                </a:lnTo>
                <a:cubicBezTo>
                  <a:pt x="2289663" y="559113"/>
                  <a:pt x="2122108" y="696109"/>
                  <a:pt x="1934524" y="720000"/>
                </a:cubicBezTo>
                <a:cubicBezTo>
                  <a:pt x="1781334" y="736034"/>
                  <a:pt x="1576437" y="721110"/>
                  <a:pt x="1409683" y="720000"/>
                </a:cubicBezTo>
                <a:cubicBezTo>
                  <a:pt x="1242929" y="718890"/>
                  <a:pt x="1123602" y="733882"/>
                  <a:pt x="932077" y="720000"/>
                </a:cubicBezTo>
                <a:cubicBezTo>
                  <a:pt x="740552" y="706118"/>
                  <a:pt x="510047" y="697262"/>
                  <a:pt x="360000" y="720000"/>
                </a:cubicBezTo>
                <a:cubicBezTo>
                  <a:pt x="151948" y="760494"/>
                  <a:pt x="-26932" y="569799"/>
                  <a:pt x="0" y="360000"/>
                </a:cubicBezTo>
                <a:close/>
              </a:path>
              <a:path w="2294524" h="720000" stroke="0" extrusionOk="0">
                <a:moveTo>
                  <a:pt x="0" y="360000"/>
                </a:moveTo>
                <a:cubicBezTo>
                  <a:pt x="46942" y="167042"/>
                  <a:pt x="172186" y="6183"/>
                  <a:pt x="360000" y="0"/>
                </a:cubicBezTo>
                <a:cubicBezTo>
                  <a:pt x="565719" y="-19940"/>
                  <a:pt x="725951" y="1791"/>
                  <a:pt x="900587" y="0"/>
                </a:cubicBezTo>
                <a:cubicBezTo>
                  <a:pt x="1075223" y="-1791"/>
                  <a:pt x="1185940" y="-11417"/>
                  <a:pt x="1409683" y="0"/>
                </a:cubicBezTo>
                <a:cubicBezTo>
                  <a:pt x="1633426" y="11417"/>
                  <a:pt x="1776236" y="-4172"/>
                  <a:pt x="1934524" y="0"/>
                </a:cubicBezTo>
                <a:cubicBezTo>
                  <a:pt x="2121610" y="12711"/>
                  <a:pt x="2317165" y="193892"/>
                  <a:pt x="2294524" y="360000"/>
                </a:cubicBezTo>
                <a:lnTo>
                  <a:pt x="2294524" y="360000"/>
                </a:lnTo>
                <a:cubicBezTo>
                  <a:pt x="2293825" y="519570"/>
                  <a:pt x="2118601" y="742176"/>
                  <a:pt x="1934524" y="720000"/>
                </a:cubicBezTo>
                <a:cubicBezTo>
                  <a:pt x="1798319" y="721863"/>
                  <a:pt x="1609351" y="727246"/>
                  <a:pt x="1441173" y="720000"/>
                </a:cubicBezTo>
                <a:cubicBezTo>
                  <a:pt x="1272995" y="712754"/>
                  <a:pt x="1038242" y="740082"/>
                  <a:pt x="916332" y="720000"/>
                </a:cubicBezTo>
                <a:cubicBezTo>
                  <a:pt x="794422" y="699918"/>
                  <a:pt x="594417" y="730755"/>
                  <a:pt x="360000" y="720000"/>
                </a:cubicBezTo>
                <a:cubicBezTo>
                  <a:pt x="129154" y="756654"/>
                  <a:pt x="-14551" y="513347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927777231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27" name="Rechteck: abgerundete Ecken 54">
            <a:hlinkClick r:id="rId22" action="ppaction://hlinksldjump" tooltip="1"/>
            <a:extLst>
              <a:ext uri="{FF2B5EF4-FFF2-40B4-BE49-F238E27FC236}">
                <a16:creationId xmlns:a16="http://schemas.microsoft.com/office/drawing/2014/main" id="{BAFDADB7-6C08-408A-877B-2E7955DE3427}"/>
              </a:ext>
            </a:extLst>
          </p:cNvPr>
          <p:cNvSpPr/>
          <p:nvPr/>
        </p:nvSpPr>
        <p:spPr>
          <a:xfrm>
            <a:off x="9284802" y="5267540"/>
            <a:ext cx="2294524" cy="720000"/>
          </a:xfrm>
          <a:custGeom>
            <a:avLst/>
            <a:gdLst>
              <a:gd name="csX0" fmla="*/ 0 w 2294524"/>
              <a:gd name="csY0" fmla="*/ 360000 h 720000"/>
              <a:gd name="csX1" fmla="*/ 360000 w 2294524"/>
              <a:gd name="csY1" fmla="*/ 0 h 720000"/>
              <a:gd name="csX2" fmla="*/ 916332 w 2294524"/>
              <a:gd name="csY2" fmla="*/ 0 h 720000"/>
              <a:gd name="csX3" fmla="*/ 1456918 w 2294524"/>
              <a:gd name="csY3" fmla="*/ 0 h 720000"/>
              <a:gd name="csX4" fmla="*/ 1934524 w 2294524"/>
              <a:gd name="csY4" fmla="*/ 0 h 720000"/>
              <a:gd name="csX5" fmla="*/ 2294524 w 2294524"/>
              <a:gd name="csY5" fmla="*/ 360000 h 720000"/>
              <a:gd name="csX6" fmla="*/ 2294524 w 2294524"/>
              <a:gd name="csY6" fmla="*/ 360000 h 720000"/>
              <a:gd name="csX7" fmla="*/ 1934524 w 2294524"/>
              <a:gd name="csY7" fmla="*/ 720000 h 720000"/>
              <a:gd name="csX8" fmla="*/ 1409683 w 2294524"/>
              <a:gd name="csY8" fmla="*/ 720000 h 720000"/>
              <a:gd name="csX9" fmla="*/ 853351 w 2294524"/>
              <a:gd name="csY9" fmla="*/ 720000 h 720000"/>
              <a:gd name="csX10" fmla="*/ 360000 w 2294524"/>
              <a:gd name="csY10" fmla="*/ 720000 h 720000"/>
              <a:gd name="csX11" fmla="*/ 0 w 2294524"/>
              <a:gd name="csY11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2294524" h="720000" fill="none" extrusionOk="0">
                <a:moveTo>
                  <a:pt x="0" y="360000"/>
                </a:moveTo>
                <a:cubicBezTo>
                  <a:pt x="-6869" y="205118"/>
                  <a:pt x="151497" y="-8245"/>
                  <a:pt x="360000" y="0"/>
                </a:cubicBezTo>
                <a:cubicBezTo>
                  <a:pt x="601406" y="1272"/>
                  <a:pt x="772690" y="8962"/>
                  <a:pt x="916332" y="0"/>
                </a:cubicBezTo>
                <a:cubicBezTo>
                  <a:pt x="1059974" y="-8962"/>
                  <a:pt x="1192280" y="18914"/>
                  <a:pt x="1456918" y="0"/>
                </a:cubicBezTo>
                <a:cubicBezTo>
                  <a:pt x="1721556" y="-18914"/>
                  <a:pt x="1759091" y="588"/>
                  <a:pt x="1934524" y="0"/>
                </a:cubicBezTo>
                <a:cubicBezTo>
                  <a:pt x="2172483" y="-14302"/>
                  <a:pt x="2327697" y="183204"/>
                  <a:pt x="2294524" y="360000"/>
                </a:cubicBezTo>
                <a:lnTo>
                  <a:pt x="2294524" y="360000"/>
                </a:lnTo>
                <a:cubicBezTo>
                  <a:pt x="2328197" y="574975"/>
                  <a:pt x="2124791" y="723339"/>
                  <a:pt x="1934524" y="720000"/>
                </a:cubicBezTo>
                <a:cubicBezTo>
                  <a:pt x="1791298" y="745440"/>
                  <a:pt x="1602659" y="723216"/>
                  <a:pt x="1409683" y="720000"/>
                </a:cubicBezTo>
                <a:cubicBezTo>
                  <a:pt x="1216707" y="716784"/>
                  <a:pt x="1053400" y="739092"/>
                  <a:pt x="853351" y="720000"/>
                </a:cubicBezTo>
                <a:cubicBezTo>
                  <a:pt x="653302" y="700908"/>
                  <a:pt x="522929" y="701693"/>
                  <a:pt x="360000" y="720000"/>
                </a:cubicBezTo>
                <a:cubicBezTo>
                  <a:pt x="150103" y="712238"/>
                  <a:pt x="11252" y="547507"/>
                  <a:pt x="0" y="360000"/>
                </a:cubicBezTo>
                <a:close/>
              </a:path>
              <a:path w="2294524" h="720000" stroke="0" extrusionOk="0">
                <a:moveTo>
                  <a:pt x="0" y="360000"/>
                </a:moveTo>
                <a:cubicBezTo>
                  <a:pt x="-7528" y="179204"/>
                  <a:pt x="153635" y="-1796"/>
                  <a:pt x="360000" y="0"/>
                </a:cubicBezTo>
                <a:cubicBezTo>
                  <a:pt x="615858" y="-22274"/>
                  <a:pt x="706280" y="-16326"/>
                  <a:pt x="884841" y="0"/>
                </a:cubicBezTo>
                <a:cubicBezTo>
                  <a:pt x="1063402" y="16326"/>
                  <a:pt x="1199443" y="2476"/>
                  <a:pt x="1393937" y="0"/>
                </a:cubicBezTo>
                <a:cubicBezTo>
                  <a:pt x="1588431" y="-2476"/>
                  <a:pt x="1816430" y="19715"/>
                  <a:pt x="1934524" y="0"/>
                </a:cubicBezTo>
                <a:cubicBezTo>
                  <a:pt x="2146122" y="39796"/>
                  <a:pt x="2261845" y="139085"/>
                  <a:pt x="2294524" y="360000"/>
                </a:cubicBezTo>
                <a:lnTo>
                  <a:pt x="2294524" y="360000"/>
                </a:lnTo>
                <a:cubicBezTo>
                  <a:pt x="2279569" y="543832"/>
                  <a:pt x="2127671" y="727241"/>
                  <a:pt x="1934524" y="720000"/>
                </a:cubicBezTo>
                <a:cubicBezTo>
                  <a:pt x="1719247" y="727438"/>
                  <a:pt x="1552988" y="701901"/>
                  <a:pt x="1441173" y="720000"/>
                </a:cubicBezTo>
                <a:cubicBezTo>
                  <a:pt x="1329358" y="738099"/>
                  <a:pt x="1146295" y="715038"/>
                  <a:pt x="963568" y="720000"/>
                </a:cubicBezTo>
                <a:cubicBezTo>
                  <a:pt x="780842" y="724962"/>
                  <a:pt x="571966" y="706575"/>
                  <a:pt x="360000" y="720000"/>
                </a:cubicBezTo>
                <a:cubicBezTo>
                  <a:pt x="159006" y="694559"/>
                  <a:pt x="-8683" y="522321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 cap="rnd">
            <a:solidFill>
              <a:schemeClr val="accent1">
                <a:shade val="50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134040351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37" name="Rechteck: abgerundete Ecken 6"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59068" y="1537957"/>
            <a:ext cx="2291024" cy="1054294"/>
          </a:xfrm>
          <a:prstGeom prst="roundRect">
            <a:avLst>
              <a:gd name="adj" fmla="val 2038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Für </a:t>
            </a:r>
          </a:p>
          <a:p>
            <a:pPr algn="ctr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Sparfüchse</a:t>
            </a:r>
            <a:endParaRPr lang="de-DE" sz="11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hteck: abgerundete Ecken 6"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6384605" y="1537957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Was </a:t>
            </a:r>
          </a:p>
          <a:p>
            <a:pPr algn="ctr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steckt drin?</a:t>
            </a:r>
            <a:endParaRPr lang="de-DE" sz="11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39" name="Rechteck: abgerundete Ecken 6"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9288302" y="1537957"/>
            <a:ext cx="2291024" cy="10542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Gut fürs</a:t>
            </a:r>
          </a:p>
          <a:p>
            <a:pPr algn="ctr"/>
            <a:r>
              <a:rPr lang="de-DE" sz="2000" dirty="0">
                <a:solidFill>
                  <a:schemeClr val="tx2"/>
                </a:solidFill>
                <a:cs typeface="Calibri" panose="020F0502020204030204" pitchFamily="34" charset="0"/>
              </a:rPr>
              <a:t>Klima</a:t>
            </a:r>
            <a:endParaRPr lang="de-DE" sz="1100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29" name="Rechteck: abgerundete Ecken 9">
            <a:hlinkClick r:id="rId23" action="ppaction://hlinksldjump"/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0685418" y="6325880"/>
            <a:ext cx="1339930" cy="415329"/>
          </a:xfrm>
          <a:custGeom>
            <a:avLst/>
            <a:gdLst>
              <a:gd name="csX0" fmla="*/ 0 w 1339930"/>
              <a:gd name="csY0" fmla="*/ 207665 h 415329"/>
              <a:gd name="csX1" fmla="*/ 207665 w 1339930"/>
              <a:gd name="csY1" fmla="*/ 0 h 415329"/>
              <a:gd name="csX2" fmla="*/ 669966 w 1339930"/>
              <a:gd name="csY2" fmla="*/ 0 h 415329"/>
              <a:gd name="csX3" fmla="*/ 1132266 w 1339930"/>
              <a:gd name="csY3" fmla="*/ 0 h 415329"/>
              <a:gd name="csX4" fmla="*/ 1339931 w 1339930"/>
              <a:gd name="csY4" fmla="*/ 207665 h 415329"/>
              <a:gd name="csX5" fmla="*/ 1339930 w 1339930"/>
              <a:gd name="csY5" fmla="*/ 207665 h 415329"/>
              <a:gd name="csX6" fmla="*/ 1132265 w 1339930"/>
              <a:gd name="csY6" fmla="*/ 415330 h 415329"/>
              <a:gd name="csX7" fmla="*/ 660719 w 1339930"/>
              <a:gd name="csY7" fmla="*/ 415329 h 415329"/>
              <a:gd name="csX8" fmla="*/ 207665 w 1339930"/>
              <a:gd name="csY8" fmla="*/ 415329 h 415329"/>
              <a:gd name="csX9" fmla="*/ 0 w 1339930"/>
              <a:gd name="csY9" fmla="*/ 207664 h 415329"/>
              <a:gd name="csX10" fmla="*/ 0 w 1339930"/>
              <a:gd name="csY10" fmla="*/ 207665 h 415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339930" h="415329" fill="none" extrusionOk="0">
                <a:moveTo>
                  <a:pt x="0" y="207665"/>
                </a:moveTo>
                <a:cubicBezTo>
                  <a:pt x="-24972" y="88936"/>
                  <a:pt x="116123" y="18931"/>
                  <a:pt x="207665" y="0"/>
                </a:cubicBezTo>
                <a:cubicBezTo>
                  <a:pt x="339636" y="-17597"/>
                  <a:pt x="564129" y="16565"/>
                  <a:pt x="669966" y="0"/>
                </a:cubicBezTo>
                <a:cubicBezTo>
                  <a:pt x="775803" y="-16565"/>
                  <a:pt x="929982" y="8637"/>
                  <a:pt x="1132266" y="0"/>
                </a:cubicBezTo>
                <a:cubicBezTo>
                  <a:pt x="1252596" y="-4938"/>
                  <a:pt x="1346174" y="63608"/>
                  <a:pt x="1339931" y="207665"/>
                </a:cubicBezTo>
                <a:lnTo>
                  <a:pt x="1339930" y="207665"/>
                </a:lnTo>
                <a:cubicBezTo>
                  <a:pt x="1318473" y="325878"/>
                  <a:pt x="1226397" y="401146"/>
                  <a:pt x="1132265" y="415330"/>
                </a:cubicBezTo>
                <a:cubicBezTo>
                  <a:pt x="933491" y="458112"/>
                  <a:pt x="823972" y="408198"/>
                  <a:pt x="660719" y="415329"/>
                </a:cubicBezTo>
                <a:cubicBezTo>
                  <a:pt x="497466" y="422460"/>
                  <a:pt x="300290" y="378677"/>
                  <a:pt x="207665" y="415329"/>
                </a:cubicBezTo>
                <a:cubicBezTo>
                  <a:pt x="81270" y="436258"/>
                  <a:pt x="17903" y="335657"/>
                  <a:pt x="0" y="207664"/>
                </a:cubicBezTo>
                <a:lnTo>
                  <a:pt x="0" y="207665"/>
                </a:lnTo>
                <a:close/>
              </a:path>
              <a:path w="1339930" h="415329" stroke="0" extrusionOk="0">
                <a:moveTo>
                  <a:pt x="0" y="207665"/>
                </a:moveTo>
                <a:cubicBezTo>
                  <a:pt x="-20266" y="80475"/>
                  <a:pt x="76613" y="6141"/>
                  <a:pt x="207665" y="0"/>
                </a:cubicBezTo>
                <a:cubicBezTo>
                  <a:pt x="401918" y="-6239"/>
                  <a:pt x="531992" y="28109"/>
                  <a:pt x="688458" y="0"/>
                </a:cubicBezTo>
                <a:cubicBezTo>
                  <a:pt x="844924" y="-28109"/>
                  <a:pt x="980370" y="28427"/>
                  <a:pt x="1132266" y="0"/>
                </a:cubicBezTo>
                <a:cubicBezTo>
                  <a:pt x="1220169" y="-14656"/>
                  <a:pt x="1344272" y="95049"/>
                  <a:pt x="1339931" y="207665"/>
                </a:cubicBezTo>
                <a:lnTo>
                  <a:pt x="1339930" y="207665"/>
                </a:lnTo>
                <a:cubicBezTo>
                  <a:pt x="1365531" y="325392"/>
                  <a:pt x="1255887" y="396948"/>
                  <a:pt x="1132265" y="415330"/>
                </a:cubicBezTo>
                <a:cubicBezTo>
                  <a:pt x="1000765" y="439962"/>
                  <a:pt x="874011" y="375172"/>
                  <a:pt x="688457" y="415330"/>
                </a:cubicBezTo>
                <a:cubicBezTo>
                  <a:pt x="502903" y="455487"/>
                  <a:pt x="417629" y="374391"/>
                  <a:pt x="207665" y="415329"/>
                </a:cubicBezTo>
                <a:cubicBezTo>
                  <a:pt x="99109" y="418763"/>
                  <a:pt x="25839" y="328567"/>
                  <a:pt x="0" y="207664"/>
                </a:cubicBezTo>
                <a:lnTo>
                  <a:pt x="0" y="207665"/>
                </a:lnTo>
                <a:close/>
              </a:path>
            </a:pathLst>
          </a:custGeom>
          <a:solidFill>
            <a:srgbClr val="FFE39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Fertig? </a:t>
            </a:r>
          </a:p>
        </p:txBody>
      </p:sp>
      <p:sp>
        <p:nvSpPr>
          <p:cNvPr id="31" name="Rechteck: abgerundete Ecken 9">
            <a:hlinkClick r:id="rId24" action="ppaction://hlinksldjump"/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261877" y="6325880"/>
            <a:ext cx="1462419" cy="415329"/>
          </a:xfrm>
          <a:custGeom>
            <a:avLst/>
            <a:gdLst>
              <a:gd name="csX0" fmla="*/ 0 w 1462419"/>
              <a:gd name="csY0" fmla="*/ 207665 h 415329"/>
              <a:gd name="csX1" fmla="*/ 207665 w 1462419"/>
              <a:gd name="csY1" fmla="*/ 0 h 415329"/>
              <a:gd name="csX2" fmla="*/ 731210 w 1462419"/>
              <a:gd name="csY2" fmla="*/ 0 h 415329"/>
              <a:gd name="csX3" fmla="*/ 1254755 w 1462419"/>
              <a:gd name="csY3" fmla="*/ 0 h 415329"/>
              <a:gd name="csX4" fmla="*/ 1462420 w 1462419"/>
              <a:gd name="csY4" fmla="*/ 207665 h 415329"/>
              <a:gd name="csX5" fmla="*/ 1462419 w 1462419"/>
              <a:gd name="csY5" fmla="*/ 207665 h 415329"/>
              <a:gd name="csX6" fmla="*/ 1254754 w 1462419"/>
              <a:gd name="csY6" fmla="*/ 415330 h 415329"/>
              <a:gd name="csX7" fmla="*/ 720739 w 1462419"/>
              <a:gd name="csY7" fmla="*/ 415329 h 415329"/>
              <a:gd name="csX8" fmla="*/ 207665 w 1462419"/>
              <a:gd name="csY8" fmla="*/ 415329 h 415329"/>
              <a:gd name="csX9" fmla="*/ 0 w 1462419"/>
              <a:gd name="csY9" fmla="*/ 207664 h 415329"/>
              <a:gd name="csX10" fmla="*/ 0 w 1462419"/>
              <a:gd name="csY10" fmla="*/ 207665 h 4153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462419" h="415329" fill="none" extrusionOk="0">
                <a:moveTo>
                  <a:pt x="0" y="207665"/>
                </a:moveTo>
                <a:cubicBezTo>
                  <a:pt x="-24972" y="88936"/>
                  <a:pt x="116123" y="18931"/>
                  <a:pt x="207665" y="0"/>
                </a:cubicBezTo>
                <a:cubicBezTo>
                  <a:pt x="445902" y="-3114"/>
                  <a:pt x="560955" y="803"/>
                  <a:pt x="731210" y="0"/>
                </a:cubicBezTo>
                <a:cubicBezTo>
                  <a:pt x="901466" y="-803"/>
                  <a:pt x="1093374" y="427"/>
                  <a:pt x="1254755" y="0"/>
                </a:cubicBezTo>
                <a:cubicBezTo>
                  <a:pt x="1375085" y="-4938"/>
                  <a:pt x="1468663" y="63608"/>
                  <a:pt x="1462420" y="207665"/>
                </a:cubicBezTo>
                <a:lnTo>
                  <a:pt x="1462419" y="207665"/>
                </a:lnTo>
                <a:cubicBezTo>
                  <a:pt x="1440962" y="325878"/>
                  <a:pt x="1348886" y="401146"/>
                  <a:pt x="1254754" y="415330"/>
                </a:cubicBezTo>
                <a:cubicBezTo>
                  <a:pt x="1009264" y="465156"/>
                  <a:pt x="891397" y="380359"/>
                  <a:pt x="720739" y="415329"/>
                </a:cubicBezTo>
                <a:cubicBezTo>
                  <a:pt x="550081" y="450300"/>
                  <a:pt x="434460" y="377570"/>
                  <a:pt x="207665" y="415329"/>
                </a:cubicBezTo>
                <a:cubicBezTo>
                  <a:pt x="81270" y="436258"/>
                  <a:pt x="17903" y="335657"/>
                  <a:pt x="0" y="207664"/>
                </a:cubicBezTo>
                <a:lnTo>
                  <a:pt x="0" y="207665"/>
                </a:lnTo>
                <a:close/>
              </a:path>
              <a:path w="1462419" h="415329" stroke="0" extrusionOk="0">
                <a:moveTo>
                  <a:pt x="0" y="207665"/>
                </a:moveTo>
                <a:cubicBezTo>
                  <a:pt x="-20266" y="80475"/>
                  <a:pt x="76613" y="6141"/>
                  <a:pt x="207665" y="0"/>
                </a:cubicBezTo>
                <a:cubicBezTo>
                  <a:pt x="388488" y="-1294"/>
                  <a:pt x="600049" y="59324"/>
                  <a:pt x="752152" y="0"/>
                </a:cubicBezTo>
                <a:cubicBezTo>
                  <a:pt x="904255" y="-59324"/>
                  <a:pt x="1109396" y="34496"/>
                  <a:pt x="1254755" y="0"/>
                </a:cubicBezTo>
                <a:cubicBezTo>
                  <a:pt x="1342658" y="-14656"/>
                  <a:pt x="1466761" y="95049"/>
                  <a:pt x="1462420" y="207665"/>
                </a:cubicBezTo>
                <a:lnTo>
                  <a:pt x="1462419" y="207665"/>
                </a:lnTo>
                <a:cubicBezTo>
                  <a:pt x="1488020" y="325392"/>
                  <a:pt x="1378376" y="396948"/>
                  <a:pt x="1254754" y="415330"/>
                </a:cubicBezTo>
                <a:cubicBezTo>
                  <a:pt x="1153098" y="433179"/>
                  <a:pt x="998194" y="358807"/>
                  <a:pt x="752151" y="415330"/>
                </a:cubicBezTo>
                <a:cubicBezTo>
                  <a:pt x="506107" y="471853"/>
                  <a:pt x="328452" y="391519"/>
                  <a:pt x="207665" y="415329"/>
                </a:cubicBezTo>
                <a:cubicBezTo>
                  <a:pt x="99109" y="418763"/>
                  <a:pt x="25839" y="328567"/>
                  <a:pt x="0" y="207664"/>
                </a:cubicBezTo>
                <a:lnTo>
                  <a:pt x="0" y="207665"/>
                </a:lnTo>
                <a:close/>
              </a:path>
            </a:pathLst>
          </a:custGeom>
          <a:solidFill>
            <a:srgbClr val="FFE39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Startseite</a:t>
            </a:r>
          </a:p>
        </p:txBody>
      </p:sp>
      <p:pic>
        <p:nvPicPr>
          <p:cNvPr id="3" name="Grafik 2" descr="Ein Bild, das Fastfood, Essen, Backwaren, Snack enthält.&#10;&#10;KI-generierte Inhalte können fehlerhaft sein.">
            <a:extLst>
              <a:ext uri="{FF2B5EF4-FFF2-40B4-BE49-F238E27FC236}">
                <a16:creationId xmlns:a16="http://schemas.microsoft.com/office/drawing/2014/main" id="{6DA4F89E-E7C0-652A-5C7B-C617D46A38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9" y="1076922"/>
            <a:ext cx="1327230" cy="15149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5144E31-7DAD-CDE4-3006-344574D8BC9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152536" y="1049212"/>
            <a:ext cx="910281" cy="169052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92D1806-C985-DC2B-A8F4-F37657DDA61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732" y="1352111"/>
            <a:ext cx="1167447" cy="116744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04CE16-07CA-50AF-F1FE-2AD18CFA64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4" r="-21764"/>
          <a:stretch>
            <a:fillRect/>
          </a:stretch>
        </p:blipFill>
        <p:spPr>
          <a:xfrm>
            <a:off x="8618439" y="1669800"/>
            <a:ext cx="1837500" cy="87397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BB40E00-A827-F478-B0C4-DFECABFCA5B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94852" flipH="1">
            <a:off x="1657381" y="6172908"/>
            <a:ext cx="1566052" cy="78302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ECB369-11A9-03F4-9BC2-EF3F0B9721B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4885" flipH="1">
            <a:off x="9181022" y="6232228"/>
            <a:ext cx="1566052" cy="6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520000"/>
            <a:ext cx="8474708" cy="1303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2"/>
                </a:solidFill>
              </a:rPr>
              <a:t>Trinkwasser – was ist richtig?</a:t>
            </a:r>
            <a:endParaRPr lang="de-DE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1858646" y="4108617"/>
            <a:ext cx="7632595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Wasser in Flaschen ist besser als Wasser aus der Leitung.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858646" y="5086800"/>
            <a:ext cx="7632595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Das preiswerteste Wasser ist das Leitungswasser.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00" y="1411200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+mj-lt"/>
                <a:cs typeface="Calibri" panose="020F0502020204030204" pitchFamily="34" charset="0"/>
              </a:rPr>
              <a:t>100</a:t>
            </a:r>
            <a:endParaRPr lang="de-DE" dirty="0">
              <a:solidFill>
                <a:schemeClr val="tx2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2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7600" y="2520000"/>
            <a:ext cx="8474708" cy="1303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Wofür steht das „H“ bei H-Milch?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41556" y="3823160"/>
            <a:ext cx="7649685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Homogenisierte Milch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41556" y="5504120"/>
            <a:ext cx="7649685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Heiße Milch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841556" y="4663640"/>
            <a:ext cx="7649685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Haltbare Milch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Ellipse 1">
            <a:extLst>
              <a:ext uri="{FF2B5EF4-FFF2-40B4-BE49-F238E27FC236}">
                <a16:creationId xmlns:a16="http://schemas.microsoft.com/office/drawing/2014/main" id="{C58E0F16-3134-4AB3-33C6-624153A250CB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520000"/>
            <a:ext cx="8474708" cy="130316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2"/>
                </a:solidFill>
              </a:rPr>
              <a:t>Wofür steht die Abkürzung MHD?</a:t>
            </a:r>
            <a:endParaRPr lang="de-DE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212498"/>
            <a:ext cx="3616656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Mindest-Haltbarkeits-Datum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5735688" y="4212498"/>
            <a:ext cx="3616656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Mengen-Haltbarkeits-Dienst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299514"/>
            <a:ext cx="3616656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Mach-Halt-dein-Ding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5735688" y="5299514"/>
            <a:ext cx="3616656" cy="7200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Most-</a:t>
            </a:r>
            <a:r>
              <a:rPr lang="de-DE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Hazard</a:t>
            </a:r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-Daily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C1D0B22-9E3A-0277-D831-A0F0AB3E257F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3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shade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endParaRPr lang="de-DE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2218340" y="2340755"/>
            <a:ext cx="7088146" cy="165258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</a:rPr>
              <a:t>Nennt 4 Tipps, wie ihr beim Einkaufen Geld sparen könnt.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82EA499-674E-2C98-52BD-8899E6EE1F2C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: abgerundete Ecken 5">
            <a:extLst>
              <a:ext uri="{FF2B5EF4-FFF2-40B4-BE49-F238E27FC236}">
                <a16:creationId xmlns:a16="http://schemas.microsoft.com/office/drawing/2014/main" id="{395C52F1-9BDA-75B7-6E47-32A3FFC019BB}"/>
              </a:ext>
            </a:extLst>
          </p:cNvPr>
          <p:cNvSpPr/>
          <p:nvPr/>
        </p:nvSpPr>
        <p:spPr>
          <a:xfrm>
            <a:off x="1001754" y="3993340"/>
            <a:ext cx="7088146" cy="205327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  <a:p>
            <a:pPr algn="ctr"/>
            <a:r>
              <a:rPr lang="de-DE" sz="2400" dirty="0">
                <a:solidFill>
                  <a:schemeClr val="tx1"/>
                </a:solidFill>
              </a:rPr>
              <a:t>–</a:t>
            </a:r>
          </a:p>
        </p:txBody>
      </p:sp>
      <p:pic>
        <p:nvPicPr>
          <p:cNvPr id="5" name="Grafik 4" descr="Ein Bild, das Schwarz, Dunkelheit enthält.&#10;&#10;KI-generierte Inhalte können fehlerhaft sein.">
            <a:extLst>
              <a:ext uri="{FF2B5EF4-FFF2-40B4-BE49-F238E27FC236}">
                <a16:creationId xmlns:a16="http://schemas.microsoft.com/office/drawing/2014/main" id="{3711F092-3ADE-E5CF-3F36-872D46BFC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022" y="3994132"/>
            <a:ext cx="1854169" cy="14208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FACEDA-78EF-A4D4-A098-116BB0B38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1927" y="4782574"/>
            <a:ext cx="1420858" cy="14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4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648172" y="2520000"/>
            <a:ext cx="9486900" cy="1303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 sollte immer hungrig einkaufen </a:t>
            </a:r>
            <a:b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gehen! Richtig oder falsch?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1858647" y="4251886"/>
            <a:ext cx="7725192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Richtig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858647" y="5230069"/>
            <a:ext cx="7725192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Falsch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25F6B0B-2814-4390-A6EE-D8F362E1E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895" y="234907"/>
            <a:ext cx="872538" cy="70508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C171A87-956E-FFBE-EE76-8AB7A2CA2746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1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9135" y="2520000"/>
            <a:ext cx="8511287" cy="12196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4000" dirty="0">
                <a:solidFill>
                  <a:schemeClr val="tx1"/>
                </a:solidFill>
              </a:rPr>
              <a:t>Wo stehen im Supermarkt meist günstige Eigenmarken? 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27721" y="4072830"/>
            <a:ext cx="7478325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Auf Augenhöhe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27720" y="5753914"/>
            <a:ext cx="7478325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Ganz oben</a:t>
            </a:r>
            <a:endParaRPr lang="de-DE" sz="20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1827720" y="4913372"/>
            <a:ext cx="7478325" cy="72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Ganz unten im Regal</a:t>
            </a:r>
          </a:p>
        </p:txBody>
      </p:sp>
      <p:sp>
        <p:nvSpPr>
          <p:cNvPr id="15" name="Rechteck: abgerundete Ecken 6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352823" y="1410662"/>
            <a:ext cx="1690284" cy="720000"/>
          </a:xfrm>
          <a:custGeom>
            <a:avLst/>
            <a:gdLst>
              <a:gd name="csX0" fmla="*/ 0 w 1690284"/>
              <a:gd name="csY0" fmla="*/ 360000 h 720000"/>
              <a:gd name="csX1" fmla="*/ 360000 w 1690284"/>
              <a:gd name="csY1" fmla="*/ 0 h 720000"/>
              <a:gd name="csX2" fmla="*/ 845142 w 1690284"/>
              <a:gd name="csY2" fmla="*/ 0 h 720000"/>
              <a:gd name="csX3" fmla="*/ 1330284 w 1690284"/>
              <a:gd name="csY3" fmla="*/ 0 h 720000"/>
              <a:gd name="csX4" fmla="*/ 1690284 w 1690284"/>
              <a:gd name="csY4" fmla="*/ 360000 h 720000"/>
              <a:gd name="csX5" fmla="*/ 1690284 w 1690284"/>
              <a:gd name="csY5" fmla="*/ 360000 h 720000"/>
              <a:gd name="csX6" fmla="*/ 1330284 w 1690284"/>
              <a:gd name="csY6" fmla="*/ 720000 h 720000"/>
              <a:gd name="csX7" fmla="*/ 835439 w 1690284"/>
              <a:gd name="csY7" fmla="*/ 720000 h 720000"/>
              <a:gd name="csX8" fmla="*/ 360000 w 1690284"/>
              <a:gd name="csY8" fmla="*/ 720000 h 720000"/>
              <a:gd name="csX9" fmla="*/ 0 w 1690284"/>
              <a:gd name="csY9" fmla="*/ 360000 h 72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1690284" h="720000" fill="none" extrusionOk="0">
                <a:moveTo>
                  <a:pt x="0" y="360000"/>
                </a:moveTo>
                <a:cubicBezTo>
                  <a:pt x="-29670" y="156378"/>
                  <a:pt x="168677" y="6134"/>
                  <a:pt x="360000" y="0"/>
                </a:cubicBezTo>
                <a:cubicBezTo>
                  <a:pt x="593163" y="11949"/>
                  <a:pt x="700195" y="-14139"/>
                  <a:pt x="845142" y="0"/>
                </a:cubicBezTo>
                <a:cubicBezTo>
                  <a:pt x="990089" y="14139"/>
                  <a:pt x="1102169" y="-8697"/>
                  <a:pt x="1330284" y="0"/>
                </a:cubicBezTo>
                <a:cubicBezTo>
                  <a:pt x="1534432" y="-4663"/>
                  <a:pt x="1693715" y="145039"/>
                  <a:pt x="1690284" y="360000"/>
                </a:cubicBezTo>
                <a:lnTo>
                  <a:pt x="1690284" y="360000"/>
                </a:lnTo>
                <a:cubicBezTo>
                  <a:pt x="1659955" y="563803"/>
                  <a:pt x="1518985" y="713016"/>
                  <a:pt x="1330284" y="720000"/>
                </a:cubicBezTo>
                <a:cubicBezTo>
                  <a:pt x="1177229" y="719524"/>
                  <a:pt x="1005430" y="699127"/>
                  <a:pt x="835439" y="720000"/>
                </a:cubicBezTo>
                <a:cubicBezTo>
                  <a:pt x="665448" y="740873"/>
                  <a:pt x="591231" y="731234"/>
                  <a:pt x="360000" y="720000"/>
                </a:cubicBezTo>
                <a:cubicBezTo>
                  <a:pt x="145692" y="747688"/>
                  <a:pt x="29734" y="580917"/>
                  <a:pt x="0" y="360000"/>
                </a:cubicBezTo>
                <a:close/>
              </a:path>
              <a:path w="1690284" h="720000" stroke="0" extrusionOk="0">
                <a:moveTo>
                  <a:pt x="0" y="360000"/>
                </a:moveTo>
                <a:cubicBezTo>
                  <a:pt x="-18007" y="150070"/>
                  <a:pt x="141236" y="7484"/>
                  <a:pt x="360000" y="0"/>
                </a:cubicBezTo>
                <a:cubicBezTo>
                  <a:pt x="581433" y="-14196"/>
                  <a:pt x="613008" y="-21793"/>
                  <a:pt x="864548" y="0"/>
                </a:cubicBezTo>
                <a:cubicBezTo>
                  <a:pt x="1116088" y="21793"/>
                  <a:pt x="1097541" y="-22299"/>
                  <a:pt x="1330284" y="0"/>
                </a:cubicBezTo>
                <a:cubicBezTo>
                  <a:pt x="1500363" y="-15726"/>
                  <a:pt x="1714457" y="172727"/>
                  <a:pt x="1690284" y="360000"/>
                </a:cubicBezTo>
                <a:lnTo>
                  <a:pt x="1690284" y="360000"/>
                </a:lnTo>
                <a:cubicBezTo>
                  <a:pt x="1701850" y="560195"/>
                  <a:pt x="1531160" y="715776"/>
                  <a:pt x="1330284" y="720000"/>
                </a:cubicBezTo>
                <a:cubicBezTo>
                  <a:pt x="1190529" y="710204"/>
                  <a:pt x="993589" y="697293"/>
                  <a:pt x="864548" y="720000"/>
                </a:cubicBezTo>
                <a:cubicBezTo>
                  <a:pt x="735507" y="742707"/>
                  <a:pt x="604382" y="707683"/>
                  <a:pt x="360000" y="720000"/>
                </a:cubicBezTo>
                <a:cubicBezTo>
                  <a:pt x="191071" y="736736"/>
                  <a:pt x="32036" y="566526"/>
                  <a:pt x="0" y="3600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4E0F6F9-0D20-24DE-151F-045A17B169D8}"/>
              </a:ext>
            </a:extLst>
          </p:cNvPr>
          <p:cNvSpPr/>
          <p:nvPr/>
        </p:nvSpPr>
        <p:spPr>
          <a:xfrm>
            <a:off x="10523072" y="5230069"/>
            <a:ext cx="1224000" cy="1224000"/>
          </a:xfrm>
          <a:prstGeom prst="ellipse">
            <a:avLst/>
          </a:prstGeom>
          <a:solidFill>
            <a:srgbClr val="FFA4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826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D53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Generell">
  <a:themeElements>
    <a:clrScheme name="KlimaFood 2">
      <a:dk1>
        <a:srgbClr val="445D45"/>
      </a:dk1>
      <a:lt1>
        <a:sysClr val="window" lastClr="FFFFFF"/>
      </a:lt1>
      <a:dk2>
        <a:srgbClr val="000000"/>
      </a:dk2>
      <a:lt2>
        <a:srgbClr val="FFFFFF"/>
      </a:lt2>
      <a:accent1>
        <a:srgbClr val="445D45"/>
      </a:accent1>
      <a:accent2>
        <a:srgbClr val="527A3A"/>
      </a:accent2>
      <a:accent3>
        <a:srgbClr val="79AB2B"/>
      </a:accent3>
      <a:accent4>
        <a:srgbClr val="C5D883"/>
      </a:accent4>
      <a:accent5>
        <a:srgbClr val="F5C800"/>
      </a:accent5>
      <a:accent6>
        <a:srgbClr val="FFFFFF"/>
      </a:accent6>
      <a:hlink>
        <a:srgbClr val="79AB2B"/>
      </a:hlink>
      <a:folHlink>
        <a:srgbClr val="954F72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7EDD"/>
        </a:solidFill>
        <a:ln>
          <a:noFill/>
        </a:ln>
      </a:spPr>
      <a:bodyPr rtlCol="0" anchor="ctr"/>
      <a:lstStyle>
        <a:defPPr algn="ctr">
          <a:defRPr sz="3600" dirty="0">
            <a:latin typeface="Arial Black" panose="020B0A0402010202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senshappe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D7A"/>
      </a:accent1>
      <a:accent2>
        <a:srgbClr val="DC020E"/>
      </a:accent2>
      <a:accent3>
        <a:srgbClr val="FFD734"/>
      </a:accent3>
      <a:accent4>
        <a:srgbClr val="FFE391"/>
      </a:accent4>
      <a:accent5>
        <a:srgbClr val="AE0A14"/>
      </a:accent5>
      <a:accent6>
        <a:srgbClr val="61328A"/>
      </a:accent6>
      <a:hlink>
        <a:srgbClr val="005D7A"/>
      </a:hlink>
      <a:folHlink>
        <a:srgbClr val="AE0914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7EDD"/>
        </a:solidFill>
        <a:ln>
          <a:noFill/>
        </a:ln>
      </a:spPr>
      <a:bodyPr rtlCol="0" anchor="ctr"/>
      <a:lstStyle>
        <a:defPPr algn="ctr">
          <a:defRPr sz="3600" dirty="0">
            <a:latin typeface="Arial Black" panose="020B0A0402010202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lima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D7A"/>
      </a:accent1>
      <a:accent2>
        <a:srgbClr val="DC020E"/>
      </a:accent2>
      <a:accent3>
        <a:srgbClr val="FFD734"/>
      </a:accent3>
      <a:accent4>
        <a:srgbClr val="FFE391"/>
      </a:accent4>
      <a:accent5>
        <a:srgbClr val="AE0A14"/>
      </a:accent5>
      <a:accent6>
        <a:srgbClr val="61328A"/>
      </a:accent6>
      <a:hlink>
        <a:srgbClr val="005D7A"/>
      </a:hlink>
      <a:folHlink>
        <a:srgbClr val="AE0914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7EDD"/>
        </a:solidFill>
        <a:ln>
          <a:noFill/>
        </a:ln>
      </a:spPr>
      <a:bodyPr rtlCol="0" anchor="ctr"/>
      <a:lstStyle>
        <a:defPPr algn="ctr">
          <a:defRPr sz="3600" dirty="0">
            <a:latin typeface="Arial Black" panose="020B0A0402010202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as stckt drin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D7A"/>
      </a:accent1>
      <a:accent2>
        <a:srgbClr val="DC020E"/>
      </a:accent2>
      <a:accent3>
        <a:srgbClr val="FFD734"/>
      </a:accent3>
      <a:accent4>
        <a:srgbClr val="FFE391"/>
      </a:accent4>
      <a:accent5>
        <a:srgbClr val="AE0A14"/>
      </a:accent5>
      <a:accent6>
        <a:srgbClr val="61328A"/>
      </a:accent6>
      <a:hlink>
        <a:srgbClr val="005D7A"/>
      </a:hlink>
      <a:folHlink>
        <a:srgbClr val="AE0914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7EDD"/>
        </a:solidFill>
        <a:ln>
          <a:noFill/>
        </a:ln>
      </a:spPr>
      <a:bodyPr rtlCol="0" anchor="ctr"/>
      <a:lstStyle>
        <a:defPPr algn="ctr">
          <a:defRPr sz="3600" dirty="0">
            <a:latin typeface="Arial Black" panose="020B0A0402010202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Parfüchse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5D7A"/>
      </a:accent1>
      <a:accent2>
        <a:srgbClr val="DC020E"/>
      </a:accent2>
      <a:accent3>
        <a:srgbClr val="FFD734"/>
      </a:accent3>
      <a:accent4>
        <a:srgbClr val="FFE391"/>
      </a:accent4>
      <a:accent5>
        <a:srgbClr val="AE0A14"/>
      </a:accent5>
      <a:accent6>
        <a:srgbClr val="61328A"/>
      </a:accent6>
      <a:hlink>
        <a:srgbClr val="005D7A"/>
      </a:hlink>
      <a:folHlink>
        <a:srgbClr val="AE0914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7EDD"/>
        </a:solidFill>
        <a:ln>
          <a:noFill/>
        </a:ln>
      </a:spPr>
      <a:bodyPr rtlCol="0" anchor="ctr"/>
      <a:lstStyle>
        <a:defPPr algn="ctr">
          <a:defRPr sz="3600" dirty="0">
            <a:latin typeface="Arial Black" panose="020B0A0402010202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Impressum">
  <a:themeElements>
    <a:clrScheme name="Gesund Essen">
      <a:dk1>
        <a:srgbClr val="000000"/>
      </a:dk1>
      <a:lt1>
        <a:srgbClr val="FFFFFF"/>
      </a:lt1>
      <a:dk2>
        <a:srgbClr val="FFD734"/>
      </a:dk2>
      <a:lt2>
        <a:srgbClr val="E8E8E8"/>
      </a:lt2>
      <a:accent1>
        <a:srgbClr val="005D7A"/>
      </a:accent1>
      <a:accent2>
        <a:srgbClr val="DC020E"/>
      </a:accent2>
      <a:accent3>
        <a:srgbClr val="FFD734"/>
      </a:accent3>
      <a:accent4>
        <a:srgbClr val="FFE391"/>
      </a:accent4>
      <a:accent5>
        <a:srgbClr val="AE0A14"/>
      </a:accent5>
      <a:accent6>
        <a:srgbClr val="61328A"/>
      </a:accent6>
      <a:hlink>
        <a:srgbClr val="005D7A"/>
      </a:hlink>
      <a:folHlink>
        <a:srgbClr val="AE0914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7EDD"/>
        </a:solidFill>
        <a:ln>
          <a:noFill/>
        </a:ln>
      </a:spPr>
      <a:bodyPr rtlCol="0" anchor="ctr"/>
      <a:lstStyle>
        <a:defPPr algn="ctr">
          <a:defRPr sz="3600" dirty="0">
            <a:latin typeface="Arial Black" panose="020B0A0402010202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ae989a-0a80-4095-9c8c-afed53900382" xsi:nil="true"/>
    <lcf76f155ced4ddcb4097134ff3c332f xmlns="af26f7e0-7424-4228-917c-de72ab2f2bb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4E7DCC50EDAE41A23C537B2304EEBE" ma:contentTypeVersion="11" ma:contentTypeDescription="Ein neues Dokument erstellen." ma:contentTypeScope="" ma:versionID="a5eded160da9bdd95ac2542f3eb18907">
  <xsd:schema xmlns:xsd="http://www.w3.org/2001/XMLSchema" xmlns:xs="http://www.w3.org/2001/XMLSchema" xmlns:p="http://schemas.microsoft.com/office/2006/metadata/properties" xmlns:ns2="af26f7e0-7424-4228-917c-de72ab2f2bbf" xmlns:ns3="d6ae989a-0a80-4095-9c8c-afed53900382" targetNamespace="http://schemas.microsoft.com/office/2006/metadata/properties" ma:root="true" ma:fieldsID="504d38e66ae27083a553baaf766e8973" ns2:_="" ns3:_="">
    <xsd:import namespace="af26f7e0-7424-4228-917c-de72ab2f2bbf"/>
    <xsd:import namespace="d6ae989a-0a80-4095-9c8c-afed539003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26f7e0-7424-4228-917c-de72ab2f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73230fe-08f0-4702-9553-0cf659f756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e989a-0a80-4095-9c8c-afed5390038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27345d7-b4fd-4ee4-9f7c-ef1a804d7c00}" ma:internalName="TaxCatchAll" ma:showField="CatchAllData" ma:web="d6ae989a-0a80-4095-9c8c-afed539003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359288-0789-40DD-96E8-DA374223F1C9}">
  <ds:schemaRefs>
    <ds:schemaRef ds:uri="http://schemas.microsoft.com/office/2006/documentManagement/types"/>
    <ds:schemaRef ds:uri="http://purl.org/dc/elements/1.1/"/>
    <ds:schemaRef ds:uri="http://purl.org/dc/terms/"/>
    <ds:schemaRef ds:uri="af26f7e0-7424-4228-917c-de72ab2f2bbf"/>
    <ds:schemaRef ds:uri="http://www.w3.org/XML/1998/namespace"/>
    <ds:schemaRef ds:uri="d6ae989a-0a80-4095-9c8c-afed53900382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FD50AB5-A616-4DEA-B13C-9340F47D7E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685F51-3C63-4E50-A387-262DB819E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26f7e0-7424-4228-917c-de72ab2f2bbf"/>
    <ds:schemaRef ds:uri="d6ae989a-0a80-4095-9c8c-afed539003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1882</Words>
  <Application>Microsoft Macintosh PowerPoint</Application>
  <PresentationFormat>Breitbild</PresentationFormat>
  <Paragraphs>325</Paragraphs>
  <Slides>23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23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Symbol</vt:lpstr>
      <vt:lpstr>Times New Roman</vt:lpstr>
      <vt:lpstr>Generell</vt:lpstr>
      <vt:lpstr>Wissenshappen</vt:lpstr>
      <vt:lpstr>Klima</vt:lpstr>
      <vt:lpstr>Was stckt drin</vt:lpstr>
      <vt:lpstr>SParfüchse</vt:lpstr>
      <vt:lpstr>Impressum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Koch-Duell</dc:title>
  <dc:creator>Ludewig, Edwina</dc:creator>
  <cp:lastModifiedBy>Caroline Menges</cp:lastModifiedBy>
  <cp:revision>202</cp:revision>
  <dcterms:created xsi:type="dcterms:W3CDTF">2022-05-19T13:51:32Z</dcterms:created>
  <dcterms:modified xsi:type="dcterms:W3CDTF">2026-03-13T13:08:08Z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0x0101008A4E7DCC50EDAE41A23C537B2304EEBE</vt:lpwstr>
  </property>
  <property fmtid="{D5CDD505-2E9C-101B-9397-08002B2CF9AE}" pid="3" name="_dlc_DocIdItemGuid">
    <vt:lpwstr>eb24a512-ec1d-4ad7-83f3-ec5ca1a5f0b3</vt:lpwstr>
  </property>
  <property fmtid="{D5CDD505-2E9C-101B-9397-08002B2CF9AE}" pid="4" name="MediaServiceImageTags">
    <vt:lpwstr/>
  </property>
</Properties>
</file>